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74" r:id="rId3"/>
    <p:sldId id="275" r:id="rId4"/>
    <p:sldId id="288" r:id="rId5"/>
    <p:sldId id="276" r:id="rId6"/>
    <p:sldId id="277" r:id="rId7"/>
    <p:sldId id="295" r:id="rId8"/>
    <p:sldId id="296" r:id="rId9"/>
    <p:sldId id="297" r:id="rId10"/>
    <p:sldId id="298" r:id="rId11"/>
    <p:sldId id="299" r:id="rId12"/>
    <p:sldId id="300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F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E3F91B-AF4D-4E36-BE07-86F6D2F04F19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82CDE70-EBA0-4FBC-8014-CA53E900DDF3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Фестиваль творчества «Студенческая весна»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14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138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участников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02174F1-0833-4703-B206-923A732CF6DC}" type="parTrans" cxnId="{4B444445-F5E4-4543-B952-A4FA7C2CEA73}">
      <dgm:prSet/>
      <dgm:spPr/>
      <dgm:t>
        <a:bodyPr/>
        <a:lstStyle/>
        <a:p>
          <a:endParaRPr lang="ru-RU"/>
        </a:p>
      </dgm:t>
    </dgm:pt>
    <dgm:pt modelId="{A42B05EF-82E3-441D-8660-EC2841814487}" type="sibTrans" cxnId="{4B444445-F5E4-4543-B952-A4FA7C2CEA73}">
      <dgm:prSet/>
      <dgm:spPr/>
      <dgm:t>
        <a:bodyPr/>
        <a:lstStyle/>
        <a:p>
          <a:endParaRPr lang="ru-RU"/>
        </a:p>
      </dgm:t>
    </dgm:pt>
    <dgm:pt modelId="{52DEDA23-F19E-4F76-9DFA-1A74463429CA}" type="pres">
      <dgm:prSet presAssocID="{E0E3F91B-AF4D-4E36-BE07-86F6D2F04F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478AC3-BD64-4D43-86C8-5AB2A493D7B2}" type="pres">
      <dgm:prSet presAssocID="{B82CDE70-EBA0-4FBC-8014-CA53E900DDF3}" presName="parentText" presStyleLbl="node1" presStyleIdx="0" presStyleCnt="1" custScaleY="612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B7EA72-AE38-48A1-B8FE-A433FCB24DA3}" type="presOf" srcId="{B82CDE70-EBA0-4FBC-8014-CA53E900DDF3}" destId="{85478AC3-BD64-4D43-86C8-5AB2A493D7B2}" srcOrd="0" destOrd="0" presId="urn:microsoft.com/office/officeart/2005/8/layout/vList2"/>
    <dgm:cxn modelId="{A877D115-1E59-4F64-89E7-0BED087F34A2}" type="presOf" srcId="{E0E3F91B-AF4D-4E36-BE07-86F6D2F04F19}" destId="{52DEDA23-F19E-4F76-9DFA-1A74463429CA}" srcOrd="0" destOrd="0" presId="urn:microsoft.com/office/officeart/2005/8/layout/vList2"/>
    <dgm:cxn modelId="{4B444445-F5E4-4543-B952-A4FA7C2CEA73}" srcId="{E0E3F91B-AF4D-4E36-BE07-86F6D2F04F19}" destId="{B82CDE70-EBA0-4FBC-8014-CA53E900DDF3}" srcOrd="0" destOrd="0" parTransId="{F02174F1-0833-4703-B206-923A732CF6DC}" sibTransId="{A42B05EF-82E3-441D-8660-EC2841814487}"/>
    <dgm:cxn modelId="{3D310F97-97BE-4C5D-A609-CA42F32B2F7B}" type="presParOf" srcId="{52DEDA23-F19E-4F76-9DFA-1A74463429CA}" destId="{85478AC3-BD64-4D43-86C8-5AB2A493D7B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894119-8F7C-408A-88F8-590738FD04B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000393A-1581-48D0-A186-AB026CF070FB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Фестиваль творчества первокурсников «Студенческая осень»</a:t>
          </a:r>
        </a:p>
        <a:p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215 участников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1D1BE575-5526-4DB9-94A3-2A1BC97B52D4}" type="parTrans" cxnId="{B252BFC4-E5A2-42EE-A4AF-B0EFACA8CAAC}">
      <dgm:prSet/>
      <dgm:spPr/>
      <dgm:t>
        <a:bodyPr/>
        <a:lstStyle/>
        <a:p>
          <a:endParaRPr lang="ru-RU"/>
        </a:p>
      </dgm:t>
    </dgm:pt>
    <dgm:pt modelId="{D5EDF7F1-24B0-4444-966D-5ABCCDE6673C}" type="sibTrans" cxnId="{B252BFC4-E5A2-42EE-A4AF-B0EFACA8CAAC}">
      <dgm:prSet/>
      <dgm:spPr/>
      <dgm:t>
        <a:bodyPr/>
        <a:lstStyle/>
        <a:p>
          <a:endParaRPr lang="ru-RU"/>
        </a:p>
      </dgm:t>
    </dgm:pt>
    <dgm:pt modelId="{BC2F9A6E-85E6-4D81-9FF7-768DC4C4DF68}">
      <dgm:prSet phldrT="[Текст]" phldr="1"/>
      <dgm:spPr/>
      <dgm:t>
        <a:bodyPr/>
        <a:lstStyle/>
        <a:p>
          <a:endParaRPr lang="ru-RU" dirty="0"/>
        </a:p>
      </dgm:t>
    </dgm:pt>
    <dgm:pt modelId="{6F2C30DE-C4E3-4F95-9B92-9698C5514228}" type="parTrans" cxnId="{48053DB8-8B5A-49B9-BC86-9FE47AF0EA3E}">
      <dgm:prSet/>
      <dgm:spPr/>
      <dgm:t>
        <a:bodyPr/>
        <a:lstStyle/>
        <a:p>
          <a:endParaRPr lang="ru-RU"/>
        </a:p>
      </dgm:t>
    </dgm:pt>
    <dgm:pt modelId="{B63FC0E2-96C8-4894-AC41-2D54E9D783E0}" type="sibTrans" cxnId="{48053DB8-8B5A-49B9-BC86-9FE47AF0EA3E}">
      <dgm:prSet/>
      <dgm:spPr/>
      <dgm:t>
        <a:bodyPr/>
        <a:lstStyle/>
        <a:p>
          <a:endParaRPr lang="ru-RU"/>
        </a:p>
      </dgm:t>
    </dgm:pt>
    <dgm:pt modelId="{4EEC4B1A-527F-40D6-AC67-85917C4DB104}" type="pres">
      <dgm:prSet presAssocID="{ED894119-8F7C-408A-88F8-590738FD04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FE091C-C9A6-4D06-A307-F0BBFB2FD690}" type="pres">
      <dgm:prSet presAssocID="{B000393A-1581-48D0-A186-AB026CF070FB}" presName="parentText" presStyleLbl="node1" presStyleIdx="0" presStyleCnt="1" custScaleX="67328" custScaleY="106968" custLinFactNeighborX="4771" custLinFactNeighborY="-21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FF8F57-524D-4F72-A917-57A969E36247}" type="pres">
      <dgm:prSet presAssocID="{B000393A-1581-48D0-A186-AB026CF070F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52BFC4-E5A2-42EE-A4AF-B0EFACA8CAAC}" srcId="{ED894119-8F7C-408A-88F8-590738FD04B2}" destId="{B000393A-1581-48D0-A186-AB026CF070FB}" srcOrd="0" destOrd="0" parTransId="{1D1BE575-5526-4DB9-94A3-2A1BC97B52D4}" sibTransId="{D5EDF7F1-24B0-4444-966D-5ABCCDE6673C}"/>
    <dgm:cxn modelId="{31D648D8-B2CA-473A-BD74-44BC3F7B534D}" type="presOf" srcId="{ED894119-8F7C-408A-88F8-590738FD04B2}" destId="{4EEC4B1A-527F-40D6-AC67-85917C4DB104}" srcOrd="0" destOrd="0" presId="urn:microsoft.com/office/officeart/2005/8/layout/vList2"/>
    <dgm:cxn modelId="{8F74BF52-C6A4-47C9-A1D4-EB1EDCF39F02}" type="presOf" srcId="{BC2F9A6E-85E6-4D81-9FF7-768DC4C4DF68}" destId="{69FF8F57-524D-4F72-A917-57A969E36247}" srcOrd="0" destOrd="0" presId="urn:microsoft.com/office/officeart/2005/8/layout/vList2"/>
    <dgm:cxn modelId="{3EB0D7D7-3EE2-4367-AC8A-D6C3328C3CF0}" type="presOf" srcId="{B000393A-1581-48D0-A186-AB026CF070FB}" destId="{16FE091C-C9A6-4D06-A307-F0BBFB2FD690}" srcOrd="0" destOrd="0" presId="urn:microsoft.com/office/officeart/2005/8/layout/vList2"/>
    <dgm:cxn modelId="{48053DB8-8B5A-49B9-BC86-9FE47AF0EA3E}" srcId="{B000393A-1581-48D0-A186-AB026CF070FB}" destId="{BC2F9A6E-85E6-4D81-9FF7-768DC4C4DF68}" srcOrd="0" destOrd="0" parTransId="{6F2C30DE-C4E3-4F95-9B92-9698C5514228}" sibTransId="{B63FC0E2-96C8-4894-AC41-2D54E9D783E0}"/>
    <dgm:cxn modelId="{96F153C4-86FB-4E54-88EF-B82B2A742811}" type="presParOf" srcId="{4EEC4B1A-527F-40D6-AC67-85917C4DB104}" destId="{16FE091C-C9A6-4D06-A307-F0BBFB2FD690}" srcOrd="0" destOrd="0" presId="urn:microsoft.com/office/officeart/2005/8/layout/vList2"/>
    <dgm:cxn modelId="{3A44502D-B4F7-4C81-A9FE-A2C9911B418D}" type="presParOf" srcId="{4EEC4B1A-527F-40D6-AC67-85917C4DB104}" destId="{69FF8F57-524D-4F72-A917-57A969E3624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78AC3-BD64-4D43-86C8-5AB2A493D7B2}">
      <dsp:nvSpPr>
        <dsp:cNvPr id="0" name=""/>
        <dsp:cNvSpPr/>
      </dsp:nvSpPr>
      <dsp:spPr>
        <a:xfrm>
          <a:off x="0" y="64896"/>
          <a:ext cx="3312368" cy="73430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Фестиваль творчества «Студенческая весна»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14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138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участников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846" y="100742"/>
        <a:ext cx="3240676" cy="6626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E091C-C9A6-4D06-A307-F0BBFB2FD690}">
      <dsp:nvSpPr>
        <dsp:cNvPr id="0" name=""/>
        <dsp:cNvSpPr/>
      </dsp:nvSpPr>
      <dsp:spPr>
        <a:xfrm>
          <a:off x="1008110" y="0"/>
          <a:ext cx="3215714" cy="99120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Фестиваль творчества первокурсников «Студенческая осень»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215 участников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56497" y="48387"/>
        <a:ext cx="3118940" cy="894434"/>
      </dsp:txXfrm>
    </dsp:sp>
    <dsp:sp modelId="{69FF8F57-524D-4F72-A917-57A969E36247}">
      <dsp:nvSpPr>
        <dsp:cNvPr id="0" name=""/>
        <dsp:cNvSpPr/>
      </dsp:nvSpPr>
      <dsp:spPr>
        <a:xfrm>
          <a:off x="0" y="994636"/>
          <a:ext cx="4776192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644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400" kern="1200" dirty="0"/>
        </a:p>
      </dsp:txBody>
      <dsp:txXfrm>
        <a:off x="0" y="994636"/>
        <a:ext cx="4776192" cy="298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F7D86-5B3C-492C-8A4D-2C7E7D44302A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8380E-EB44-4D05-82F9-B6F93A20A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http://AAAA0DB9BF9F3E8260A81F2EF78308BD.dms.sberbank.ru/AAAA0DB9BF9F3E8260A81F2EF78308BD-20D0E371079ABD26B5B1E09131F69F24-9B9F0C6768350DAE80987D411E61E3EF/1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http://AAAA0DB9BF9F3E8260A81F2EF78308BD.dms.sberbank.ru/AAAA0DB9BF9F3E8260A81F2EF78308BD-20D0E371079ABD26B5B1E09131F69F24-5F4161D41A32A1B3705664E2F49BC067/1.png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6" name="Picture 5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Picture 6" descr="http://AAAA0DB9BF9F3E8260A81F2EF78308BD.dms.sberbank.ru/AAAA0DB9BF9F3E8260A81F2EF78308BD-20D0E371079ABD26B5B1E09131F69F24-9B9F0C6768350DAE80987D411E61E3EF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8" name="Picture 7" descr="http://AAAA0DB9BF9F3E8260A81F2EF78308BD.dms.sberbank.ru/AAAA0DB9BF9F3E8260A81F2EF78308BD-20D0E371079ABD26B5B1E09131F69F24-9B9F0C6768350DAE80987D411E61E3EF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9" name="Picture 8" descr="http://AAAA0DB9BF9F3E8260A81F2EF78308BD.dms.sberbank.ru/AAAA0DB9BF9F3E8260A81F2EF78308BD-20D0E371079ABD26B5B1E09131F69F24-9B9F0C6768350DAE80987D411E61E3EF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0" name="Picture 9" descr="http://AAAA0DB9BF9F3E8260A81F2EF78308BD.dms.sberbank.ru/AAAA0DB9BF9F3E8260A81F2EF78308BD-20D0E371079ABD26B5B1E09131F69F24-9B9F0C6768350DAE80987D411E61E3EF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1" name="Picture 10" descr="http://AAAA0DB9BF9F3E8260A81F2EF78308BD.dms.sberbank.ru/AAAA0DB9BF9F3E8260A81F2EF78308BD-20D0E371079ABD26B5B1E09131F69F24-9B9F0C6768350DAE80987D411E61E3EF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2" name="Picture 11" descr="http://AAAA0DB9BF9F3E8260A81F2EF78308BD.dms.sberbank.ru/AAAA0DB9BF9F3E8260A81F2EF78308BD-20D0E371079ABD26B5B1E09131F69F24-9B9F0C6768350DAE80987D411E61E3EF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3" name="Picture 12" descr="http://AAAA0DB9BF9F3E8260A81F2EF78308BD.dms.sberbank.ru/AAAA0DB9BF9F3E8260A81F2EF78308BD-20D0E371079ABD26B5B1E09131F69F24-9B9F0C6768350DAE80987D411E61E3EF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4" name="Picture 13" descr="http://AAAA0DB9BF9F3E8260A81F2EF78308BD.dms.sberbank.ru/AAAA0DB9BF9F3E8260A81F2EF78308BD-20D0E371079ABD26B5B1E09131F69F24-9B9F0C6768350DAE80987D411E61E3EF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5" name="Picture 14" descr="http://AAAA0DB9BF9F3E8260A81F2EF78308BD.dms.sberbank.ru/AAAA0DB9BF9F3E8260A81F2EF78308BD-20D0E371079ABD26B5B1E09131F69F24-9B9F0C6768350DAE80987D411E61E3EF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6" name="Picture 15" descr="http://AAAA0DB9BF9F3E8260A81F2EF78308BD.dms.sberbank.ru/AAAA0DB9BF9F3E8260A81F2EF78308BD-20D0E371079ABD26B5B1E09131F69F24-9B9F0C6768350DAE80987D411E61E3EF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7" name="Picture 16" descr="http://AAAA0DB9BF9F3E8260A81F2EF78308BD.dms.sberbank.ru/AAAA0DB9BF9F3E8260A81F2EF78308BD-20D0E371079ABD26B5B1E09131F69F24-9B9F0C6768350DAE80987D411E61E3EF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8" name="Picture 17" descr="http://AAAA0DB9BF9F3E8260A81F2EF78308BD.dms.sberbank.ru/AAAA0DB9BF9F3E8260A81F2EF78308BD-20D0E371079ABD26B5B1E09131F69F24-9B9F0C6768350DAE80987D411E61E3EF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9" name="Picture 18" descr="http://AAAA0DB9BF9F3E8260A81F2EF78308BD.dms.sberbank.ru/AAAA0DB9BF9F3E8260A81F2EF78308BD-20D0E371079ABD26B5B1E09131F69F24-9B9F0C6768350DAE80987D411E61E3EF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0" name="Picture 19" descr="http://AAAA0DB9BF9F3E8260A81F2EF78308BD.dms.sberbank.ru/AAAA0DB9BF9F3E8260A81F2EF78308BD-20D0E371079ABD26B5B1E09131F69F24-9B9F0C6768350DAE80987D411E61E3EF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1" name="Picture 20" descr="http://AAAA0DB9BF9F3E8260A81F2EF78308BD.dms.sberbank.ru/AAAA0DB9BF9F3E8260A81F2EF78308BD-20D0E371079ABD26B5B1E09131F69F24-9B9F0C6768350DAE80987D411E61E3EF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2" name="Picture 21" descr="http://AAAA0DB9BF9F3E8260A81F2EF78308BD.dms.sberbank.ru/AAAA0DB9BF9F3E8260A81F2EF78308BD-20D0E371079ABD26B5B1E09131F69F24-9B9F0C6768350DAE80987D411E61E3EF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3" name="Picture 22" descr="http://AAAA0DB9BF9F3E8260A81F2EF78308BD.dms.sberbank.ru/AAAA0DB9BF9F3E8260A81F2EF78308BD-20D0E371079ABD26B5B1E09131F69F24-9B9F0C6768350DAE80987D411E61E3EF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4" name="Picture 23" descr="http://AAAA0DB9BF9F3E8260A81F2EF78308BD.dms.sberbank.ru/AAAA0DB9BF9F3E8260A81F2EF78308BD-20D0E371079ABD26B5B1E09131F69F24-9B9F0C6768350DAE80987D411E61E3EF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5" name="Picture 24" descr="http://AAAA0DB9BF9F3E8260A81F2EF78308BD.dms.sberbank.ru/AAAA0DB9BF9F3E8260A81F2EF78308BD-20D0E371079ABD26B5B1E09131F69F24-9B9F0C6768350DAE80987D411E61E3EF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6" name="Picture 25" descr="http://AAAA0DB9BF9F3E8260A81F2EF78308BD.dms.sberbank.ru/AAAA0DB9BF9F3E8260A81F2EF78308BD-20D0E371079ABD26B5B1E09131F69F24-9B9F0C6768350DAE80987D411E61E3EF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http://AAAA0DB9BF9F3E8260A81F2EF78308BD.dms.sberbank.ru/AAAA0DB9BF9F3E8260A81F2EF78308BD-20D0E371079ABD26B5B1E09131F69F24-5F4161D41A32A1B3705664E2F49BC06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8" name="Picture 7" descr="http://AAAA0DB9BF9F3E8260A81F2EF78308BD.dms.sberbank.ru/AAAA0DB9BF9F3E8260A81F2EF78308BD-20D0E371079ABD26B5B1E09131F69F24-5F4161D41A32A1B3705664E2F49BC067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" y="0"/>
            <a:ext cx="12180959" cy="68642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72136" y="177492"/>
            <a:ext cx="84964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ОСНОВНЫЕ НАПРАВЛЕНИЯ ВОСПИТАТЕЛЬНОЙ РАБОТЫ И МОЛОДЕЖНОЙ ПОЛИТИКИ В БГПУ </a:t>
            </a:r>
            <a:r>
              <a:rPr lang="ru-RU" sz="2800" dirty="0" err="1"/>
              <a:t>им.М.АКМУЛЛЫ</a:t>
            </a:r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dirty="0" err="1">
                <a:solidFill>
                  <a:schemeClr val="bg1"/>
                </a:solidFill>
              </a:rPr>
              <a:t>Курунов</a:t>
            </a:r>
            <a:r>
              <a:rPr lang="ru-RU" sz="2800" dirty="0">
                <a:solidFill>
                  <a:schemeClr val="bg1"/>
                </a:solidFill>
              </a:rPr>
              <a:t> М.А., директор департамента </a:t>
            </a:r>
          </a:p>
          <a:p>
            <a:r>
              <a:rPr lang="ru-RU" sz="2800" dirty="0">
                <a:solidFill>
                  <a:schemeClr val="bg1"/>
                </a:solidFill>
              </a:rPr>
              <a:t>по воспитательной работе и молодежной </a:t>
            </a:r>
            <a:r>
              <a:rPr lang="ru-RU" sz="2800" dirty="0" smtClean="0">
                <a:solidFill>
                  <a:schemeClr val="bg1"/>
                </a:solidFill>
              </a:rPr>
              <a:t>политике</a:t>
            </a:r>
            <a:endParaRPr lang="ru-RU" sz="2800" dirty="0"/>
          </a:p>
          <a:p>
            <a:pPr>
              <a:buFontTx/>
              <a:buChar char="-"/>
            </a:pPr>
            <a:endParaRPr lang="ru-RU" sz="2800" b="1" dirty="0"/>
          </a:p>
          <a:p>
            <a:pPr>
              <a:buFontTx/>
              <a:buChar char="-"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mtClean="0">
                <a:solidFill>
                  <a:schemeClr val="bg1"/>
                </a:solidFill>
              </a:rPr>
              <a:t>Творчество в Акмуллинском университете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4" descr="C:\Users\User\Downloads\4. кружева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3712" y="1772817"/>
            <a:ext cx="3240360" cy="2088233"/>
          </a:xfrm>
          <a:prstGeom prst="roundRect">
            <a:avLst>
              <a:gd name="adj" fmla="val 11111"/>
            </a:avLst>
          </a:prstGeom>
          <a:ln w="190500" cap="rnd">
            <a:solidFill>
              <a:srgbClr val="8DF9A7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2" descr="C:\Users\User\Downloads\13 апар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720" y="4149081"/>
            <a:ext cx="3240360" cy="2050397"/>
          </a:xfrm>
          <a:prstGeom prst="roundRect">
            <a:avLst>
              <a:gd name="adj" fmla="val 11111"/>
            </a:avLst>
          </a:prstGeom>
          <a:ln w="190500" cap="rnd">
            <a:solidFill>
              <a:srgbClr val="FFC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Прямоугольник 10"/>
          <p:cNvSpPr/>
          <p:nvPr/>
        </p:nvSpPr>
        <p:spPr>
          <a:xfrm>
            <a:off x="6923584" y="1844824"/>
            <a:ext cx="3492896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НАНТ «Кружева»</a:t>
            </a:r>
          </a:p>
        </p:txBody>
      </p:sp>
      <p:sp>
        <p:nvSpPr>
          <p:cNvPr id="7" name="Прямоугольник 12"/>
          <p:cNvSpPr/>
          <p:nvPr/>
        </p:nvSpPr>
        <p:spPr>
          <a:xfrm>
            <a:off x="6960096" y="4149080"/>
            <a:ext cx="3600400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Театральная студия «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 parte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13264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mtClean="0">
                <a:solidFill>
                  <a:schemeClr val="bg1"/>
                </a:solidFill>
              </a:rPr>
              <a:t>Творчество в Акмуллинском университете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3" descr="C:\Users\User\Downloads\15. энерг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7728" y="1844825"/>
            <a:ext cx="3024336" cy="2033415"/>
          </a:xfrm>
          <a:prstGeom prst="roundRect">
            <a:avLst>
              <a:gd name="adj" fmla="val 11111"/>
            </a:avLst>
          </a:prstGeom>
          <a:ln w="190500" cap="rnd">
            <a:solidFill>
              <a:srgbClr val="EA9CAF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Прямоугольник 11"/>
          <p:cNvSpPr/>
          <p:nvPr/>
        </p:nvSpPr>
        <p:spPr>
          <a:xfrm>
            <a:off x="7032104" y="1988840"/>
            <a:ext cx="345638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Театр моды «Энергия»</a:t>
            </a:r>
          </a:p>
        </p:txBody>
      </p:sp>
      <p:pic>
        <p:nvPicPr>
          <p:cNvPr id="6" name="Picture 2" descr="C:\Users\User\Desktop\ве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7729" y="4149081"/>
            <a:ext cx="3170027" cy="2168641"/>
          </a:xfrm>
          <a:prstGeom prst="roundRect">
            <a:avLst>
              <a:gd name="adj" fmla="val 11111"/>
            </a:avLst>
          </a:prstGeom>
          <a:ln w="190500" cap="rnd">
            <a:solidFill>
              <a:srgbClr val="A88BFB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Прямоугольник 14"/>
          <p:cNvSpPr/>
          <p:nvPr/>
        </p:nvSpPr>
        <p:spPr>
          <a:xfrm>
            <a:off x="7032104" y="4293096"/>
            <a:ext cx="3348880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Школа ведущих</a:t>
            </a:r>
          </a:p>
        </p:txBody>
      </p:sp>
    </p:spTree>
    <p:extLst>
      <p:ext uri="{BB962C8B-B14F-4D97-AF65-F5344CB8AC3E}">
        <p14:creationId xmlns:p14="http://schemas.microsoft.com/office/powerpoint/2010/main" val="254034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mtClean="0">
                <a:solidFill>
                  <a:schemeClr val="bg1"/>
                </a:solidFill>
              </a:rPr>
              <a:t>Творчество в Акмуллинском университете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User\Desktop\протоко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1744" y="1988840"/>
            <a:ext cx="2304256" cy="324036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2" descr="C:\Users\User\Desktop\раб.г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6120" y="1844824"/>
            <a:ext cx="2592288" cy="338437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Прямоугольник 10"/>
          <p:cNvSpPr/>
          <p:nvPr/>
        </p:nvSpPr>
        <p:spPr>
          <a:xfrm>
            <a:off x="3575720" y="5373216"/>
            <a:ext cx="2664296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Студенческая протокольная служба</a:t>
            </a:r>
          </a:p>
        </p:txBody>
      </p:sp>
      <p:sp>
        <p:nvSpPr>
          <p:cNvPr id="7" name="Содержимое 5"/>
          <p:cNvSpPr txBox="1">
            <a:spLocks/>
          </p:cNvSpPr>
          <p:nvPr/>
        </p:nvSpPr>
        <p:spPr>
          <a:xfrm>
            <a:off x="7248128" y="5373216"/>
            <a:ext cx="2674640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Монтажно-техническая служба</a:t>
            </a:r>
          </a:p>
        </p:txBody>
      </p:sp>
    </p:spTree>
    <p:extLst>
      <p:ext uri="{BB962C8B-B14F-4D97-AF65-F5344CB8AC3E}">
        <p14:creationId xmlns:p14="http://schemas.microsoft.com/office/powerpoint/2010/main" val="28388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/>
          <p:cNvSpPr/>
          <p:nvPr/>
        </p:nvSpPr>
        <p:spPr>
          <a:xfrm>
            <a:off x="2647883" y="188640"/>
            <a:ext cx="9577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Спорт и физическая культура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6816080" y="2235596"/>
            <a:ext cx="4744351" cy="25922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905"/>
              </a:lnSpc>
            </a:pPr>
            <a:r>
              <a:rPr lang="ru-RU" sz="2000" spc="-5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52" dirty="0">
                <a:latin typeface="Times New Roman" pitchFamily="18" charset="0"/>
                <a:cs typeface="Times New Roman" pitchFamily="18" charset="0"/>
              </a:rPr>
              <a:t>организация и проведение спортивно-массовых, физкультурно-оздоровительных мероприятий для студентов; </a:t>
            </a:r>
            <a:endParaRPr lang="ru-RU" sz="2000" spc="-52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1905"/>
              </a:lnSpc>
            </a:pPr>
            <a:r>
              <a:rPr lang="ru-RU" sz="2000" spc="-5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52" dirty="0">
                <a:latin typeface="Times New Roman" pitchFamily="18" charset="0"/>
                <a:cs typeface="Times New Roman" pitchFamily="18" charset="0"/>
              </a:rPr>
              <a:t>участие в республиканских, всероссийских и международных соревнованиях, кубках, турнирах, фестивалях (спартакиады, универсиады); </a:t>
            </a:r>
            <a:endParaRPr lang="ru-RU" sz="2000" spc="-52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1905"/>
              </a:lnSpc>
            </a:pPr>
            <a:r>
              <a:rPr lang="ru-RU" sz="2000" spc="-5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52" dirty="0">
                <a:latin typeface="Times New Roman" pitchFamily="18" charset="0"/>
                <a:cs typeface="Times New Roman" pitchFamily="18" charset="0"/>
              </a:rPr>
              <a:t>организация занятий и тренировок обучающихся в спортивных секциях.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rcRect l="2502" r="6164"/>
          <a:stretch>
            <a:fillRect/>
          </a:stretch>
        </p:blipFill>
        <p:spPr>
          <a:xfrm>
            <a:off x="2666975" y="1344472"/>
            <a:ext cx="4038600" cy="437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5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/>
          <p:cNvSpPr/>
          <p:nvPr/>
        </p:nvSpPr>
        <p:spPr>
          <a:xfrm>
            <a:off x="2647883" y="188640"/>
            <a:ext cx="9577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Волонтерский центр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4" t="26064" r="1147" b="6941"/>
          <a:stretch/>
        </p:blipFill>
        <p:spPr>
          <a:xfrm>
            <a:off x="2935914" y="1513584"/>
            <a:ext cx="9001001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4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39616" y="1052736"/>
            <a:ext cx="928076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БГПУ им. М.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Акмуллы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выплачиваются следующие виды стипендий (Федеральный закон "Об образовании в Российской Федерации" от 29.12.2012 N 273-ФЗ):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1) государственная академическая стипендия студентам;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2) повышенная государственная академическая стипендия;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3) государственная социальная стипендия студентам;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4) государственная социальная стипендия в повышенном размере;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5) государственные стипендия аспирантам;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6) стипендии Президента Российской Федерации и Правительства Российской Федерации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7) материальная помощь  по личному заявлению обучающихся.</a:t>
            </a:r>
            <a:endParaRPr lang="ru-RU" sz="2400" dirty="0"/>
          </a:p>
        </p:txBody>
      </p:sp>
      <p:sp>
        <p:nvSpPr>
          <p:cNvPr id="4" name="Прямоугольник 4"/>
          <p:cNvSpPr/>
          <p:nvPr/>
        </p:nvSpPr>
        <p:spPr>
          <a:xfrm>
            <a:off x="2647883" y="188640"/>
            <a:ext cx="9577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Стипендиальное обеспечение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/>
          <p:nvPr/>
        </p:nvSpPr>
        <p:spPr>
          <a:xfrm>
            <a:off x="2614936" y="610136"/>
            <a:ext cx="957706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рамках психологического сопровождения обучающихся педагогом-психологом проводится:</a:t>
            </a:r>
          </a:p>
          <a:p>
            <a:pPr>
              <a:buFontTx/>
              <a:buChar char="-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психологическая диагностика</a:t>
            </a:r>
          </a:p>
          <a:p>
            <a:pPr>
              <a:buFontTx/>
              <a:buChar char="-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психологическое консультирование и коррекция</a:t>
            </a:r>
          </a:p>
          <a:p>
            <a:pPr>
              <a:buFontTx/>
              <a:buChar char="-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психологическая профилактика</a:t>
            </a:r>
          </a:p>
          <a:p>
            <a:pPr>
              <a:buFontTx/>
              <a:buChar char="-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психологическое просвещение.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Каждый студент Университета может получить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оффлайн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консультацию педагога-психолога Макаровой Светланы Аркадьевны, запись в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WhatsApp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8 9173761509 (с 10.00ч. до 20.00ч.).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 также обратиться в службы: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Единый телефон доверия для подростков  и их родителей: 8-800-2000-122 (звонок бесплатный и анонимный для всех жителей России).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Студенческий медицинский центр: г.Уфа, ул. Чернышевского, 125, психотерапевт, прием без записи с 09.00ч. до 14.00ч.; г.Уфа,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ул.Цюрупы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4 (Городская поликлиника №1), единая справочная 8(347)287-07-03 (запись к невропатологу).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Республиканский молодежный социально-психологический и информационно-методический центр, г.Уфа, ул. Пархоменко , 133/1, запись на прием:  8(347)276-56-12; Телефон доверия: 8-800-7000-183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Городской центр психолого-социального сопровождения «ИНДИГО», г.Уфа,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ул.Шафиева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12/2, тел. 8(347)223-58-83, 8(347)223-44-49, www.indigo-gorod.com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4"/>
          <p:cNvSpPr/>
          <p:nvPr/>
        </p:nvSpPr>
        <p:spPr>
          <a:xfrm>
            <a:off x="2647883" y="188640"/>
            <a:ext cx="9577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Психолого-педагогическое сопровождение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76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2855640" y="620688"/>
            <a:ext cx="8712968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endParaRPr lang="ru-RU" dirty="0">
              <a:latin typeface="+mj-lt"/>
            </a:endParaRPr>
          </a:p>
        </p:txBody>
      </p:sp>
      <p:sp>
        <p:nvSpPr>
          <p:cNvPr id="7" name="Прямоугольник 10"/>
          <p:cNvSpPr/>
          <p:nvPr/>
        </p:nvSpPr>
        <p:spPr>
          <a:xfrm>
            <a:off x="2927648" y="80444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Площадка размещения информации </a:t>
            </a:r>
            <a:r>
              <a:rPr lang="ru-RU" dirty="0" err="1"/>
              <a:t>ДВРиМП</a:t>
            </a:r>
            <a:r>
              <a:rPr lang="ru-RU" dirty="0"/>
              <a:t> – группа </a:t>
            </a:r>
            <a:r>
              <a:rPr lang="ru-RU" dirty="0" err="1"/>
              <a:t>ДВРиМП</a:t>
            </a:r>
            <a:r>
              <a:rPr lang="ru-RU" dirty="0"/>
              <a:t> в </a:t>
            </a:r>
            <a:r>
              <a:rPr lang="ru-RU" dirty="0" err="1"/>
              <a:t>соцсети</a:t>
            </a:r>
            <a:r>
              <a:rPr lang="ru-RU" dirty="0"/>
              <a:t> </a:t>
            </a:r>
            <a:r>
              <a:rPr lang="ru-RU" dirty="0" err="1"/>
              <a:t>в</a:t>
            </a:r>
            <a:r>
              <a:rPr lang="ru-RU" dirty="0"/>
              <a:t> </a:t>
            </a:r>
            <a:r>
              <a:rPr lang="ru-RU" dirty="0" err="1"/>
              <a:t>Вконтакте</a:t>
            </a:r>
            <a:endParaRPr lang="ru-RU" dirty="0"/>
          </a:p>
        </p:txBody>
      </p:sp>
      <p:sp>
        <p:nvSpPr>
          <p:cNvPr id="8" name="Овал 14"/>
          <p:cNvSpPr/>
          <p:nvPr/>
        </p:nvSpPr>
        <p:spPr>
          <a:xfrm>
            <a:off x="3143672" y="1340768"/>
            <a:ext cx="1980000" cy="19800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15"/>
          <p:cNvSpPr/>
          <p:nvPr/>
        </p:nvSpPr>
        <p:spPr>
          <a:xfrm>
            <a:off x="5591944" y="1484784"/>
            <a:ext cx="3384376" cy="360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Замдиректора/замдекана по ВР</a:t>
            </a:r>
          </a:p>
        </p:txBody>
      </p:sp>
      <p:sp>
        <p:nvSpPr>
          <p:cNvPr id="10" name="Скругленный прямоугольник 16"/>
          <p:cNvSpPr/>
          <p:nvPr/>
        </p:nvSpPr>
        <p:spPr>
          <a:xfrm>
            <a:off x="5591944" y="1916832"/>
            <a:ext cx="3384376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Председатели студенческих советов</a:t>
            </a:r>
          </a:p>
        </p:txBody>
      </p:sp>
      <p:sp>
        <p:nvSpPr>
          <p:cNvPr id="11" name="Скругленный прямоугольник 17"/>
          <p:cNvSpPr/>
          <p:nvPr/>
        </p:nvSpPr>
        <p:spPr>
          <a:xfrm>
            <a:off x="5591944" y="2564904"/>
            <a:ext cx="3384376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Студмедиаслужба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уч.подразделения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Овал 18"/>
          <p:cNvSpPr/>
          <p:nvPr/>
        </p:nvSpPr>
        <p:spPr>
          <a:xfrm>
            <a:off x="9408368" y="1340768"/>
            <a:ext cx="1980000" cy="198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Группа института/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факультета/ колледжа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в ВК</a:t>
            </a:r>
          </a:p>
        </p:txBody>
      </p:sp>
      <p:cxnSp>
        <p:nvCxnSpPr>
          <p:cNvPr id="13" name="Прямая со стрелкой 20"/>
          <p:cNvCxnSpPr>
            <a:endCxn id="9" idx="1"/>
          </p:cNvCxnSpPr>
          <p:nvPr/>
        </p:nvCxnSpPr>
        <p:spPr>
          <a:xfrm flipV="1">
            <a:off x="5015880" y="1664804"/>
            <a:ext cx="576064" cy="14379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21"/>
          <p:cNvCxnSpPr/>
          <p:nvPr/>
        </p:nvCxnSpPr>
        <p:spPr>
          <a:xfrm>
            <a:off x="5159896" y="2240648"/>
            <a:ext cx="432048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23"/>
          <p:cNvCxnSpPr>
            <a:endCxn id="11" idx="1"/>
          </p:cNvCxnSpPr>
          <p:nvPr/>
        </p:nvCxnSpPr>
        <p:spPr>
          <a:xfrm>
            <a:off x="5087888" y="2672696"/>
            <a:ext cx="504056" cy="18024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27"/>
          <p:cNvCxnSpPr/>
          <p:nvPr/>
        </p:nvCxnSpPr>
        <p:spPr>
          <a:xfrm>
            <a:off x="8976320" y="1592356"/>
            <a:ext cx="576064" cy="14423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29"/>
          <p:cNvCxnSpPr/>
          <p:nvPr/>
        </p:nvCxnSpPr>
        <p:spPr>
          <a:xfrm>
            <a:off x="8976320" y="2168640"/>
            <a:ext cx="432048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30"/>
          <p:cNvCxnSpPr/>
          <p:nvPr/>
        </p:nvCxnSpPr>
        <p:spPr>
          <a:xfrm flipV="1">
            <a:off x="8976320" y="2672696"/>
            <a:ext cx="504056" cy="14401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34"/>
          <p:cNvSpPr/>
          <p:nvPr/>
        </p:nvSpPr>
        <p:spPr>
          <a:xfrm>
            <a:off x="6672064" y="4437112"/>
            <a:ext cx="3384376" cy="360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246-32-17 </a:t>
            </a:r>
            <a:r>
              <a:rPr lang="ru-RU" dirty="0" err="1">
                <a:solidFill>
                  <a:schemeClr val="tx1"/>
                </a:solidFill>
              </a:rPr>
              <a:t>ДВРиМП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35"/>
          <p:cNvSpPr/>
          <p:nvPr/>
        </p:nvSpPr>
        <p:spPr>
          <a:xfrm>
            <a:off x="6672064" y="4869160"/>
            <a:ext cx="3384376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Vosp.otdel@mail.ru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36"/>
          <p:cNvSpPr/>
          <p:nvPr/>
        </p:nvSpPr>
        <p:spPr>
          <a:xfrm>
            <a:off x="6672064" y="5517232"/>
            <a:ext cx="3384376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Личная переписка в </a:t>
            </a:r>
            <a:r>
              <a:rPr lang="ru-RU" dirty="0" err="1">
                <a:solidFill>
                  <a:schemeClr val="tx1"/>
                </a:solidFill>
              </a:rPr>
              <a:t>соцсетях</a:t>
            </a:r>
            <a:r>
              <a:rPr lang="ru-RU" dirty="0">
                <a:solidFill>
                  <a:schemeClr val="tx1"/>
                </a:solidFill>
              </a:rPr>
              <a:t>/</a:t>
            </a:r>
            <a:r>
              <a:rPr lang="ru-RU" dirty="0" err="1">
                <a:solidFill>
                  <a:schemeClr val="tx1"/>
                </a:solidFill>
              </a:rPr>
              <a:t>мессенджерах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2" name="Прямая со стрелкой 37"/>
          <p:cNvCxnSpPr>
            <a:endCxn id="19" idx="1"/>
          </p:cNvCxnSpPr>
          <p:nvPr/>
        </p:nvCxnSpPr>
        <p:spPr>
          <a:xfrm flipV="1">
            <a:off x="6096000" y="4617132"/>
            <a:ext cx="576064" cy="14379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38"/>
          <p:cNvCxnSpPr/>
          <p:nvPr/>
        </p:nvCxnSpPr>
        <p:spPr>
          <a:xfrm>
            <a:off x="6240016" y="5192976"/>
            <a:ext cx="432048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39"/>
          <p:cNvCxnSpPr>
            <a:endCxn id="21" idx="1"/>
          </p:cNvCxnSpPr>
          <p:nvPr/>
        </p:nvCxnSpPr>
        <p:spPr>
          <a:xfrm>
            <a:off x="6168008" y="5625024"/>
            <a:ext cx="504056" cy="18024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40"/>
          <p:cNvSpPr/>
          <p:nvPr/>
        </p:nvSpPr>
        <p:spPr>
          <a:xfrm>
            <a:off x="4151784" y="4293096"/>
            <a:ext cx="1980000" cy="198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Студент</a:t>
            </a:r>
          </a:p>
        </p:txBody>
      </p:sp>
      <p:sp>
        <p:nvSpPr>
          <p:cNvPr id="26" name="Прямоугольник 4"/>
          <p:cNvSpPr/>
          <p:nvPr/>
        </p:nvSpPr>
        <p:spPr>
          <a:xfrm>
            <a:off x="2647883" y="188640"/>
            <a:ext cx="9577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Контактная информация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2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4"/>
          <p:cNvSpPr/>
          <p:nvPr/>
        </p:nvSpPr>
        <p:spPr>
          <a:xfrm>
            <a:off x="2647883" y="188640"/>
            <a:ext cx="9577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5 адаптационный лагерь для студентов первого курса «Движение» </a:t>
            </a:r>
          </a:p>
        </p:txBody>
      </p:sp>
      <p:graphicFrame>
        <p:nvGraphicFramePr>
          <p:cNvPr id="2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180336"/>
              </p:ext>
            </p:extLst>
          </p:nvPr>
        </p:nvGraphicFramePr>
        <p:xfrm>
          <a:off x="2647883" y="1556792"/>
          <a:ext cx="2592288" cy="3977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41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Институт/факультет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человек</a:t>
                      </a:r>
                      <a:endParaRPr lang="ru-RU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ХГФ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ru-RU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ИФМЦН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  <a:endParaRPr lang="ru-RU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ИИПСГО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94</a:t>
                      </a:r>
                      <a:endParaRPr lang="ru-RU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ИФКЗЧ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  <a:endParaRPr lang="ru-RU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ЕГФ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lang="ru-RU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ФБФ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  <a:endParaRPr lang="ru-RU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ИП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  <a:endParaRPr lang="ru-RU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ИФОМК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endParaRPr lang="ru-RU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ФП</a:t>
                      </a:r>
                      <a:endParaRPr lang="ru-RU" dirty="0" smtClean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ru-RU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8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1358672"/>
            <a:ext cx="6552728" cy="437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3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веснаааааааа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6120" y="1340768"/>
            <a:ext cx="3022890" cy="33651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" name="Схема 7"/>
          <p:cNvGraphicFramePr/>
          <p:nvPr>
            <p:extLst>
              <p:ext uri="{D42A27DB-BD31-4B8C-83A1-F6EECF244321}">
                <p14:modId xmlns:p14="http://schemas.microsoft.com/office/powerpoint/2010/main" val="2988722064"/>
              </p:ext>
            </p:extLst>
          </p:nvPr>
        </p:nvGraphicFramePr>
        <p:xfrm>
          <a:off x="3647728" y="1628800"/>
          <a:ext cx="3312368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3" descr="C:\Users\User\Desktop\-0GWMUFYBR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9736" y="4149081"/>
            <a:ext cx="3456384" cy="26042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кругленный прямоугольник 4"/>
          <p:cNvSpPr/>
          <p:nvPr/>
        </p:nvSpPr>
        <p:spPr>
          <a:xfrm>
            <a:off x="4476712" y="3140968"/>
            <a:ext cx="3131456" cy="6290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17"/>
          <p:cNvGraphicFramePr/>
          <p:nvPr>
            <p:extLst>
              <p:ext uri="{D42A27DB-BD31-4B8C-83A1-F6EECF244321}">
                <p14:modId xmlns:p14="http://schemas.microsoft.com/office/powerpoint/2010/main" val="529390705"/>
              </p:ext>
            </p:extLst>
          </p:nvPr>
        </p:nvGraphicFramePr>
        <p:xfrm>
          <a:off x="6096000" y="5085184"/>
          <a:ext cx="4776192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0" name="Прямоугольник 4"/>
          <p:cNvSpPr/>
          <p:nvPr/>
        </p:nvSpPr>
        <p:spPr>
          <a:xfrm>
            <a:off x="2647883" y="188640"/>
            <a:ext cx="9577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Творчество в </a:t>
            </a:r>
            <a:r>
              <a:rPr lang="ru-RU" sz="2800" dirty="0" err="1">
                <a:solidFill>
                  <a:schemeClr val="bg1"/>
                </a:solidFill>
              </a:rPr>
              <a:t>Акмуллинском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университете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5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"/>
          <p:cNvSpPr/>
          <p:nvPr/>
        </p:nvSpPr>
        <p:spPr>
          <a:xfrm>
            <a:off x="2647883" y="188640"/>
            <a:ext cx="9577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Структура воспитательной работы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132004" y="980728"/>
            <a:ext cx="2448272" cy="7144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Ректор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132004" y="2166168"/>
            <a:ext cx="2448272" cy="7144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Проректор по УВР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132004" y="3351608"/>
            <a:ext cx="2448272" cy="7144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Департамент по ВР и МП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132004" y="4537048"/>
            <a:ext cx="2448272" cy="7144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Студенческие объединения, творческие коллективы, спортивные секции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>
            <a:stCxn id="19" idx="2"/>
            <a:endCxn id="22" idx="0"/>
          </p:cNvCxnSpPr>
          <p:nvPr/>
        </p:nvCxnSpPr>
        <p:spPr>
          <a:xfrm>
            <a:off x="7356140" y="1695188"/>
            <a:ext cx="0" cy="47098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2" idx="2"/>
            <a:endCxn id="23" idx="0"/>
          </p:cNvCxnSpPr>
          <p:nvPr/>
        </p:nvCxnSpPr>
        <p:spPr>
          <a:xfrm>
            <a:off x="7356140" y="2880628"/>
            <a:ext cx="0" cy="47098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3" idx="2"/>
            <a:endCxn id="24" idx="0"/>
          </p:cNvCxnSpPr>
          <p:nvPr/>
        </p:nvCxnSpPr>
        <p:spPr>
          <a:xfrm>
            <a:off x="7356140" y="4066068"/>
            <a:ext cx="0" cy="47098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9336360" y="3351608"/>
            <a:ext cx="2448272" cy="7144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Институты/Деканаты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6" name="Straight Connector 35"/>
          <p:cNvCxnSpPr>
            <a:stCxn id="23" idx="3"/>
            <a:endCxn id="35" idx="1"/>
          </p:cNvCxnSpPr>
          <p:nvPr/>
        </p:nvCxnSpPr>
        <p:spPr>
          <a:xfrm>
            <a:off x="8580276" y="3708838"/>
            <a:ext cx="75608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9336360" y="4537048"/>
            <a:ext cx="2448272" cy="7144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Заместители директоров/ деканов по ВР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40" name="Straight Connector 39"/>
          <p:cNvCxnSpPr>
            <a:stCxn id="35" idx="2"/>
            <a:endCxn id="39" idx="0"/>
          </p:cNvCxnSpPr>
          <p:nvPr/>
        </p:nvCxnSpPr>
        <p:spPr>
          <a:xfrm>
            <a:off x="10560496" y="4066068"/>
            <a:ext cx="0" cy="47098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9336360" y="5722488"/>
            <a:ext cx="2448272" cy="7144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Педагоги дополнительного образования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44" name="Straight Connector 43"/>
          <p:cNvCxnSpPr>
            <a:stCxn id="39" idx="2"/>
            <a:endCxn id="43" idx="0"/>
          </p:cNvCxnSpPr>
          <p:nvPr/>
        </p:nvCxnSpPr>
        <p:spPr>
          <a:xfrm>
            <a:off x="10560496" y="5251508"/>
            <a:ext cx="0" cy="47098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2781622" y="1227880"/>
            <a:ext cx="2448272" cy="7144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Учебно-методический департамент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781622" y="2029866"/>
            <a:ext cx="2448272" cy="7144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Управление научной работы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2781622" y="2831852"/>
            <a:ext cx="2448272" cy="7144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Управление информационной политики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781622" y="3633838"/>
            <a:ext cx="2448272" cy="7144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Управление международных связей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767280" y="4435824"/>
            <a:ext cx="2448272" cy="7144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Управление образовательных разработок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2767280" y="5237809"/>
            <a:ext cx="2448272" cy="7144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Управление </a:t>
            </a:r>
            <a:r>
              <a:rPr lang="ru-RU" sz="1400" dirty="0" err="1" smtClean="0">
                <a:solidFill>
                  <a:schemeClr val="tx1"/>
                </a:solidFill>
              </a:rPr>
              <a:t>рекрутинга</a:t>
            </a:r>
            <a:r>
              <a:rPr lang="ru-RU" sz="1400" dirty="0" smtClean="0">
                <a:solidFill>
                  <a:schemeClr val="tx1"/>
                </a:solidFill>
              </a:rPr>
              <a:t> и карьерного развития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58" name="Straight Connector 57"/>
          <p:cNvCxnSpPr>
            <a:stCxn id="47" idx="3"/>
            <a:endCxn id="23" idx="1"/>
          </p:cNvCxnSpPr>
          <p:nvPr/>
        </p:nvCxnSpPr>
        <p:spPr>
          <a:xfrm>
            <a:off x="5229894" y="1585110"/>
            <a:ext cx="902110" cy="212372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48" idx="3"/>
            <a:endCxn id="23" idx="1"/>
          </p:cNvCxnSpPr>
          <p:nvPr/>
        </p:nvCxnSpPr>
        <p:spPr>
          <a:xfrm>
            <a:off x="5229894" y="2387096"/>
            <a:ext cx="902110" cy="132174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9" idx="3"/>
            <a:endCxn id="23" idx="1"/>
          </p:cNvCxnSpPr>
          <p:nvPr/>
        </p:nvCxnSpPr>
        <p:spPr>
          <a:xfrm>
            <a:off x="5229894" y="3189082"/>
            <a:ext cx="902110" cy="5197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50" idx="3"/>
            <a:endCxn id="23" idx="1"/>
          </p:cNvCxnSpPr>
          <p:nvPr/>
        </p:nvCxnSpPr>
        <p:spPr>
          <a:xfrm flipV="1">
            <a:off x="5229894" y="3708838"/>
            <a:ext cx="902110" cy="28223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51" idx="3"/>
            <a:endCxn id="23" idx="1"/>
          </p:cNvCxnSpPr>
          <p:nvPr/>
        </p:nvCxnSpPr>
        <p:spPr>
          <a:xfrm flipV="1">
            <a:off x="5215552" y="3708838"/>
            <a:ext cx="916452" cy="108421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53" idx="3"/>
            <a:endCxn id="23" idx="1"/>
          </p:cNvCxnSpPr>
          <p:nvPr/>
        </p:nvCxnSpPr>
        <p:spPr>
          <a:xfrm flipV="1">
            <a:off x="5215552" y="3708838"/>
            <a:ext cx="916452" cy="188620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/>
          <p:cNvCxnSpPr>
            <a:stCxn id="22" idx="3"/>
            <a:endCxn id="35" idx="0"/>
          </p:cNvCxnSpPr>
          <p:nvPr/>
        </p:nvCxnSpPr>
        <p:spPr>
          <a:xfrm>
            <a:off x="8580276" y="2523398"/>
            <a:ext cx="1980220" cy="828210"/>
          </a:xfrm>
          <a:prstGeom prst="bentConnector2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37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4"/>
          <p:cNvSpPr/>
          <p:nvPr/>
        </p:nvSpPr>
        <p:spPr>
          <a:xfrm>
            <a:off x="2647883" y="188640"/>
            <a:ext cx="9577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Речевая безопасность вуза: воспитательный и правовые аспекты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4112" y="1933727"/>
            <a:ext cx="4673033" cy="297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67608" y="1352398"/>
            <a:ext cx="43451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Впервые в </a:t>
            </a:r>
            <a:r>
              <a:rPr lang="ru-RU" dirty="0" err="1"/>
              <a:t>Акмуллинском</a:t>
            </a:r>
            <a:r>
              <a:rPr lang="ru-RU" dirty="0"/>
              <a:t> университете был запущен и реализован проект, направленный на решение актуальных проблем современной социальной жизни, межкультурного взаимодействия, реальной и виртуальной коммуникации. В течение двух месяцев первокурсники всех институтов и факультетов осваивали тонкости противодействия влиянию на молодежь деструктивных явлений, в том числе идеологии экстремизма и терроризма. </a:t>
            </a:r>
            <a:r>
              <a:rPr lang="ru-RU" dirty="0" err="1"/>
              <a:t>Практикоориентированный</a:t>
            </a:r>
            <a:r>
              <a:rPr lang="ru-RU" dirty="0"/>
              <a:t> курс завершился вручением сертификатов. Обучение прошли 136 студентов 1 курса.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98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4"/>
          <p:cNvSpPr/>
          <p:nvPr/>
        </p:nvSpPr>
        <p:spPr>
          <a:xfrm>
            <a:off x="2614936" y="-5029"/>
            <a:ext cx="9577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Департамент по воспитательной работе и молодежной политике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777756" y="949078"/>
            <a:ext cx="2617122" cy="124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ru-RU">
                <a:solidFill>
                  <a:schemeClr val="tx1"/>
                </a:solidFill>
              </a:rPr>
              <a:t>ОТДЕЛ ВОСПИТАНИЯ МОЛОДЕЖИ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015371" y="949078"/>
            <a:ext cx="2617122" cy="124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ru-RU" dirty="0">
                <a:solidFill>
                  <a:schemeClr val="tx1"/>
                </a:solidFill>
              </a:rPr>
              <a:t>ОТДЕЛ ТВОРЧЕСКОГО РАЗВИТИЯ И КОРПОРАТИВНОЙ КУЛЬТУРЫ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252986" y="949078"/>
            <a:ext cx="2617122" cy="124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ru-RU" dirty="0">
                <a:solidFill>
                  <a:schemeClr val="tx1"/>
                </a:solidFill>
              </a:rPr>
              <a:t>ОТДЕЛ СОЦИАЛЬНОЙ И ПСИХОЛОГИЧЕСКОЙ </a:t>
            </a:r>
            <a:r>
              <a:rPr lang="ru-RU" dirty="0" smtClean="0">
                <a:solidFill>
                  <a:schemeClr val="tx1"/>
                </a:solidFill>
              </a:rPr>
              <a:t>ПОДДЕРЖКИ ОБУЧАЮЩИХСЯ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495601" y="2276872"/>
            <a:ext cx="3189652" cy="43924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- реализация проектов, организация и проведение мероприятий, направленных на гражданско-правовое, патриотическое и духовно-нравственное воспитание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ru-RU" sz="1400" dirty="0">
                <a:solidFill>
                  <a:schemeClr val="tx1"/>
                </a:solidFill>
              </a:rPr>
              <a:t>- профилактика экстремистских проявлений в молодежной среде, формирование культуры здорового образа жизни, профилактика вредных привычек и зависимостей;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ru-RU" sz="1400" dirty="0">
                <a:solidFill>
                  <a:schemeClr val="tx1"/>
                </a:solidFill>
              </a:rPr>
              <a:t>- развитие общественной активности студентов, поддержка различных форм студенческого самоуправления;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ru-RU" sz="1400" dirty="0">
                <a:solidFill>
                  <a:schemeClr val="tx1"/>
                </a:solidFill>
              </a:rPr>
              <a:t>-  организация волонтерского движения и добровольческих инициатив.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729106" y="2282492"/>
            <a:ext cx="3189652" cy="43924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- формирование художественно-эстетических ценностей и национально- культурных традиций;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ru-RU" sz="1400" dirty="0">
                <a:solidFill>
                  <a:schemeClr val="tx1"/>
                </a:solidFill>
              </a:rPr>
              <a:t>- досуговая, творческая и социально-культурная деятельность студентов;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- развитие системы эстетического воспитания будущих педагогов, раскрытие творческих способностей  обучающихся;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ru-RU" sz="1400" dirty="0">
                <a:solidFill>
                  <a:schemeClr val="tx1"/>
                </a:solidFill>
              </a:rPr>
              <a:t>- поддержка талантливой молодежи, развитие деятельности творческих студенческих объединений, коллективов, клубов по интересам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ru-RU" sz="1400" dirty="0">
                <a:solidFill>
                  <a:schemeClr val="tx1"/>
                </a:solidFill>
              </a:rPr>
              <a:t>- содействие формированию корпоративной культуры в университете.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966721" y="2276872"/>
            <a:ext cx="3189653" cy="43924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- социальное  и психолого-педагогическое сопровождение обучающихся, в </a:t>
            </a:r>
            <a:r>
              <a:rPr lang="ru-RU" sz="1400" dirty="0" err="1">
                <a:solidFill>
                  <a:schemeClr val="tx1"/>
                </a:solidFill>
              </a:rPr>
              <a:t>т.ч</a:t>
            </a:r>
            <a:r>
              <a:rPr lang="ru-RU" sz="1400" dirty="0">
                <a:solidFill>
                  <a:schemeClr val="tx1"/>
                </a:solidFill>
              </a:rPr>
              <a:t>. организация медицинского обслуживания, отдыха и оздоровления;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ru-RU" sz="1400" dirty="0">
                <a:solidFill>
                  <a:schemeClr val="tx1"/>
                </a:solidFill>
              </a:rPr>
              <a:t>- организация деятельности стипендиальной комиссии и структурных подразделений университета по стипендиальному обеспечению, осуществлению мер материальной поддержки обучающихся;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ru-RU" sz="1400" dirty="0">
                <a:solidFill>
                  <a:schemeClr val="tx1"/>
                </a:solidFill>
              </a:rPr>
              <a:t>- разработка и реализация системы морального и материального стимулирования обучающихся за достижение высоких результатов учебной и </a:t>
            </a:r>
            <a:r>
              <a:rPr lang="ru-RU" sz="1400" dirty="0" err="1">
                <a:solidFill>
                  <a:schemeClr val="tx1"/>
                </a:solidFill>
              </a:rPr>
              <a:t>внеучебной</a:t>
            </a:r>
            <a:r>
              <a:rPr lang="ru-RU" sz="1400" dirty="0">
                <a:solidFill>
                  <a:schemeClr val="tx1"/>
                </a:solidFill>
              </a:rPr>
              <a:t> деятельности. 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8" name="Straight Connector 27"/>
          <p:cNvCxnSpPr>
            <a:stCxn id="22" idx="3"/>
            <a:endCxn id="23" idx="1"/>
          </p:cNvCxnSpPr>
          <p:nvPr/>
        </p:nvCxnSpPr>
        <p:spPr>
          <a:xfrm>
            <a:off x="5394878" y="1573722"/>
            <a:ext cx="62049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3" idx="3"/>
            <a:endCxn id="24" idx="1"/>
          </p:cNvCxnSpPr>
          <p:nvPr/>
        </p:nvCxnSpPr>
        <p:spPr>
          <a:xfrm>
            <a:off x="8632493" y="1573722"/>
            <a:ext cx="62049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5" idx="0"/>
            <a:endCxn id="22" idx="2"/>
          </p:cNvCxnSpPr>
          <p:nvPr/>
        </p:nvCxnSpPr>
        <p:spPr>
          <a:xfrm flipH="1" flipV="1">
            <a:off x="4086317" y="2198366"/>
            <a:ext cx="4110" cy="7850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6" idx="0"/>
            <a:endCxn id="23" idx="2"/>
          </p:cNvCxnSpPr>
          <p:nvPr/>
        </p:nvCxnSpPr>
        <p:spPr>
          <a:xfrm flipV="1">
            <a:off x="7323932" y="2198366"/>
            <a:ext cx="0" cy="8412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7" idx="0"/>
            <a:endCxn id="24" idx="2"/>
          </p:cNvCxnSpPr>
          <p:nvPr/>
        </p:nvCxnSpPr>
        <p:spPr>
          <a:xfrm flipH="1" flipV="1">
            <a:off x="10561547" y="2198366"/>
            <a:ext cx="1" cy="7850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14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4"/>
          <p:cNvSpPr/>
          <p:nvPr/>
        </p:nvSpPr>
        <p:spPr>
          <a:xfrm>
            <a:off x="2647883" y="188640"/>
            <a:ext cx="9577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Структура воспитательной работы в колледже</a:t>
            </a:r>
          </a:p>
        </p:txBody>
      </p:sp>
      <p:sp>
        <p:nvSpPr>
          <p:cNvPr id="17" name="Oval 7"/>
          <p:cNvSpPr>
            <a:spLocks noChangeArrowheads="1"/>
          </p:cNvSpPr>
          <p:nvPr/>
        </p:nvSpPr>
        <p:spPr bwMode="auto">
          <a:xfrm>
            <a:off x="5664298" y="2513626"/>
            <a:ext cx="3168650" cy="1728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300"/>
              </a:spcBef>
              <a:buClr>
                <a:srgbClr val="0BD0D9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0BD0D9"/>
              </a:buClr>
              <a:buFont typeface="Georgia" panose="02040502050405020303" pitchFamily="18" charset="0"/>
              <a:buChar char="▫"/>
              <a:defRPr sz="2000">
                <a:solidFill>
                  <a:srgbClr val="0BD0D9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Font typeface="Georgia" panose="02040502050405020303" pitchFamily="18" charset="0"/>
              <a:buChar char="▫"/>
              <a:defRPr sz="2000">
                <a:solidFill>
                  <a:srgbClr val="0BD0D9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Font typeface="Georgia" panose="02040502050405020303" pitchFamily="18" charset="0"/>
              <a:buChar char="▫"/>
              <a:defRPr sz="2000">
                <a:solidFill>
                  <a:srgbClr val="0BD0D9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Font typeface="Georgia" panose="02040502050405020303" pitchFamily="18" charset="0"/>
              <a:buChar char="▫"/>
              <a:defRPr sz="2000">
                <a:solidFill>
                  <a:srgbClr val="0BD0D9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Font typeface="Georgia" panose="02040502050405020303" pitchFamily="18" charset="0"/>
              <a:buChar char="▫"/>
              <a:defRPr sz="2000">
                <a:solidFill>
                  <a:srgbClr val="0BD0D9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>
                <a:latin typeface="Arial" panose="020B0604020202020204" pitchFamily="34" charset="0"/>
              </a:rPr>
              <a:t>Заместитель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>
                <a:latin typeface="Arial" panose="020B0604020202020204" pitchFamily="34" charset="0"/>
              </a:rPr>
              <a:t> директора по ВР</a:t>
            </a:r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5448399" y="857863"/>
            <a:ext cx="2447925" cy="1222375"/>
          </a:xfrm>
          <a:prstGeom prst="wedgeRoundRectCallout">
            <a:avLst>
              <a:gd name="adj1" fmla="val -18926"/>
              <a:gd name="adj2" fmla="val 9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0BD0D9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0BD0D9"/>
              </a:buClr>
              <a:buFont typeface="Georgia" panose="02040502050405020303" pitchFamily="18" charset="0"/>
              <a:buChar char="▫"/>
              <a:defRPr sz="2000">
                <a:solidFill>
                  <a:srgbClr val="0BD0D9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Font typeface="Georgia" panose="02040502050405020303" pitchFamily="18" charset="0"/>
              <a:buChar char="▫"/>
              <a:defRPr sz="2000">
                <a:solidFill>
                  <a:srgbClr val="0BD0D9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Font typeface="Georgia" panose="02040502050405020303" pitchFamily="18" charset="0"/>
              <a:buChar char="▫"/>
              <a:defRPr sz="2000">
                <a:solidFill>
                  <a:srgbClr val="0BD0D9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Font typeface="Georgia" panose="02040502050405020303" pitchFamily="18" charset="0"/>
              <a:buChar char="▫"/>
              <a:defRPr sz="2000">
                <a:solidFill>
                  <a:srgbClr val="0BD0D9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Font typeface="Georgia" panose="02040502050405020303" pitchFamily="18" charset="0"/>
              <a:buChar char="▫"/>
              <a:defRPr sz="2000">
                <a:solidFill>
                  <a:srgbClr val="0BD0D9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Педагог-организатор</a:t>
            </a:r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auto">
          <a:xfrm>
            <a:off x="8112224" y="713401"/>
            <a:ext cx="3278187" cy="1366837"/>
          </a:xfrm>
          <a:prstGeom prst="wedgeRoundRectCallout">
            <a:avLst>
              <a:gd name="adj1" fmla="val -63722"/>
              <a:gd name="adj2" fmla="val 8053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0BD0D9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0BD0D9"/>
              </a:buClr>
              <a:buFont typeface="Georgia" panose="02040502050405020303" pitchFamily="18" charset="0"/>
              <a:buChar char="▫"/>
              <a:defRPr sz="2000">
                <a:solidFill>
                  <a:srgbClr val="0BD0D9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Font typeface="Georgia" panose="02040502050405020303" pitchFamily="18" charset="0"/>
              <a:buChar char="▫"/>
              <a:defRPr sz="2000">
                <a:solidFill>
                  <a:srgbClr val="0BD0D9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Font typeface="Georgia" panose="02040502050405020303" pitchFamily="18" charset="0"/>
              <a:buChar char="▫"/>
              <a:defRPr sz="2000">
                <a:solidFill>
                  <a:srgbClr val="0BD0D9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Font typeface="Georgia" panose="02040502050405020303" pitchFamily="18" charset="0"/>
              <a:buChar char="▫"/>
              <a:defRPr sz="2000">
                <a:solidFill>
                  <a:srgbClr val="0BD0D9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Font typeface="Georgia" panose="02040502050405020303" pitchFamily="18" charset="0"/>
              <a:buChar char="▫"/>
              <a:defRPr sz="2000">
                <a:solidFill>
                  <a:srgbClr val="0BD0D9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Педагоги дополнительного образования</a:t>
            </a:r>
          </a:p>
        </p:txBody>
      </p:sp>
      <p:sp>
        <p:nvSpPr>
          <p:cNvPr id="34" name="AutoShape 17"/>
          <p:cNvSpPr>
            <a:spLocks noChangeArrowheads="1"/>
          </p:cNvSpPr>
          <p:nvPr/>
        </p:nvSpPr>
        <p:spPr bwMode="auto">
          <a:xfrm>
            <a:off x="2711549" y="1397612"/>
            <a:ext cx="2447925" cy="1619250"/>
          </a:xfrm>
          <a:prstGeom prst="wedgeRoundRectCallout">
            <a:avLst>
              <a:gd name="adj1" fmla="val 95625"/>
              <a:gd name="adj2" fmla="val 3066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0BD0D9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0BD0D9"/>
              </a:buClr>
              <a:buFont typeface="Georgia" panose="02040502050405020303" pitchFamily="18" charset="0"/>
              <a:buChar char="▫"/>
              <a:defRPr sz="2000">
                <a:solidFill>
                  <a:srgbClr val="0BD0D9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Font typeface="Georgia" panose="02040502050405020303" pitchFamily="18" charset="0"/>
              <a:buChar char="▫"/>
              <a:defRPr sz="2000">
                <a:solidFill>
                  <a:srgbClr val="0BD0D9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Font typeface="Georgia" panose="02040502050405020303" pitchFamily="18" charset="0"/>
              <a:buChar char="▫"/>
              <a:defRPr sz="2000">
                <a:solidFill>
                  <a:srgbClr val="0BD0D9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Font typeface="Georgia" panose="02040502050405020303" pitchFamily="18" charset="0"/>
              <a:buChar char="▫"/>
              <a:defRPr sz="2000">
                <a:solidFill>
                  <a:srgbClr val="0BD0D9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Font typeface="Georgia" panose="02040502050405020303" pitchFamily="18" charset="0"/>
              <a:buChar char="▫"/>
              <a:defRPr sz="2000">
                <a:solidFill>
                  <a:srgbClr val="0BD0D9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Зав.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библиотекой</a:t>
            </a:r>
          </a:p>
        </p:txBody>
      </p:sp>
      <p:sp>
        <p:nvSpPr>
          <p:cNvPr id="35" name="AutoShape 19"/>
          <p:cNvSpPr>
            <a:spLocks noChangeArrowheads="1"/>
          </p:cNvSpPr>
          <p:nvPr/>
        </p:nvSpPr>
        <p:spPr bwMode="auto">
          <a:xfrm>
            <a:off x="3143349" y="4817088"/>
            <a:ext cx="2674937" cy="1152525"/>
          </a:xfrm>
          <a:prstGeom prst="wedgeRoundRectCallout">
            <a:avLst>
              <a:gd name="adj1" fmla="val 75569"/>
              <a:gd name="adj2" fmla="val -11854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0BD0D9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0BD0D9"/>
              </a:buClr>
              <a:buFont typeface="Georgia" panose="02040502050405020303" pitchFamily="18" charset="0"/>
              <a:buChar char="▫"/>
              <a:defRPr sz="2000">
                <a:solidFill>
                  <a:srgbClr val="0BD0D9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Font typeface="Georgia" panose="02040502050405020303" pitchFamily="18" charset="0"/>
              <a:buChar char="▫"/>
              <a:defRPr sz="2000">
                <a:solidFill>
                  <a:srgbClr val="0BD0D9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Font typeface="Georgia" panose="02040502050405020303" pitchFamily="18" charset="0"/>
              <a:buChar char="▫"/>
              <a:defRPr sz="2000">
                <a:solidFill>
                  <a:srgbClr val="0BD0D9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Font typeface="Georgia" panose="02040502050405020303" pitchFamily="18" charset="0"/>
              <a:buChar char="▫"/>
              <a:defRPr sz="2000">
                <a:solidFill>
                  <a:srgbClr val="0BD0D9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Font typeface="Georgia" panose="02040502050405020303" pitchFamily="18" charset="0"/>
              <a:buChar char="▫"/>
              <a:defRPr sz="2000">
                <a:solidFill>
                  <a:srgbClr val="0BD0D9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Руководитель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ФК</a:t>
            </a:r>
          </a:p>
        </p:txBody>
      </p:sp>
      <p:sp>
        <p:nvSpPr>
          <p:cNvPr id="36" name="AutoShape 20"/>
          <p:cNvSpPr>
            <a:spLocks noChangeArrowheads="1"/>
          </p:cNvSpPr>
          <p:nvPr/>
        </p:nvSpPr>
        <p:spPr bwMode="auto">
          <a:xfrm>
            <a:off x="9048849" y="3593126"/>
            <a:ext cx="2879725" cy="1296987"/>
          </a:xfrm>
          <a:prstGeom prst="wedgeRoundRectCallout">
            <a:avLst>
              <a:gd name="adj1" fmla="val -56944"/>
              <a:gd name="adj2" fmla="val -8108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0BD0D9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0BD0D9"/>
              </a:buClr>
              <a:buFont typeface="Georgia" panose="02040502050405020303" pitchFamily="18" charset="0"/>
              <a:buChar char="▫"/>
              <a:defRPr sz="2000">
                <a:solidFill>
                  <a:srgbClr val="0BD0D9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Font typeface="Georgia" panose="02040502050405020303" pitchFamily="18" charset="0"/>
              <a:buChar char="▫"/>
              <a:defRPr sz="2000">
                <a:solidFill>
                  <a:srgbClr val="0BD0D9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Font typeface="Georgia" panose="02040502050405020303" pitchFamily="18" charset="0"/>
              <a:buChar char="▫"/>
              <a:defRPr sz="2000">
                <a:solidFill>
                  <a:srgbClr val="0BD0D9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Font typeface="Georgia" panose="02040502050405020303" pitchFamily="18" charset="0"/>
              <a:buChar char="▫"/>
              <a:defRPr sz="2000">
                <a:solidFill>
                  <a:srgbClr val="0BD0D9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Font typeface="Georgia" panose="02040502050405020303" pitchFamily="18" charset="0"/>
              <a:buChar char="▫"/>
              <a:defRPr sz="2000">
                <a:solidFill>
                  <a:srgbClr val="0BD0D9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Преподаватель организатор ОБЖ</a:t>
            </a:r>
          </a:p>
        </p:txBody>
      </p:sp>
      <p:sp>
        <p:nvSpPr>
          <p:cNvPr id="37" name="AutoShape 15"/>
          <p:cNvSpPr>
            <a:spLocks noChangeArrowheads="1"/>
          </p:cNvSpPr>
          <p:nvPr/>
        </p:nvSpPr>
        <p:spPr bwMode="auto">
          <a:xfrm>
            <a:off x="9247286" y="2153262"/>
            <a:ext cx="2428875" cy="1068388"/>
          </a:xfrm>
          <a:prstGeom prst="wedgeRoundRectCallout">
            <a:avLst>
              <a:gd name="adj1" fmla="val -66861"/>
              <a:gd name="adj2" fmla="val 4836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0BD0D9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0BD0D9"/>
              </a:buClr>
              <a:buFont typeface="Georgia" panose="02040502050405020303" pitchFamily="18" charset="0"/>
              <a:buChar char="▫"/>
              <a:defRPr sz="2000">
                <a:solidFill>
                  <a:srgbClr val="0BD0D9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Font typeface="Georgia" panose="02040502050405020303" pitchFamily="18" charset="0"/>
              <a:buChar char="▫"/>
              <a:defRPr sz="2000">
                <a:solidFill>
                  <a:srgbClr val="0BD0D9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Font typeface="Georgia" panose="02040502050405020303" pitchFamily="18" charset="0"/>
              <a:buChar char="▫"/>
              <a:defRPr sz="2000">
                <a:solidFill>
                  <a:srgbClr val="0BD0D9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Font typeface="Georgia" panose="02040502050405020303" pitchFamily="18" charset="0"/>
              <a:buChar char="▫"/>
              <a:defRPr sz="2000">
                <a:solidFill>
                  <a:srgbClr val="0BD0D9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Font typeface="Georgia" panose="02040502050405020303" pitchFamily="18" charset="0"/>
              <a:buChar char="▫"/>
              <a:defRPr sz="2000">
                <a:solidFill>
                  <a:srgbClr val="0BD0D9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Социальный педагог</a:t>
            </a:r>
          </a:p>
        </p:txBody>
      </p:sp>
      <p:sp>
        <p:nvSpPr>
          <p:cNvPr id="38" name="AutoShape 17"/>
          <p:cNvSpPr>
            <a:spLocks noChangeArrowheads="1"/>
          </p:cNvSpPr>
          <p:nvPr/>
        </p:nvSpPr>
        <p:spPr bwMode="auto">
          <a:xfrm>
            <a:off x="2532160" y="3221650"/>
            <a:ext cx="2230438" cy="1668462"/>
          </a:xfrm>
          <a:prstGeom prst="wedgeRoundRectCallout">
            <a:avLst>
              <a:gd name="adj1" fmla="val 94028"/>
              <a:gd name="adj2" fmla="val -3898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0BD0D9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0BD0D9"/>
              </a:buClr>
              <a:buFont typeface="Georgia" panose="02040502050405020303" pitchFamily="18" charset="0"/>
              <a:buChar char="▫"/>
              <a:defRPr sz="2000">
                <a:solidFill>
                  <a:srgbClr val="0BD0D9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Font typeface="Georgia" panose="02040502050405020303" pitchFamily="18" charset="0"/>
              <a:buChar char="▫"/>
              <a:defRPr sz="2000">
                <a:solidFill>
                  <a:srgbClr val="0BD0D9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Font typeface="Georgia" panose="02040502050405020303" pitchFamily="18" charset="0"/>
              <a:buChar char="▫"/>
              <a:defRPr sz="2000">
                <a:solidFill>
                  <a:srgbClr val="0BD0D9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Font typeface="Georgia" panose="02040502050405020303" pitchFamily="18" charset="0"/>
              <a:buChar char="▫"/>
              <a:defRPr sz="2000">
                <a:solidFill>
                  <a:srgbClr val="0BD0D9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Font typeface="Georgia" panose="02040502050405020303" pitchFamily="18" charset="0"/>
              <a:buChar char="▫"/>
              <a:defRPr sz="2000">
                <a:solidFill>
                  <a:srgbClr val="0BD0D9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Зав.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отделениями</a:t>
            </a:r>
          </a:p>
        </p:txBody>
      </p:sp>
      <p:sp>
        <p:nvSpPr>
          <p:cNvPr id="39" name="AutoShape 20"/>
          <p:cNvSpPr>
            <a:spLocks noChangeArrowheads="1"/>
          </p:cNvSpPr>
          <p:nvPr/>
        </p:nvSpPr>
        <p:spPr bwMode="auto">
          <a:xfrm>
            <a:off x="8688485" y="5106013"/>
            <a:ext cx="2736850" cy="1584325"/>
          </a:xfrm>
          <a:prstGeom prst="wedgeRoundRectCallout">
            <a:avLst>
              <a:gd name="adj1" fmla="val -64907"/>
              <a:gd name="adj2" fmla="val -11663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0BD0D9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0BD0D9"/>
              </a:buClr>
              <a:buFont typeface="Georgia" panose="02040502050405020303" pitchFamily="18" charset="0"/>
              <a:buChar char="▫"/>
              <a:defRPr sz="2000">
                <a:solidFill>
                  <a:srgbClr val="0BD0D9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Font typeface="Georgia" panose="02040502050405020303" pitchFamily="18" charset="0"/>
              <a:buChar char="▫"/>
              <a:defRPr sz="2000">
                <a:solidFill>
                  <a:srgbClr val="0BD0D9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Font typeface="Georgia" panose="02040502050405020303" pitchFamily="18" charset="0"/>
              <a:buChar char="▫"/>
              <a:defRPr sz="2000">
                <a:solidFill>
                  <a:srgbClr val="0BD0D9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Font typeface="Georgia" panose="02040502050405020303" pitchFamily="18" charset="0"/>
              <a:buChar char="▫"/>
              <a:defRPr sz="2000">
                <a:solidFill>
                  <a:srgbClr val="0BD0D9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Font typeface="Georgia" panose="02040502050405020303" pitchFamily="18" charset="0"/>
              <a:buChar char="▫"/>
              <a:defRPr sz="2000">
                <a:solidFill>
                  <a:srgbClr val="0BD0D9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Кураторы учебных групп</a:t>
            </a:r>
          </a:p>
        </p:txBody>
      </p:sp>
      <p:sp>
        <p:nvSpPr>
          <p:cNvPr id="40" name="AutoShape 19"/>
          <p:cNvSpPr>
            <a:spLocks noChangeArrowheads="1"/>
          </p:cNvSpPr>
          <p:nvPr/>
        </p:nvSpPr>
        <p:spPr bwMode="auto">
          <a:xfrm>
            <a:off x="5664298" y="5393351"/>
            <a:ext cx="2735262" cy="1296987"/>
          </a:xfrm>
          <a:prstGeom prst="wedgeRoundRectCallout">
            <a:avLst>
              <a:gd name="adj1" fmla="val 13662"/>
              <a:gd name="adj2" fmla="val -16574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ts val="300"/>
              </a:spcBef>
              <a:buClr>
                <a:srgbClr val="0BD0D9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0BD0D9"/>
              </a:buClr>
              <a:buFont typeface="Georgia" panose="02040502050405020303" pitchFamily="18" charset="0"/>
              <a:buChar char="▫"/>
              <a:defRPr sz="2000">
                <a:solidFill>
                  <a:srgbClr val="0BD0D9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Font typeface="Georgia" panose="02040502050405020303" pitchFamily="18" charset="0"/>
              <a:buChar char="▫"/>
              <a:defRPr sz="2000">
                <a:solidFill>
                  <a:srgbClr val="0BD0D9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Font typeface="Georgia" panose="02040502050405020303" pitchFamily="18" charset="0"/>
              <a:buChar char="▫"/>
              <a:defRPr sz="2000">
                <a:solidFill>
                  <a:srgbClr val="0BD0D9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Font typeface="Georgia" panose="02040502050405020303" pitchFamily="18" charset="0"/>
              <a:buChar char="▫"/>
              <a:defRPr sz="2000">
                <a:solidFill>
                  <a:srgbClr val="0BD0D9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BD0D9"/>
              </a:buClr>
              <a:buFont typeface="Georgia" panose="02040502050405020303" pitchFamily="18" charset="0"/>
              <a:buChar char="▫"/>
              <a:defRPr sz="2000">
                <a:solidFill>
                  <a:srgbClr val="0BD0D9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Зав.общежитием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Воспитатель общежития</a:t>
            </a:r>
          </a:p>
        </p:txBody>
      </p:sp>
    </p:spTree>
    <p:extLst>
      <p:ext uri="{BB962C8B-B14F-4D97-AF65-F5344CB8AC3E}">
        <p14:creationId xmlns:p14="http://schemas.microsoft.com/office/powerpoint/2010/main" val="351832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9" descr="Группа учащихся за столом в библиотеке">
            <a:extLst>
              <a:ext uri="{FF2B5EF4-FFF2-40B4-BE49-F238E27FC236}">
                <a16:creationId xmlns:a16="http://schemas.microsoft.com/office/drawing/2014/main" id="{1A5F02FB-FDF1-427A-AB2F-50F09EBEE5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9465" y="-18620"/>
            <a:ext cx="9570287" cy="6876620"/>
          </a:xfrm>
          <a:prstGeom prst="rect">
            <a:avLst/>
          </a:prstGeom>
        </p:spPr>
      </p:pic>
      <p:grpSp>
        <p:nvGrpSpPr>
          <p:cNvPr id="18" name="Группа 2" descr="Декоративный элемент">
            <a:extLst>
              <a:ext uri="{FF2B5EF4-FFF2-40B4-BE49-F238E27FC236}">
                <a16:creationId xmlns:a16="http://schemas.microsoft.com/office/drawing/2014/main" id="{B96D2D9B-E0B9-499F-9404-108DB59E4502}"/>
              </a:ext>
            </a:extLst>
          </p:cNvPr>
          <p:cNvGrpSpPr/>
          <p:nvPr/>
        </p:nvGrpSpPr>
        <p:grpSpPr>
          <a:xfrm>
            <a:off x="2819462" y="-18620"/>
            <a:ext cx="5076737" cy="6876620"/>
            <a:chOff x="-1" y="0"/>
            <a:chExt cx="6957057" cy="6858000"/>
          </a:xfrm>
        </p:grpSpPr>
        <p:sp>
          <p:nvSpPr>
            <p:cNvPr id="19" name="Параллелограмм 32">
              <a:extLst>
                <a:ext uri="{FF2B5EF4-FFF2-40B4-BE49-F238E27FC236}">
                  <a16:creationId xmlns:a16="http://schemas.microsoft.com/office/drawing/2014/main" id="{7E2E6584-76E9-4C56-A349-C9CDC96DC5F0}"/>
                </a:ext>
              </a:extLst>
            </p:cNvPr>
            <p:cNvSpPr/>
            <p:nvPr/>
          </p:nvSpPr>
          <p:spPr>
            <a:xfrm>
              <a:off x="1150750" y="0"/>
              <a:ext cx="5491804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34" name="Полилиния: фигура 9">
              <a:extLst>
                <a:ext uri="{FF2B5EF4-FFF2-40B4-BE49-F238E27FC236}">
                  <a16:creationId xmlns:a16="http://schemas.microsoft.com/office/drawing/2014/main" id="{B73F00D5-E18D-4210-AD3E-3ED73CEE4865}"/>
                </a:ext>
              </a:extLst>
            </p:cNvPr>
            <p:cNvSpPr/>
            <p:nvPr/>
          </p:nvSpPr>
          <p:spPr>
            <a:xfrm flipH="1" flipV="1">
              <a:off x="0" y="0"/>
              <a:ext cx="6957056" cy="6858000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35" name="Полилиния: Фигура 12">
              <a:extLst>
                <a:ext uri="{FF2B5EF4-FFF2-40B4-BE49-F238E27FC236}">
                  <a16:creationId xmlns:a16="http://schemas.microsoft.com/office/drawing/2014/main" id="{C6577883-A694-450C-A2C7-C9C8A85D9915}"/>
                </a:ext>
              </a:extLst>
            </p:cNvPr>
            <p:cNvSpPr/>
            <p:nvPr/>
          </p:nvSpPr>
          <p:spPr>
            <a:xfrm flipH="1" flipV="1">
              <a:off x="-1" y="3848254"/>
              <a:ext cx="6122948" cy="1496504"/>
            </a:xfrm>
            <a:custGeom>
              <a:avLst/>
              <a:gdLst>
                <a:gd name="connsiteX0" fmla="*/ 6267450 w 6267450"/>
                <a:gd name="connsiteY0" fmla="*/ 883839 h 883839"/>
                <a:gd name="connsiteX1" fmla="*/ 0 w 6267450"/>
                <a:gd name="connsiteY1" fmla="*/ 883839 h 883839"/>
                <a:gd name="connsiteX2" fmla="*/ 220960 w 6267450"/>
                <a:gd name="connsiteY2" fmla="*/ 0 h 883839"/>
                <a:gd name="connsiteX3" fmla="*/ 6267450 w 6267450"/>
                <a:gd name="connsiteY3" fmla="*/ 0 h 883839"/>
                <a:gd name="connsiteX0" fmla="*/ 6327681 w 6327681"/>
                <a:gd name="connsiteY0" fmla="*/ 883839 h 896544"/>
                <a:gd name="connsiteX1" fmla="*/ 0 w 6327681"/>
                <a:gd name="connsiteY1" fmla="*/ 896544 h 896544"/>
                <a:gd name="connsiteX2" fmla="*/ 281191 w 6327681"/>
                <a:gd name="connsiteY2" fmla="*/ 0 h 896544"/>
                <a:gd name="connsiteX3" fmla="*/ 6327681 w 6327681"/>
                <a:gd name="connsiteY3" fmla="*/ 0 h 896544"/>
                <a:gd name="connsiteX4" fmla="*/ 6327681 w 6327681"/>
                <a:gd name="connsiteY4" fmla="*/ 883839 h 89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7681" h="896544">
                  <a:moveTo>
                    <a:pt x="6327681" y="883839"/>
                  </a:moveTo>
                  <a:lnTo>
                    <a:pt x="0" y="896544"/>
                  </a:lnTo>
                  <a:lnTo>
                    <a:pt x="281191" y="0"/>
                  </a:lnTo>
                  <a:lnTo>
                    <a:pt x="6327681" y="0"/>
                  </a:lnTo>
                  <a:lnTo>
                    <a:pt x="6327681" y="883839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  <p:sp>
        <p:nvSpPr>
          <p:cNvPr id="36" name="Заголовок 30">
            <a:extLst>
              <a:ext uri="{FF2B5EF4-FFF2-40B4-BE49-F238E27FC236}">
                <a16:creationId xmlns:a16="http://schemas.microsoft.com/office/drawing/2014/main" id="{9284195F-D106-45D8-ABAA-959FA68948B0}"/>
              </a:ext>
            </a:extLst>
          </p:cNvPr>
          <p:cNvSpPr txBox="1">
            <a:spLocks/>
          </p:cNvSpPr>
          <p:nvPr/>
        </p:nvSpPr>
        <p:spPr>
          <a:xfrm>
            <a:off x="2686745" y="1438082"/>
            <a:ext cx="4972688" cy="1544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bg1"/>
                </a:solidFill>
              </a:rPr>
              <a:t>Студенческое самоуправление это: 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организация целенаправленной деятельности студентов,  одна из форм реализации молодёжной политики и воспитательной работы в вузе. </a:t>
            </a:r>
          </a:p>
        </p:txBody>
      </p:sp>
      <p:sp>
        <p:nvSpPr>
          <p:cNvPr id="37" name="Подзаголовок 11">
            <a:extLst>
              <a:ext uri="{FF2B5EF4-FFF2-40B4-BE49-F238E27FC236}">
                <a16:creationId xmlns:a16="http://schemas.microsoft.com/office/drawing/2014/main" id="{A6AB5563-AD44-4883-8D3E-93E27EEDAA40}"/>
              </a:ext>
            </a:extLst>
          </p:cNvPr>
          <p:cNvSpPr txBox="1">
            <a:spLocks/>
          </p:cNvSpPr>
          <p:nvPr/>
        </p:nvSpPr>
        <p:spPr>
          <a:xfrm>
            <a:off x="2819461" y="4043889"/>
            <a:ext cx="4383376" cy="1092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>
                <a:solidFill>
                  <a:schemeClr val="bg1"/>
                </a:solidFill>
              </a:rPr>
              <a:t>Задача студенческого самоуправления: создание условий, способствующих самореализации студентов в профессиональной,  творческой сфере и общественной деятельности, решению вопросов в различных областях студенческой жизни.</a:t>
            </a:r>
          </a:p>
        </p:txBody>
      </p:sp>
    </p:spTree>
    <p:extLst>
      <p:ext uri="{BB962C8B-B14F-4D97-AF65-F5344CB8AC3E}">
        <p14:creationId xmlns:p14="http://schemas.microsoft.com/office/powerpoint/2010/main" val="78862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4"/>
          <p:cNvSpPr/>
          <p:nvPr/>
        </p:nvSpPr>
        <p:spPr>
          <a:xfrm>
            <a:off x="2584601" y="168329"/>
            <a:ext cx="9577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sp>
        <p:nvSpPr>
          <p:cNvPr id="12" name="Прямоугольник 22"/>
          <p:cNvSpPr/>
          <p:nvPr/>
        </p:nvSpPr>
        <p:spPr>
          <a:xfrm>
            <a:off x="2656609" y="902905"/>
            <a:ext cx="421196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400" b="1" dirty="0">
                <a:cs typeface="Calibri" pitchFamily="34" charset="0"/>
              </a:rPr>
              <a:t>Студенческие объединения, которые принимают участие в управлении университетом:</a:t>
            </a:r>
          </a:p>
          <a:p>
            <a:pPr eaLnBrk="0" hangingPunct="0"/>
            <a:endParaRPr lang="ru-RU" sz="1400" dirty="0"/>
          </a:p>
          <a:p>
            <a:pPr eaLnBrk="0" hangingPunct="0">
              <a:buFont typeface="Calibri" pitchFamily="34" charset="0"/>
              <a:buAutoNum type="arabicPeriod"/>
            </a:pPr>
            <a:r>
              <a:rPr lang="ru-RU" sz="1400" i="1" dirty="0">
                <a:cs typeface="Calibri" pitchFamily="34" charset="0"/>
              </a:rPr>
              <a:t>Объединенный совет обучающихся</a:t>
            </a:r>
          </a:p>
          <a:p>
            <a:pPr eaLnBrk="0" hangingPunct="0">
              <a:buFont typeface="Calibri" pitchFamily="34" charset="0"/>
              <a:buAutoNum type="arabicPeriod"/>
            </a:pPr>
            <a:endParaRPr lang="ru-RU" sz="1400" i="1" dirty="0"/>
          </a:p>
          <a:p>
            <a:pPr eaLnBrk="0" hangingPunct="0">
              <a:buFont typeface="Calibri" pitchFamily="34" charset="0"/>
              <a:buAutoNum type="arabicPeriod"/>
            </a:pPr>
            <a:r>
              <a:rPr lang="ru-RU" sz="1400" i="1" dirty="0">
                <a:cs typeface="Calibri" pitchFamily="34" charset="0"/>
              </a:rPr>
              <a:t>Первичная профсоюзная организация студентов</a:t>
            </a:r>
          </a:p>
          <a:p>
            <a:pPr eaLnBrk="0" hangingPunct="0">
              <a:buFont typeface="Calibri" pitchFamily="34" charset="0"/>
              <a:buAutoNum type="arabicPeriod"/>
            </a:pPr>
            <a:endParaRPr lang="ru-RU" sz="1400" i="1" dirty="0"/>
          </a:p>
          <a:p>
            <a:pPr eaLnBrk="0" hangingPunct="0">
              <a:buFont typeface="Calibri" pitchFamily="34" charset="0"/>
              <a:buAutoNum type="arabicPeriod"/>
            </a:pPr>
            <a:r>
              <a:rPr lang="ru-RU" sz="1400" i="1" dirty="0">
                <a:cs typeface="Calibri" pitchFamily="34" charset="0"/>
              </a:rPr>
              <a:t>Студенческие советы институтов и факультетов - 9 советов</a:t>
            </a:r>
          </a:p>
          <a:p>
            <a:pPr eaLnBrk="0" hangingPunct="0">
              <a:buFont typeface="Calibri" pitchFamily="34" charset="0"/>
              <a:buAutoNum type="arabicPeriod"/>
            </a:pPr>
            <a:endParaRPr lang="ru-RU" sz="1400" i="1" dirty="0"/>
          </a:p>
          <a:p>
            <a:pPr eaLnBrk="0" hangingPunct="0">
              <a:buFont typeface="Calibri" pitchFamily="34" charset="0"/>
              <a:buAutoNum type="arabicPeriod"/>
            </a:pPr>
            <a:r>
              <a:rPr lang="ru-RU" sz="1400" i="1" dirty="0">
                <a:cs typeface="Calibri" pitchFamily="34" charset="0"/>
              </a:rPr>
              <a:t>Студенческие советы общежитий - 6 советов</a:t>
            </a:r>
            <a:endParaRPr lang="ru-RU" sz="1400" i="1" dirty="0"/>
          </a:p>
        </p:txBody>
      </p:sp>
      <p:sp>
        <p:nvSpPr>
          <p:cNvPr id="13" name="Прямоугольник 23"/>
          <p:cNvSpPr/>
          <p:nvPr/>
        </p:nvSpPr>
        <p:spPr>
          <a:xfrm>
            <a:off x="6868569" y="902905"/>
            <a:ext cx="508765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/>
              <a:t>Студенческие объединения по направлениям спорт, творчество, социальное проектирование:</a:t>
            </a:r>
          </a:p>
          <a:p>
            <a:pPr>
              <a:defRPr/>
            </a:pPr>
            <a:endParaRPr lang="ru-RU" sz="1400" b="1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1400" i="1" dirty="0"/>
              <a:t>Волонтерский отряд «Палитра» (институт педагогики)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1400" i="1" dirty="0" err="1"/>
              <a:t>Кавер-денс</a:t>
            </a:r>
            <a:r>
              <a:rPr lang="ru-RU" sz="1400" i="1" dirty="0"/>
              <a:t> группа «</a:t>
            </a:r>
            <a:r>
              <a:rPr lang="en-US" sz="1400" i="1" dirty="0"/>
              <a:t>KIDERO</a:t>
            </a:r>
            <a:r>
              <a:rPr lang="ru-RU" sz="1400" i="1" dirty="0"/>
              <a:t>»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1400" i="1" dirty="0" err="1"/>
              <a:t>Креативный</a:t>
            </a:r>
            <a:r>
              <a:rPr lang="ru-RU" sz="1400" i="1" dirty="0"/>
              <a:t> центр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1400" i="1" dirty="0"/>
              <a:t>Молодежное географическое общество «Астерия»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1400" i="1" dirty="0"/>
              <a:t>Отряд снежного десанта «</a:t>
            </a:r>
            <a:r>
              <a:rPr lang="ru-RU" sz="1400" i="1" dirty="0" err="1"/>
              <a:t>Мирас</a:t>
            </a:r>
            <a:r>
              <a:rPr lang="ru-RU" sz="1400" i="1" dirty="0"/>
              <a:t>»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1400" i="1" dirty="0"/>
              <a:t>Педагогические отряды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1400" i="1" dirty="0"/>
              <a:t>Поисковый отряд «Долг»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1400" i="1" dirty="0"/>
              <a:t>Сборная команда КВН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1400" i="1" dirty="0"/>
              <a:t>Сервисные отряды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1400" i="1" dirty="0"/>
              <a:t>Социальный центр «Байрам»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1400" i="1" dirty="0"/>
              <a:t>Студенческий ансамбль народного танца «</a:t>
            </a:r>
            <a:r>
              <a:rPr lang="ru-RU" sz="1400" i="1" dirty="0" err="1"/>
              <a:t>Ете</a:t>
            </a:r>
            <a:r>
              <a:rPr lang="ru-RU" sz="1400" i="1" dirty="0"/>
              <a:t> </a:t>
            </a:r>
            <a:r>
              <a:rPr lang="ru-RU" sz="1400" i="1" dirty="0" err="1"/>
              <a:t>Ырыу</a:t>
            </a:r>
            <a:r>
              <a:rPr lang="ru-RU" sz="1400" i="1" dirty="0"/>
              <a:t>»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1400" i="1" dirty="0"/>
              <a:t>Студенческое литературное общество «</a:t>
            </a:r>
            <a:r>
              <a:rPr lang="ru-RU" sz="1400" i="1" dirty="0" err="1"/>
              <a:t>КоРифеи</a:t>
            </a:r>
            <a:r>
              <a:rPr lang="ru-RU" sz="1400" i="1" dirty="0"/>
              <a:t>»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1400" i="1" dirty="0"/>
              <a:t>Студенческий </a:t>
            </a:r>
            <a:r>
              <a:rPr lang="ru-RU" sz="1400" i="1" dirty="0" err="1"/>
              <a:t>медиацентр</a:t>
            </a:r>
            <a:r>
              <a:rPr lang="ru-RU" sz="1400" i="1" dirty="0"/>
              <a:t> «</a:t>
            </a:r>
            <a:r>
              <a:rPr lang="en-US" sz="1400" i="1" dirty="0"/>
              <a:t>BSPUTEAM</a:t>
            </a:r>
            <a:r>
              <a:rPr lang="ru-RU" sz="1400" i="1" dirty="0"/>
              <a:t>»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1400" i="1" dirty="0"/>
              <a:t>Студенческий образовательный центр «Движение»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1400" i="1" dirty="0"/>
              <a:t>Студенческий спортивный клуб «</a:t>
            </a:r>
            <a:r>
              <a:rPr lang="ru-RU" sz="1400" i="1" dirty="0" err="1"/>
              <a:t>Арслан</a:t>
            </a:r>
            <a:r>
              <a:rPr lang="ru-RU" sz="1400" i="1" dirty="0"/>
              <a:t>»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1400" i="1" dirty="0"/>
              <a:t>Студенческий комитет качества образования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1400" i="1" dirty="0"/>
              <a:t>Студенческий клуб интеллектуальных игр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1400" i="1" dirty="0"/>
              <a:t>Студенческий штаб здоровья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1400" i="1" dirty="0"/>
              <a:t>Студенческое научное общество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1400" i="1" dirty="0"/>
              <a:t>Университетская лига КВН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1400" i="1" dirty="0"/>
              <a:t>Университетский волонтерский центр</a:t>
            </a:r>
            <a:endParaRPr lang="ru-RU" sz="1400" dirty="0"/>
          </a:p>
        </p:txBody>
      </p:sp>
      <p:sp>
        <p:nvSpPr>
          <p:cNvPr id="14" name="Прямоугольник 4"/>
          <p:cNvSpPr/>
          <p:nvPr/>
        </p:nvSpPr>
        <p:spPr>
          <a:xfrm>
            <a:off x="2647883" y="188640"/>
            <a:ext cx="9577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Студенческие объединения БГПУ </a:t>
            </a:r>
            <a:r>
              <a:rPr lang="ru-RU" sz="2800" dirty="0" err="1">
                <a:solidFill>
                  <a:schemeClr val="bg1"/>
                </a:solidFill>
              </a:rPr>
              <a:t>им.М.Акмуллы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9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ownloads\1. страд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3712" y="1844825"/>
            <a:ext cx="3240360" cy="2039429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Содержимое 9"/>
          <p:cNvSpPr txBox="1">
            <a:spLocks/>
          </p:cNvSpPr>
          <p:nvPr/>
        </p:nvSpPr>
        <p:spPr>
          <a:xfrm>
            <a:off x="7032104" y="2060848"/>
            <a:ext cx="2890664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НК спортивно-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аэробическое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шоу «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Страдл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User\Downloads\6. держа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721" y="4221088"/>
            <a:ext cx="3210611" cy="2163646"/>
          </a:xfrm>
          <a:prstGeom prst="roundRect">
            <a:avLst>
              <a:gd name="adj" fmla="val 11111"/>
            </a:avLst>
          </a:prstGeom>
          <a:ln w="190500" cap="rnd">
            <a:solidFill>
              <a:srgbClr val="7030A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1" name="Содержимое 9"/>
          <p:cNvSpPr txBox="1">
            <a:spLocks/>
          </p:cNvSpPr>
          <p:nvPr/>
        </p:nvSpPr>
        <p:spPr>
          <a:xfrm>
            <a:off x="7248128" y="4221088"/>
            <a:ext cx="2674640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НК группа барабанщиц и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мажореток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«Держава»</a:t>
            </a:r>
            <a:endParaRPr lang="ru-RU" sz="17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mtClean="0">
                <a:solidFill>
                  <a:schemeClr val="bg1"/>
                </a:solidFill>
              </a:rPr>
              <a:t>Творчество в Акмуллинском университете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5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mtClean="0">
                <a:solidFill>
                  <a:schemeClr val="bg1"/>
                </a:solidFill>
              </a:rPr>
              <a:t>Творчество в Акмуллинском университете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User\Downloads\9. вари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3712" y="1916833"/>
            <a:ext cx="3312368" cy="2178909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F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3" descr="C:\Users\User\Desktop\грац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721" y="4293097"/>
            <a:ext cx="3231605" cy="2044249"/>
          </a:xfrm>
          <a:prstGeom prst="roundRect">
            <a:avLst>
              <a:gd name="adj" fmla="val 11111"/>
            </a:avLst>
          </a:prstGeom>
          <a:ln w="190500" cap="rnd">
            <a:solidFill>
              <a:srgbClr val="7030A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Содержимое 9"/>
          <p:cNvSpPr txBox="1">
            <a:spLocks/>
          </p:cNvSpPr>
          <p:nvPr/>
        </p:nvSpPr>
        <p:spPr>
          <a:xfrm>
            <a:off x="7104112" y="2060848"/>
            <a:ext cx="2880320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НВА«Вариация»</a:t>
            </a: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29"/>
          <p:cNvSpPr/>
          <p:nvPr/>
        </p:nvSpPr>
        <p:spPr>
          <a:xfrm>
            <a:off x="7032104" y="4365104"/>
            <a:ext cx="3168352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НАСЭТ «Грация»</a:t>
            </a:r>
          </a:p>
        </p:txBody>
      </p:sp>
    </p:spTree>
    <p:extLst>
      <p:ext uri="{BB962C8B-B14F-4D97-AF65-F5344CB8AC3E}">
        <p14:creationId xmlns:p14="http://schemas.microsoft.com/office/powerpoint/2010/main" val="347444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mtClean="0">
                <a:solidFill>
                  <a:schemeClr val="bg1"/>
                </a:solidFill>
              </a:rPr>
              <a:t>Творчество в Акмуллинском университете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User\Downloads\12. коро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720" y="1844824"/>
            <a:ext cx="3035758" cy="2023048"/>
          </a:xfrm>
          <a:prstGeom prst="roundRect">
            <a:avLst>
              <a:gd name="adj" fmla="val 11111"/>
            </a:avLst>
          </a:prstGeom>
          <a:ln w="190500" cap="rnd">
            <a:solidFill>
              <a:srgbClr val="92D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5" descr="C:\Users\User\Downloads\17. сэсэн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720" y="4077073"/>
            <a:ext cx="3024336" cy="2171319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Прямоугольник 11"/>
          <p:cNvSpPr/>
          <p:nvPr/>
        </p:nvSpPr>
        <p:spPr>
          <a:xfrm>
            <a:off x="6816080" y="1916832"/>
            <a:ext cx="345638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Народный театр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Ҡорос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7" name="Прямоугольник 12"/>
          <p:cNvSpPr/>
          <p:nvPr/>
        </p:nvSpPr>
        <p:spPr>
          <a:xfrm>
            <a:off x="6744072" y="4149080"/>
            <a:ext cx="374441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Народная школа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сэсэнов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51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</TotalTime>
  <Words>1030</Words>
  <Application>Microsoft Office PowerPoint</Application>
  <PresentationFormat>Widescreen</PresentationFormat>
  <Paragraphs>170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1-403a</dc:creator>
  <cp:lastModifiedBy>Курунов Арсений Михайлович</cp:lastModifiedBy>
  <cp:revision>45</cp:revision>
  <dcterms:created xsi:type="dcterms:W3CDTF">2021-11-25T09:14:13Z</dcterms:created>
  <dcterms:modified xsi:type="dcterms:W3CDTF">2021-11-26T15:57:00Z</dcterms:modified>
</cp:coreProperties>
</file>