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1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 bookmarkIdSeed="2">
  <p:sldMasterIdLst>
    <p:sldMasterId id="2147483659" r:id="rId1"/>
  </p:sldMasterIdLst>
  <p:notesMasterIdLst>
    <p:notesMasterId r:id="rId22"/>
  </p:notesMasterIdLst>
  <p:sldIdLst>
    <p:sldId id="256" r:id="rId2"/>
    <p:sldId id="262" r:id="rId3"/>
    <p:sldId id="298" r:id="rId4"/>
    <p:sldId id="299" r:id="rId5"/>
    <p:sldId id="308" r:id="rId6"/>
    <p:sldId id="309" r:id="rId7"/>
    <p:sldId id="310" r:id="rId8"/>
    <p:sldId id="302" r:id="rId9"/>
    <p:sldId id="311" r:id="rId10"/>
    <p:sldId id="257" r:id="rId11"/>
    <p:sldId id="300" r:id="rId12"/>
    <p:sldId id="312" r:id="rId13"/>
    <p:sldId id="313" r:id="rId14"/>
    <p:sldId id="314" r:id="rId15"/>
    <p:sldId id="315" r:id="rId16"/>
    <p:sldId id="316" r:id="rId17"/>
    <p:sldId id="317" r:id="rId18"/>
    <p:sldId id="318" r:id="rId19"/>
    <p:sldId id="320" r:id="rId20"/>
    <p:sldId id="284" r:id="rId21"/>
  </p:sldIdLst>
  <p:sldSz cx="9144000" cy="5143500" type="screen16x9"/>
  <p:notesSz cx="6797675" cy="9926638"/>
  <p:embeddedFontLst>
    <p:embeddedFont>
      <p:font typeface="Barlow SemiBold" charset="0"/>
      <p:regular r:id="rId23"/>
      <p:bold r:id="rId24"/>
      <p:italic r:id="rId25"/>
      <p:boldItalic r:id="rId26"/>
    </p:embeddedFont>
    <p:embeddedFont>
      <p:font typeface="Barlow Light" charset="0"/>
      <p:regular r:id="rId27"/>
      <p:bold r:id="rId28"/>
      <p:italic r:id="rId29"/>
      <p:boldItalic r:id="rId30"/>
    </p:embeddedFont>
    <p:embeddedFont>
      <p:font typeface="Calibri" pitchFamily="34" charset="0"/>
      <p:regular r:id="rId31"/>
      <p:bold r:id="rId32"/>
      <p:italic r:id="rId33"/>
      <p:boldItalic r:id="rId34"/>
    </p:embeddedFont>
    <p:embeddedFont>
      <p:font typeface="Montserrat" charset="-52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9096C3E-3024-4353-87C0-A7270F41AF63}">
  <a:tblStyle styleId="{59096C3E-3024-4353-87C0-A7270F41AF6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-660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35f391192_0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35ed75ccf_01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41a98d525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2" name="Google Shape;1522;g41a98d525d_0_38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35ed75ccf_01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35ed75ccf_01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-225" y="0"/>
            <a:ext cx="9144224" cy="5143512"/>
            <a:chOff x="-225" y="0"/>
            <a:chExt cx="9144224" cy="5143512"/>
          </a:xfrm>
        </p:grpSpPr>
        <p:sp>
          <p:nvSpPr>
            <p:cNvPr id="11" name="Google Shape;11;p2"/>
            <p:cNvSpPr/>
            <p:nvPr/>
          </p:nvSpPr>
          <p:spPr>
            <a:xfrm>
              <a:off x="0" y="0"/>
              <a:ext cx="61002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175" y="1541675"/>
              <a:ext cx="6870000" cy="2060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" name="Google Shape;13;p2"/>
            <p:cNvGrpSpPr/>
            <p:nvPr/>
          </p:nvGrpSpPr>
          <p:grpSpPr>
            <a:xfrm>
              <a:off x="8477595" y="4477088"/>
              <a:ext cx="666403" cy="666424"/>
              <a:chOff x="7996345" y="980275"/>
              <a:chExt cx="666403" cy="666424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7996345" y="980275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8198672" y="980275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8400998" y="980275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996345" y="1182617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8198672" y="1182617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8400998" y="1182617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7996345" y="1384958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198672" y="1384958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400998" y="1384958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7996345" y="1587299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8198672" y="1587299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400998" y="1587299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603324" y="980275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603324" y="1182617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603324" y="1384958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8603349" y="1587299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" name="Google Shape;30;p2"/>
            <p:cNvGrpSpPr/>
            <p:nvPr/>
          </p:nvGrpSpPr>
          <p:grpSpPr>
            <a:xfrm>
              <a:off x="7042555" y="1541664"/>
              <a:ext cx="730045" cy="2060087"/>
              <a:chOff x="7022220" y="1541675"/>
              <a:chExt cx="666403" cy="1880499"/>
            </a:xfrm>
          </p:grpSpPr>
          <p:sp>
            <p:nvSpPr>
              <p:cNvPr id="31" name="Google Shape;31;p2"/>
              <p:cNvSpPr/>
              <p:nvPr/>
            </p:nvSpPr>
            <p:spPr>
              <a:xfrm>
                <a:off x="7022220" y="1541675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7224547" y="1541675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7426873" y="1541675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7022220" y="1744017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7224547" y="1744017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7426873" y="1744017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7022220" y="1946358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7224547" y="1946358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7426873" y="1946358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7022220" y="2148699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7224547" y="2148699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7426873" y="2148699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7629199" y="1541675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7629199" y="1744017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7629199" y="1946358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7629224" y="2148699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7022220" y="2351050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7224547" y="2351050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7426873" y="2351050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7022220" y="2553392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7224547" y="2553392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7426873" y="2553392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7022220" y="275573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7224547" y="275573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7426873" y="275573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7022220" y="295807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7224547" y="295807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7426873" y="295807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7629199" y="2351050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7629199" y="2553392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7629199" y="275573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7629224" y="295807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7022220" y="316043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7224547" y="316043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7426873" y="316043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7022220" y="336277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7224547" y="336277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7426873" y="336277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7629199" y="316043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7629224" y="336277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" name="Google Shape;71;p2"/>
            <p:cNvGrpSpPr/>
            <p:nvPr/>
          </p:nvGrpSpPr>
          <p:grpSpPr>
            <a:xfrm>
              <a:off x="-225" y="2008293"/>
              <a:ext cx="301775" cy="1126923"/>
              <a:chOff x="-225" y="1987280"/>
              <a:chExt cx="318900" cy="1190873"/>
            </a:xfrm>
          </p:grpSpPr>
          <p:sp>
            <p:nvSpPr>
              <p:cNvPr id="72" name="Google Shape;72;p2"/>
              <p:cNvSpPr/>
              <p:nvPr/>
            </p:nvSpPr>
            <p:spPr>
              <a:xfrm>
                <a:off x="-175" y="1987280"/>
                <a:ext cx="318794" cy="11664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-175" y="2255817"/>
                <a:ext cx="318794" cy="11664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-175" y="2524353"/>
                <a:ext cx="318794" cy="11664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-225" y="2792878"/>
                <a:ext cx="318900" cy="1167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-225" y="3061453"/>
                <a:ext cx="318900" cy="1167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" name="Google Shape;77;p2"/>
            <p:cNvGrpSpPr/>
            <p:nvPr/>
          </p:nvGrpSpPr>
          <p:grpSpPr>
            <a:xfrm>
              <a:off x="8842175" y="668859"/>
              <a:ext cx="301822" cy="872807"/>
              <a:chOff x="-225" y="2255817"/>
              <a:chExt cx="318950" cy="922336"/>
            </a:xfrm>
          </p:grpSpPr>
          <p:sp>
            <p:nvSpPr>
              <p:cNvPr id="78" name="Google Shape;78;p2"/>
              <p:cNvSpPr/>
              <p:nvPr/>
            </p:nvSpPr>
            <p:spPr>
              <a:xfrm>
                <a:off x="-175" y="2255817"/>
                <a:ext cx="318900" cy="1167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-175" y="2524353"/>
                <a:ext cx="318900" cy="1167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-225" y="2792878"/>
                <a:ext cx="318900" cy="1167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-225" y="3061453"/>
                <a:ext cx="318900" cy="1167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" name="Google Shape;82;p2"/>
            <p:cNvGrpSpPr/>
            <p:nvPr/>
          </p:nvGrpSpPr>
          <p:grpSpPr>
            <a:xfrm>
              <a:off x="5798375" y="4270684"/>
              <a:ext cx="301822" cy="872807"/>
              <a:chOff x="1611209" y="2255817"/>
              <a:chExt cx="318950" cy="922336"/>
            </a:xfrm>
          </p:grpSpPr>
          <p:sp>
            <p:nvSpPr>
              <p:cNvPr id="83" name="Google Shape;83;p2"/>
              <p:cNvSpPr/>
              <p:nvPr/>
            </p:nvSpPr>
            <p:spPr>
              <a:xfrm>
                <a:off x="1611259" y="2255817"/>
                <a:ext cx="318900" cy="116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1611259" y="2524353"/>
                <a:ext cx="318900" cy="116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611209" y="2792878"/>
                <a:ext cx="318900" cy="116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611209" y="3061453"/>
                <a:ext cx="318900" cy="116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" name="Google Shape;87;p2"/>
            <p:cNvGrpSpPr/>
            <p:nvPr/>
          </p:nvGrpSpPr>
          <p:grpSpPr>
            <a:xfrm>
              <a:off x="685795" y="0"/>
              <a:ext cx="666403" cy="666424"/>
              <a:chOff x="7996345" y="980275"/>
              <a:chExt cx="666403" cy="666424"/>
            </a:xfrm>
          </p:grpSpPr>
          <p:sp>
            <p:nvSpPr>
              <p:cNvPr id="88" name="Google Shape;88;p2"/>
              <p:cNvSpPr/>
              <p:nvPr/>
            </p:nvSpPr>
            <p:spPr>
              <a:xfrm>
                <a:off x="7996345" y="980275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8198672" y="980275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8400998" y="980275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7996345" y="1182617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8198672" y="1182617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8400998" y="1182617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7996345" y="1384958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8198672" y="1384958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8400998" y="1384958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7996345" y="1587299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8198672" y="1587299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8400998" y="1587299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8603324" y="980275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8603324" y="1182617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8603324" y="1384958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8603349" y="1587299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4" name="Google Shape;104;p2"/>
          <p:cNvSpPr txBox="1">
            <a:spLocks noGrp="1"/>
          </p:cNvSpPr>
          <p:nvPr>
            <p:ph type="ctrTitle"/>
          </p:nvPr>
        </p:nvSpPr>
        <p:spPr>
          <a:xfrm>
            <a:off x="685800" y="1541675"/>
            <a:ext cx="5740200" cy="2060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7"/>
          <p:cNvGrpSpPr/>
          <p:nvPr/>
        </p:nvGrpSpPr>
        <p:grpSpPr>
          <a:xfrm>
            <a:off x="-207" y="0"/>
            <a:ext cx="9158157" cy="5149835"/>
            <a:chOff x="-207" y="0"/>
            <a:chExt cx="9158157" cy="5149835"/>
          </a:xfrm>
        </p:grpSpPr>
        <p:sp>
          <p:nvSpPr>
            <p:cNvPr id="323" name="Google Shape;323;p7"/>
            <p:cNvSpPr/>
            <p:nvPr/>
          </p:nvSpPr>
          <p:spPr>
            <a:xfrm>
              <a:off x="8504250" y="4489800"/>
              <a:ext cx="6537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7"/>
            <p:cNvSpPr/>
            <p:nvPr/>
          </p:nvSpPr>
          <p:spPr>
            <a:xfrm>
              <a:off x="0" y="0"/>
              <a:ext cx="6537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7"/>
            <p:cNvSpPr/>
            <p:nvPr/>
          </p:nvSpPr>
          <p:spPr>
            <a:xfrm>
              <a:off x="322375" y="664300"/>
              <a:ext cx="81819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6" name="Google Shape;326;p7"/>
            <p:cNvGrpSpPr/>
            <p:nvPr/>
          </p:nvGrpSpPr>
          <p:grpSpPr>
            <a:xfrm>
              <a:off x="-207" y="664293"/>
              <a:ext cx="155867" cy="653721"/>
              <a:chOff x="5385375" y="498300"/>
              <a:chExt cx="802200" cy="556500"/>
            </a:xfrm>
          </p:grpSpPr>
          <p:sp>
            <p:nvSpPr>
              <p:cNvPr id="327" name="Google Shape;327;p7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7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7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0" name="Google Shape;330;p7"/>
            <p:cNvGrpSpPr/>
            <p:nvPr/>
          </p:nvGrpSpPr>
          <p:grpSpPr>
            <a:xfrm>
              <a:off x="322384" y="4483463"/>
              <a:ext cx="666347" cy="666373"/>
              <a:chOff x="7134700" y="414375"/>
              <a:chExt cx="501919" cy="501900"/>
            </a:xfrm>
          </p:grpSpPr>
          <p:sp>
            <p:nvSpPr>
              <p:cNvPr id="331" name="Google Shape;331;p7"/>
              <p:cNvSpPr/>
              <p:nvPr/>
            </p:nvSpPr>
            <p:spPr>
              <a:xfrm>
                <a:off x="71347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7"/>
              <p:cNvSpPr/>
              <p:nvPr/>
            </p:nvSpPr>
            <p:spPr>
              <a:xfrm>
                <a:off x="72871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7"/>
              <p:cNvSpPr/>
              <p:nvPr/>
            </p:nvSpPr>
            <p:spPr>
              <a:xfrm>
                <a:off x="74395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7"/>
              <p:cNvSpPr/>
              <p:nvPr/>
            </p:nvSpPr>
            <p:spPr>
              <a:xfrm>
                <a:off x="71347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7"/>
              <p:cNvSpPr/>
              <p:nvPr/>
            </p:nvSpPr>
            <p:spPr>
              <a:xfrm>
                <a:off x="72871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7"/>
              <p:cNvSpPr/>
              <p:nvPr/>
            </p:nvSpPr>
            <p:spPr>
              <a:xfrm>
                <a:off x="74395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7"/>
              <p:cNvSpPr/>
              <p:nvPr/>
            </p:nvSpPr>
            <p:spPr>
              <a:xfrm>
                <a:off x="71347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7"/>
              <p:cNvSpPr/>
              <p:nvPr/>
            </p:nvSpPr>
            <p:spPr>
              <a:xfrm>
                <a:off x="72871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7"/>
              <p:cNvSpPr/>
              <p:nvPr/>
            </p:nvSpPr>
            <p:spPr>
              <a:xfrm>
                <a:off x="74395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7"/>
              <p:cNvSpPr/>
              <p:nvPr/>
            </p:nvSpPr>
            <p:spPr>
              <a:xfrm>
                <a:off x="71347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7"/>
              <p:cNvSpPr/>
              <p:nvPr/>
            </p:nvSpPr>
            <p:spPr>
              <a:xfrm>
                <a:off x="72871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7"/>
              <p:cNvSpPr/>
              <p:nvPr/>
            </p:nvSpPr>
            <p:spPr>
              <a:xfrm>
                <a:off x="74395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7"/>
              <p:cNvSpPr/>
              <p:nvPr/>
            </p:nvSpPr>
            <p:spPr>
              <a:xfrm>
                <a:off x="75919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7"/>
              <p:cNvSpPr/>
              <p:nvPr/>
            </p:nvSpPr>
            <p:spPr>
              <a:xfrm>
                <a:off x="75919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7"/>
              <p:cNvSpPr/>
              <p:nvPr/>
            </p:nvSpPr>
            <p:spPr>
              <a:xfrm>
                <a:off x="75919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7"/>
              <p:cNvSpPr/>
              <p:nvPr/>
            </p:nvSpPr>
            <p:spPr>
              <a:xfrm>
                <a:off x="7591919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7" name="Google Shape;347;p7"/>
            <p:cNvGrpSpPr/>
            <p:nvPr/>
          </p:nvGrpSpPr>
          <p:grpSpPr>
            <a:xfrm>
              <a:off x="8832384" y="670955"/>
              <a:ext cx="311815" cy="653721"/>
              <a:chOff x="5385375" y="498300"/>
              <a:chExt cx="802200" cy="556500"/>
            </a:xfrm>
          </p:grpSpPr>
          <p:sp>
            <p:nvSpPr>
              <p:cNvPr id="348" name="Google Shape;348;p7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7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7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51" name="Google Shape;351;p7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7"/>
          <p:cNvSpPr txBox="1">
            <a:spLocks noGrp="1"/>
          </p:cNvSpPr>
          <p:nvPr>
            <p:ph type="body" idx="1"/>
          </p:nvPr>
        </p:nvSpPr>
        <p:spPr>
          <a:xfrm>
            <a:off x="1172650" y="1599700"/>
            <a:ext cx="3447300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9pPr>
          </a:lstStyle>
          <a:p>
            <a:endParaRPr/>
          </a:p>
        </p:txBody>
      </p:sp>
      <p:sp>
        <p:nvSpPr>
          <p:cNvPr id="353" name="Google Shape;353;p7"/>
          <p:cNvSpPr txBox="1">
            <a:spLocks noGrp="1"/>
          </p:cNvSpPr>
          <p:nvPr>
            <p:ph type="body" idx="2"/>
          </p:nvPr>
        </p:nvSpPr>
        <p:spPr>
          <a:xfrm>
            <a:off x="5056888" y="1599700"/>
            <a:ext cx="3447300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9pPr>
          </a:lstStyle>
          <a:p>
            <a:endParaRPr/>
          </a:p>
        </p:txBody>
      </p:sp>
      <p:sp>
        <p:nvSpPr>
          <p:cNvPr id="354" name="Google Shape;354;p7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variant 1" type="blank">
  <p:cSld name="BLANK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4" name="Google Shape;454;p11"/>
          <p:cNvGrpSpPr/>
          <p:nvPr/>
        </p:nvGrpSpPr>
        <p:grpSpPr>
          <a:xfrm>
            <a:off x="-207" y="0"/>
            <a:ext cx="9158157" cy="5149835"/>
            <a:chOff x="-207" y="0"/>
            <a:chExt cx="9158157" cy="5149835"/>
          </a:xfrm>
        </p:grpSpPr>
        <p:sp>
          <p:nvSpPr>
            <p:cNvPr id="455" name="Google Shape;455;p11"/>
            <p:cNvSpPr/>
            <p:nvPr/>
          </p:nvSpPr>
          <p:spPr>
            <a:xfrm>
              <a:off x="8504250" y="4489800"/>
              <a:ext cx="6537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0" y="0"/>
              <a:ext cx="6537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57" name="Google Shape;457;p11"/>
            <p:cNvGrpSpPr/>
            <p:nvPr/>
          </p:nvGrpSpPr>
          <p:grpSpPr>
            <a:xfrm>
              <a:off x="-207" y="664293"/>
              <a:ext cx="155867" cy="653721"/>
              <a:chOff x="5385375" y="498300"/>
              <a:chExt cx="802200" cy="556500"/>
            </a:xfrm>
          </p:grpSpPr>
          <p:sp>
            <p:nvSpPr>
              <p:cNvPr id="458" name="Google Shape;458;p11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11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11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1" name="Google Shape;461;p11"/>
            <p:cNvGrpSpPr/>
            <p:nvPr/>
          </p:nvGrpSpPr>
          <p:grpSpPr>
            <a:xfrm>
              <a:off x="322384" y="4483463"/>
              <a:ext cx="666347" cy="666373"/>
              <a:chOff x="7134700" y="414375"/>
              <a:chExt cx="501919" cy="501900"/>
            </a:xfrm>
          </p:grpSpPr>
          <p:sp>
            <p:nvSpPr>
              <p:cNvPr id="462" name="Google Shape;462;p11"/>
              <p:cNvSpPr/>
              <p:nvPr/>
            </p:nvSpPr>
            <p:spPr>
              <a:xfrm>
                <a:off x="71347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11"/>
              <p:cNvSpPr/>
              <p:nvPr/>
            </p:nvSpPr>
            <p:spPr>
              <a:xfrm>
                <a:off x="72871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11"/>
              <p:cNvSpPr/>
              <p:nvPr/>
            </p:nvSpPr>
            <p:spPr>
              <a:xfrm>
                <a:off x="74395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11"/>
              <p:cNvSpPr/>
              <p:nvPr/>
            </p:nvSpPr>
            <p:spPr>
              <a:xfrm>
                <a:off x="71347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11"/>
              <p:cNvSpPr/>
              <p:nvPr/>
            </p:nvSpPr>
            <p:spPr>
              <a:xfrm>
                <a:off x="72871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11"/>
              <p:cNvSpPr/>
              <p:nvPr/>
            </p:nvSpPr>
            <p:spPr>
              <a:xfrm>
                <a:off x="74395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11"/>
              <p:cNvSpPr/>
              <p:nvPr/>
            </p:nvSpPr>
            <p:spPr>
              <a:xfrm>
                <a:off x="71347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11"/>
              <p:cNvSpPr/>
              <p:nvPr/>
            </p:nvSpPr>
            <p:spPr>
              <a:xfrm>
                <a:off x="72871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11"/>
              <p:cNvSpPr/>
              <p:nvPr/>
            </p:nvSpPr>
            <p:spPr>
              <a:xfrm>
                <a:off x="74395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11"/>
              <p:cNvSpPr/>
              <p:nvPr/>
            </p:nvSpPr>
            <p:spPr>
              <a:xfrm>
                <a:off x="71347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11"/>
              <p:cNvSpPr/>
              <p:nvPr/>
            </p:nvSpPr>
            <p:spPr>
              <a:xfrm>
                <a:off x="72871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11"/>
              <p:cNvSpPr/>
              <p:nvPr/>
            </p:nvSpPr>
            <p:spPr>
              <a:xfrm>
                <a:off x="74395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11"/>
              <p:cNvSpPr/>
              <p:nvPr/>
            </p:nvSpPr>
            <p:spPr>
              <a:xfrm>
                <a:off x="75919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11"/>
              <p:cNvSpPr/>
              <p:nvPr/>
            </p:nvSpPr>
            <p:spPr>
              <a:xfrm>
                <a:off x="75919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11"/>
              <p:cNvSpPr/>
              <p:nvPr/>
            </p:nvSpPr>
            <p:spPr>
              <a:xfrm>
                <a:off x="75919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11"/>
              <p:cNvSpPr/>
              <p:nvPr/>
            </p:nvSpPr>
            <p:spPr>
              <a:xfrm>
                <a:off x="7591919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8" name="Google Shape;478;p11"/>
            <p:cNvGrpSpPr/>
            <p:nvPr/>
          </p:nvGrpSpPr>
          <p:grpSpPr>
            <a:xfrm>
              <a:off x="8832384" y="670955"/>
              <a:ext cx="311815" cy="653721"/>
              <a:chOff x="5385375" y="498300"/>
              <a:chExt cx="802200" cy="556500"/>
            </a:xfrm>
          </p:grpSpPr>
          <p:sp>
            <p:nvSpPr>
              <p:cNvPr id="479" name="Google Shape;479;p11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11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11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82" name="Google Shape;482;p11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314800" y="1599700"/>
            <a:ext cx="7189500" cy="28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Barlow Light"/>
              <a:buChar char="▪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marL="914400" lvl="1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marL="1371600" lvl="2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marL="1828800" lvl="3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marL="2286000" lvl="4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marL="2743200" lvl="5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marL="3200400" lvl="6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marL="3657600" lvl="7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marL="4114800" lvl="8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lvl="1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lvl="2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lvl="3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lvl="4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lvl="5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lvl="6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lvl="7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lvl="8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7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bspu.abitur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hyperlink" Target="mailto:bspu.pk@mail.r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spu.ru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3"/>
          <p:cNvSpPr txBox="1">
            <a:spLocks noGrp="1"/>
          </p:cNvSpPr>
          <p:nvPr>
            <p:ph type="ctrTitle"/>
          </p:nvPr>
        </p:nvSpPr>
        <p:spPr>
          <a:xfrm>
            <a:off x="395536" y="1735786"/>
            <a:ext cx="6480720" cy="2060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ea typeface="Opium Normal" charset="0"/>
                <a:cs typeface="Times New Roman" pitchFamily="18" charset="0"/>
              </a:rPr>
              <a:t>Информация для абитуриентов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ea typeface="Opium Normal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ea typeface="Opium Normal" charset="0"/>
                <a:cs typeface="Times New Roman" pitchFamily="18" charset="0"/>
              </a:rPr>
              <a:t>2021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ea typeface="Opium Normal" charset="0"/>
              <a:cs typeface="Times New Roman" pitchFamily="18" charset="0"/>
            </a:endParaRPr>
          </a:p>
        </p:txBody>
      </p:sp>
      <p:pic>
        <p:nvPicPr>
          <p:cNvPr id="59394" name="Picture 2" descr="https://infra-m.ru/upload/medialibrary/a4a/logo-bgpu-ru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192" y="123478"/>
            <a:ext cx="2391033" cy="9223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Акмуллинская</a:t>
            </a:r>
            <a:r>
              <a:rPr lang="ru-RU" dirty="0" smtClean="0"/>
              <a:t> олимпиада (школьники) </a:t>
            </a:r>
            <a:endParaRPr dirty="0"/>
          </a:p>
        </p:txBody>
      </p:sp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tabLst/>
              <a:defRPr/>
            </a:pPr>
            <a:r>
              <a:rPr kumimoji="0" lang="ru-RU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Barlow SemiBold"/>
                <a:ea typeface="Barlow SemiBold"/>
                <a:cs typeface="Barlow SemiBold"/>
                <a:sym typeface="Barlow SemiBold"/>
              </a:rPr>
              <a:t>Что нового в правилах приема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0" name="Google Shape;85;p14"/>
          <p:cNvSpPr txBox="1">
            <a:spLocks/>
          </p:cNvSpPr>
          <p:nvPr/>
        </p:nvSpPr>
        <p:spPr>
          <a:xfrm>
            <a:off x="827584" y="1491630"/>
            <a:ext cx="5760640" cy="14401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EF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ВЫБОР экзаменов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BEF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3075806"/>
            <a:ext cx="2162701" cy="1258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6660232" y="3363838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обязательные экзамены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827584" y="3075806"/>
            <a:ext cx="21456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поступающий САМ выбирает </a:t>
            </a:r>
          </a:p>
          <a:p>
            <a:pPr algn="ctr"/>
            <a:r>
              <a:rPr lang="ru-RU" dirty="0" smtClean="0"/>
              <a:t>какой предмет сдать</a:t>
            </a:r>
            <a:endParaRPr lang="ru-RU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2843808" y="3579862"/>
            <a:ext cx="936104" cy="1440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292080" y="3219822"/>
            <a:ext cx="1656184" cy="36991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5292080" y="3723878"/>
            <a:ext cx="1656184" cy="5040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Акмуллинская</a:t>
            </a:r>
            <a:r>
              <a:rPr lang="ru-RU" dirty="0" smtClean="0"/>
              <a:t> олимпиада (школьники) </a:t>
            </a:r>
            <a:endParaRPr dirty="0"/>
          </a:p>
        </p:txBody>
      </p:sp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tabLst/>
              <a:defRPr/>
            </a:pPr>
            <a:r>
              <a:rPr kumimoji="0" lang="ru-RU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Barlow SemiBold"/>
                <a:ea typeface="Barlow SemiBold"/>
                <a:cs typeface="Barlow SemiBold"/>
                <a:sym typeface="Barlow SemiBold"/>
              </a:rPr>
              <a:t>Минимальные баллы за вступительные</a:t>
            </a:r>
            <a:r>
              <a:rPr kumimoji="0" lang="ru-RU" sz="2600" b="0" i="0" u="none" strike="noStrike" kern="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Barlow SemiBold"/>
                <a:ea typeface="Barlow SemiBold"/>
                <a:cs typeface="Barlow SemiBold"/>
                <a:sym typeface="Barlow SemiBold"/>
              </a:rPr>
              <a:t> экзамены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259633" y="1419622"/>
          <a:ext cx="6768751" cy="2926080"/>
        </p:xfrm>
        <a:graphic>
          <a:graphicData uri="http://schemas.openxmlformats.org/drawingml/2006/table">
            <a:tbl>
              <a:tblPr/>
              <a:tblGrid>
                <a:gridCol w="668010"/>
                <a:gridCol w="3640123"/>
                <a:gridCol w="2460618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</a:rPr>
                        <a:t>№</a:t>
                      </a:r>
                      <a:endParaRPr lang="ru-RU" sz="10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</a:rPr>
                        <a:t>Предмет </a:t>
                      </a:r>
                      <a:endParaRPr lang="ru-RU" sz="10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Минимальный балл</a:t>
                      </a:r>
                      <a:endParaRPr lang="ru-RU" sz="1000">
                        <a:latin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(100-балльная шкала оценивания)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1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Русский язык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40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2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Математика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40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3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Физика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40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4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Химия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40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5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Биология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40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6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Информатика и информационно-коммуникационные технологии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42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7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История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40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8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География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40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9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Обществознание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44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10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Литература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40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11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Иностранный язык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40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</a:rPr>
                        <a:t>12</a:t>
                      </a:r>
                      <a:endParaRPr lang="ru-RU" sz="10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</a:rPr>
                        <a:t>Дополнительные вступительные испытаниям творческой и профессиональной направленности</a:t>
                      </a:r>
                      <a:endParaRPr lang="ru-RU" sz="10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</a:rPr>
                        <a:t>50</a:t>
                      </a:r>
                      <a:endParaRPr lang="ru-RU" sz="10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115616" y="4443958"/>
            <a:ext cx="7200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ЕГЭ действительны в течение 4-х лет с даты его выдачи, так, например, если вы поступаете в 2021 году - действительны результаты ЕГЭ 2017, 2018, 2019 и 2020 годов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Акмуллинская</a:t>
            </a:r>
            <a:r>
              <a:rPr lang="ru-RU" dirty="0" smtClean="0"/>
              <a:t> олимпиада (школьники) </a:t>
            </a:r>
            <a:endParaRPr dirty="0"/>
          </a:p>
        </p:txBody>
      </p:sp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tabLst/>
              <a:defRPr/>
            </a:pPr>
            <a:r>
              <a:rPr kumimoji="0" lang="ru-RU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Barlow SemiBold"/>
                <a:ea typeface="Barlow SemiBold"/>
                <a:cs typeface="Barlow SemiBold"/>
                <a:sym typeface="Barlow SemiBold"/>
              </a:rPr>
              <a:t>Средний балл ЕГЭ (по итогам 2020 года)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71600" y="1491198"/>
          <a:ext cx="7344816" cy="3096776"/>
        </p:xfrm>
        <a:graphic>
          <a:graphicData uri="http://schemas.openxmlformats.org/drawingml/2006/table">
            <a:tbl>
              <a:tblPr/>
              <a:tblGrid>
                <a:gridCol w="4406889"/>
                <a:gridCol w="1259111"/>
                <a:gridCol w="1678816"/>
              </a:tblGrid>
              <a:tr h="2322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Факультет / институт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Бюджет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Коммерция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437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Естественно-географический факультет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63,3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56,4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Институт исторического, правового и социально-гуманитарного образования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70,8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61,5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3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Институт педагогики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66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56,7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Институт физики, математики, цифровых и </a:t>
                      </a:r>
                      <a:r>
                        <a:rPr lang="ru-RU" sz="1400" b="0" i="0" u="none" strike="noStrike" cap="none" dirty="0" err="1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нанотехнологий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66,2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54,6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3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Институт филологического образования и межкультурных коммуникаций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68,9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Факультет башкирской филологии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59,5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66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Факультет психологии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65,3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51,3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Институт физической культуры и здоровья человека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60,7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50,75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3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Художественно-графический факультет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70,4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  <a:sym typeface="Arial"/>
                        </a:rPr>
                        <a:t>53,3</a:t>
                      </a:r>
                      <a:endParaRPr lang="ru-RU" sz="1400" b="0" i="0" u="none" strike="noStrike" cap="none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Акмуллинская</a:t>
            </a:r>
            <a:r>
              <a:rPr lang="ru-RU" dirty="0" smtClean="0"/>
              <a:t> олимпиада (школьники) </a:t>
            </a:r>
            <a:endParaRPr dirty="0"/>
          </a:p>
        </p:txBody>
      </p:sp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tabLst/>
              <a:defRPr/>
            </a:pPr>
            <a:r>
              <a:rPr kumimoji="0" lang="ru-RU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Barlow SemiBold"/>
                <a:ea typeface="Barlow SemiBold"/>
                <a:cs typeface="Barlow SemiBold"/>
                <a:sym typeface="Barlow SemiBold"/>
              </a:rPr>
              <a:t>Проходной балл 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1491630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Сумма баллов по трем предметам (ЕГЭ или вступительные испытания вуза), необходимое для зачисления на то или иное направление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500336" y="2089894"/>
          <a:ext cx="6096000" cy="2001520"/>
        </p:xfrm>
        <a:graphic>
          <a:graphicData uri="http://schemas.openxmlformats.org/drawingml/2006/table">
            <a:tbl>
              <a:tblPr firstRow="1" bandRow="1">
                <a:tableStyleId>{59096C3E-3024-4353-87C0-A7270F41AF63}</a:tableStyleId>
              </a:tblPr>
              <a:tblGrid>
                <a:gridCol w="335360"/>
                <a:gridCol w="2238730"/>
                <a:gridCol w="852075"/>
                <a:gridCol w="852075"/>
                <a:gridCol w="855969"/>
                <a:gridCol w="96179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ФИО абитуриента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экзамен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 экзамен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 экзамен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/>
                        <a:t>Сумма баллов: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Иванов И.И.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167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Петров</a:t>
                      </a:r>
                      <a:r>
                        <a:rPr lang="ru-RU" baseline="0" dirty="0" smtClean="0"/>
                        <a:t> С.С.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139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Свердлова А.А.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188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Петрова Г.П.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126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Левая фигурная скобка 9"/>
          <p:cNvSpPr/>
          <p:nvPr/>
        </p:nvSpPr>
        <p:spPr>
          <a:xfrm>
            <a:off x="1331640" y="2571750"/>
            <a:ext cx="144016" cy="1152128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76177" y="2984053"/>
            <a:ext cx="8274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 места</a:t>
            </a:r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827584" y="3723878"/>
            <a:ext cx="7416824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трелка влево 13"/>
          <p:cNvSpPr/>
          <p:nvPr/>
        </p:nvSpPr>
        <p:spPr>
          <a:xfrm>
            <a:off x="7668344" y="3075806"/>
            <a:ext cx="288032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7930103" y="2912626"/>
            <a:ext cx="1106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Проходной</a:t>
            </a:r>
          </a:p>
          <a:p>
            <a:pPr algn="ctr"/>
            <a:r>
              <a:rPr lang="ru-RU" dirty="0" smtClean="0"/>
              <a:t> балл</a:t>
            </a:r>
            <a:endParaRPr lang="ru-RU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3059832" y="3939902"/>
            <a:ext cx="720080" cy="5040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851920" y="4352205"/>
            <a:ext cx="17876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Выбыл из конкурса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Акмуллинская</a:t>
            </a:r>
            <a:r>
              <a:rPr lang="ru-RU" dirty="0" smtClean="0"/>
              <a:t> олимпиада (школьники) </a:t>
            </a:r>
            <a:endParaRPr dirty="0"/>
          </a:p>
        </p:txBody>
      </p:sp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tabLst/>
              <a:defRPr/>
            </a:pPr>
            <a:r>
              <a:rPr kumimoji="0" lang="ru-RU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Barlow SemiBold"/>
                <a:ea typeface="Barlow SemiBold"/>
                <a:cs typeface="Barlow SemiBold"/>
                <a:sym typeface="Barlow SemiBold"/>
              </a:rPr>
              <a:t>Конкурсная ситуация (пример 2020 года) 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899592" y="1419622"/>
          <a:ext cx="7632848" cy="1512168"/>
        </p:xfrm>
        <a:graphic>
          <a:graphicData uri="http://schemas.openxmlformats.org/drawingml/2006/table">
            <a:tbl>
              <a:tblPr/>
              <a:tblGrid>
                <a:gridCol w="6128770"/>
                <a:gridCol w="1504078"/>
              </a:tblGrid>
              <a:tr h="3913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Направление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80" marR="7080" marT="7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Конкурс</a:t>
                      </a:r>
                    </a:p>
                  </a:txBody>
                  <a:tcPr marL="7080" marR="7080" marT="7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3601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Педагогическое образование (английский язык и французский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язык)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29,50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601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Педагогическое образование (английский язык и немецкий язык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0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29,20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36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Лингвистика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23,50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899592" y="3064750"/>
          <a:ext cx="7632848" cy="1687779"/>
        </p:xfrm>
        <a:graphic>
          <a:graphicData uri="http://schemas.openxmlformats.org/drawingml/2006/table">
            <a:tbl>
              <a:tblPr/>
              <a:tblGrid>
                <a:gridCol w="6128770"/>
                <a:gridCol w="1504078"/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Направление (где есть экзамен</a:t>
                      </a:r>
                      <a:r>
                        <a:rPr lang="ru-RU" sz="1400" b="1" i="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вуза</a:t>
                      </a:r>
                      <a:r>
                        <a:rPr lang="ru-RU" sz="14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80" marR="7080" marT="7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Конкурс</a:t>
                      </a:r>
                    </a:p>
                  </a:txBody>
                  <a:tcPr marL="7080" marR="7080" marT="70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436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Педагогическое образование 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(изобразительное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искусство и технология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3,15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4369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Педагогическое образование 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(художественное образование (хореография))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3,07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4369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Педагогическое образование 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(татарский язык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литература, английский язык)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2,27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4369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Педагогическое образование </a:t>
                      </a:r>
                      <a:endParaRPr lang="ru-RU" sz="1400" b="0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(музыкальное образование, дополнительное образование)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Акмуллинская</a:t>
            </a:r>
            <a:r>
              <a:rPr lang="ru-RU" dirty="0" smtClean="0"/>
              <a:t> олимпиада (школьники) </a:t>
            </a:r>
            <a:endParaRPr dirty="0"/>
          </a:p>
        </p:txBody>
      </p:sp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tabLst/>
              <a:defRPr/>
            </a:pPr>
            <a:r>
              <a:rPr lang="ru-RU" sz="2600" noProof="0" dirty="0" smtClean="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Особые права при поступлении - квота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827584" y="1373456"/>
            <a:ext cx="7704856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charset="-52"/>
                <a:ea typeface="Times New Roman" pitchFamily="18" charset="0"/>
                <a:cs typeface="Times New Roman" pitchFamily="18" charset="0"/>
              </a:rPr>
              <a:t>Особая квота устанавливается в размере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charset="-52"/>
                <a:ea typeface="Times New Roman" pitchFamily="18" charset="0"/>
                <a:cs typeface="Times New Roman" pitchFamily="18" charset="0"/>
              </a:rPr>
              <a:t>10%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charset="-52"/>
                <a:ea typeface="Times New Roman" pitchFamily="18" charset="0"/>
                <a:cs typeface="Times New Roman" pitchFamily="18" charset="0"/>
              </a:rPr>
              <a:t> от бюджетных мест по направлению.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charset="-52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charset="-52"/>
                <a:ea typeface="Times New Roman" pitchFamily="18" charset="0"/>
                <a:cs typeface="Times New Roman" pitchFamily="18" charset="0"/>
              </a:rPr>
              <a:t>В пределах особой квоты имеют право поступать (при предъявлении подтверждающих документов):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charset="-52"/>
                <a:ea typeface="Times New Roman" pitchFamily="18" charset="0"/>
                <a:cs typeface="Times New Roman" pitchFamily="18" charset="0"/>
              </a:rPr>
              <a:t>дети-инвалиды;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charset="-52"/>
              <a:ea typeface="Calibri" charset="-5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charset="-52"/>
                <a:ea typeface="Times New Roman" pitchFamily="18" charset="0"/>
                <a:cs typeface="Times New Roman" pitchFamily="18" charset="0"/>
              </a:rPr>
              <a:t>инвалиды I и II групп;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charset="-52"/>
              <a:ea typeface="Calibri" charset="-5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charset="-52"/>
                <a:ea typeface="Times New Roman" pitchFamily="18" charset="0"/>
                <a:cs typeface="Times New Roman" pitchFamily="18" charset="0"/>
              </a:rPr>
              <a:t>инвалиды с детства;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charset="-52"/>
              <a:ea typeface="Calibri" charset="-5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charset="-52"/>
                <a:ea typeface="Times New Roman" pitchFamily="18" charset="0"/>
                <a:cs typeface="Times New Roman" pitchFamily="18" charset="0"/>
              </a:rPr>
              <a:t>инвалиды вследствие военной травмы или заболевания, полученных в период прохождения военной службы;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charset="-52"/>
              <a:ea typeface="Calibri" charset="-5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charset="-52"/>
                <a:ea typeface="Times New Roman" pitchFamily="18" charset="0"/>
                <a:cs typeface="Times New Roman" pitchFamily="18" charset="0"/>
              </a:rPr>
              <a:t>дети-сироты и дети, оставшиеся без попечения родителей;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charset="-52"/>
              <a:ea typeface="Calibri" charset="-5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charset="-52"/>
                <a:ea typeface="Times New Roman" pitchFamily="18" charset="0"/>
                <a:cs typeface="Times New Roman" pitchFamily="18" charset="0"/>
              </a:rPr>
              <a:t>лица из числа детей-сирот и детей, оставшихся без попечения родителей;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charset="-52"/>
              <a:ea typeface="Calibri" charset="-5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charset="-52"/>
                <a:ea typeface="Times New Roman" pitchFamily="18" charset="0"/>
                <a:cs typeface="Times New Roman" pitchFamily="18" charset="0"/>
              </a:rPr>
              <a:t>ветераны боевых действий.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Акмуллинская</a:t>
            </a:r>
            <a:r>
              <a:rPr lang="ru-RU" dirty="0" smtClean="0"/>
              <a:t> олимпиада (школьники) </a:t>
            </a:r>
            <a:endParaRPr dirty="0"/>
          </a:p>
        </p:txBody>
      </p:sp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tabLst/>
              <a:defRPr/>
            </a:pPr>
            <a:r>
              <a:rPr lang="ru-RU" sz="2600" noProof="0" dirty="0" smtClean="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Целевое обучение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827584" y="1347614"/>
            <a:ext cx="7704856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dirty="0" smtClean="0"/>
              <a:t>Это способ восполнения кадровой потребности в тех областях экономики, где она в данный момент присутствует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187624" y="1923678"/>
            <a:ext cx="7344816" cy="2846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Как получить целевое направление?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charset="-52"/>
                <a:ea typeface="Times New Roman" pitchFamily="18" charset="0"/>
                <a:cs typeface="Times New Roman" pitchFamily="18" charset="0"/>
              </a:rPr>
              <a:t>1. Найти заказчика целевого обучения. </a:t>
            </a:r>
          </a:p>
          <a:p>
            <a:pPr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charset="-52"/>
              <a:ea typeface="Times New Roman" pitchFamily="18" charset="0"/>
              <a:cs typeface="Times New Roman" pitchFamily="18" charset="0"/>
            </a:endParaRPr>
          </a:p>
          <a:p>
            <a:pPr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charset="-52"/>
                <a:ea typeface="Times New Roman" pitchFamily="18" charset="0"/>
                <a:cs typeface="Times New Roman" pitchFamily="18" charset="0"/>
              </a:rPr>
              <a:t>2. Заключить договор с заказчиком. </a:t>
            </a:r>
          </a:p>
          <a:p>
            <a:pPr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charset="-52"/>
                <a:ea typeface="Times New Roman" pitchFamily="18" charset="0"/>
                <a:cs typeface="Times New Roman" pitchFamily="18" charset="0"/>
              </a:rPr>
              <a:t>Процесс регламентируется Постановлением Правительства Российской Федерации от 13.10.2020 № 1681 «О целевом обучении по образовательным программам среднего профессионального и высшего образования». Обратите внимание, что в договоре обязательно должны быть прописаны меры материальной поддержки со стороны заказчика</a:t>
            </a:r>
          </a:p>
          <a:p>
            <a:pPr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charset="-52"/>
                <a:ea typeface="Calibri" charset="-52"/>
                <a:cs typeface="Times New Roman" pitchFamily="18" charset="0"/>
              </a:rPr>
              <a:t> </a:t>
            </a:r>
          </a:p>
          <a:p>
            <a:pPr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charset="-52"/>
                <a:ea typeface="Times New Roman" pitchFamily="18" charset="0"/>
                <a:cs typeface="Times New Roman" pitchFamily="18" charset="0"/>
              </a:rPr>
              <a:t>3. Подать документы в вуз на то направление, где выделена квота целевого приема, и предоставить договор о целевом обучении.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Акмуллинская</a:t>
            </a:r>
            <a:r>
              <a:rPr lang="ru-RU" dirty="0" smtClean="0"/>
              <a:t> олимпиада (школьники) </a:t>
            </a:r>
            <a:endParaRPr dirty="0"/>
          </a:p>
        </p:txBody>
      </p:sp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tabLst/>
              <a:defRPr/>
            </a:pPr>
            <a:r>
              <a:rPr lang="ru-RU" sz="2600" noProof="0" dirty="0" smtClean="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Платное обучение (очная форма)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827584" y="1347614"/>
          <a:ext cx="7848872" cy="3180764"/>
        </p:xfrm>
        <a:graphic>
          <a:graphicData uri="http://schemas.openxmlformats.org/drawingml/2006/table">
            <a:tbl>
              <a:tblPr firstRow="1" bandRow="1">
                <a:tableStyleId>{59096C3E-3024-4353-87C0-A7270F41AF63}</a:tableStyleId>
              </a:tblPr>
              <a:tblGrid>
                <a:gridCol w="6026378"/>
                <a:gridCol w="182249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Направление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Стоимость в год, руб.</a:t>
                      </a:r>
                      <a:endParaRPr lang="ru-RU" dirty="0"/>
                    </a:p>
                  </a:txBody>
                  <a:tcPr/>
                </a:tc>
              </a:tr>
              <a:tr h="227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Биология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800" b="0" i="0" u="none" strike="noStrike" cap="none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Arial"/>
                        </a:rPr>
                        <a:t>130 000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88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Информационные системы и технологии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2152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Прикладная информатика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Электроника и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наноэлектроника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	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256432">
                <a:tc>
                  <a:txBody>
                    <a:bodyPr/>
                    <a:lstStyle/>
                    <a:p>
                      <a:pPr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200" b="0" i="0" u="none" strike="noStrike" cap="none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Arial"/>
                        </a:rPr>
                        <a:t>Педагогическое образование</a:t>
                      </a:r>
                      <a:endParaRPr lang="ru-RU" sz="1200" b="0" i="0" u="none" strike="noStrike" cap="none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Arial"/>
                      </a:endParaRPr>
                    </a:p>
                  </a:txBody>
                  <a:tcPr marL="68580" marR="68580" marT="0" marB="0" anchor="ctr"/>
                </a:tc>
                <a:tc rowSpan="6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b="0" i="0" u="none" strike="noStrike" cap="none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Arial"/>
                        </a:rPr>
                        <a:t>115 000</a:t>
                      </a:r>
                    </a:p>
                    <a:p>
                      <a:pPr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ru-RU" sz="1800" b="0" i="0" u="none" strike="noStrike" cap="none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Arial"/>
                      </a:endParaRPr>
                    </a:p>
                  </a:txBody>
                  <a:tcPr/>
                </a:tc>
              </a:tr>
              <a:tr h="121299">
                <a:tc>
                  <a:txBody>
                    <a:bodyPr/>
                    <a:lstStyle/>
                    <a:p>
                      <a:pPr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200" b="0" i="0" u="none" strike="noStrike" cap="none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Arial"/>
                        </a:rPr>
                        <a:t>Психолого-педагогическое образование</a:t>
                      </a:r>
                      <a:endParaRPr lang="ru-RU" sz="1200" b="0" i="0" u="none" strike="noStrike" cap="none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Arial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ru-RU" sz="1200" b="0" i="0" u="none" strike="noStrike" cap="none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Arial"/>
                      </a:endParaRPr>
                    </a:p>
                  </a:txBody>
                  <a:tcPr/>
                </a:tc>
              </a:tr>
              <a:tr h="179587">
                <a:tc>
                  <a:txBody>
                    <a:bodyPr/>
                    <a:lstStyle/>
                    <a:p>
                      <a:pPr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200" b="0" i="0" u="none" strike="noStrike" cap="none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Arial"/>
                        </a:rPr>
                        <a:t>Специальное (дефектологическое) образование</a:t>
                      </a:r>
                      <a:endParaRPr lang="ru-RU" sz="1200" b="0" i="0" u="none" strike="noStrike" cap="none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Arial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ru-RU" sz="1200" b="0" i="0" u="none" strike="noStrike" cap="none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Arial"/>
                      </a:endParaRPr>
                    </a:p>
                  </a:txBody>
                  <a:tcPr/>
                </a:tc>
              </a:tr>
              <a:tr h="187040">
                <a:tc>
                  <a:txBody>
                    <a:bodyPr/>
                    <a:lstStyle/>
                    <a:p>
                      <a:pPr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200" b="0" i="0" u="none" strike="noStrike" cap="none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Arial"/>
                        </a:rPr>
                        <a:t>Профессиональное обучение (по отраслям)</a:t>
                      </a:r>
                      <a:endParaRPr lang="ru-RU" sz="1200" b="0" i="0" u="none" strike="noStrike" cap="none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Arial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ru-RU" sz="1200" b="0" i="0" u="none" strike="noStrike" cap="none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Arial"/>
                      </a:endParaRPr>
                    </a:p>
                  </a:txBody>
                  <a:tcPr/>
                </a:tc>
              </a:tr>
              <a:tr h="1376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Лингвистика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ru-RU" sz="1200" b="0" i="0" u="none" strike="noStrike" cap="none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Arial"/>
                      </a:endParaRPr>
                    </a:p>
                  </a:txBody>
                  <a:tcPr/>
                </a:tc>
              </a:tr>
              <a:tr h="1984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10"/>
                        </a:spcBef>
                        <a:spcAft>
                          <a:spcPts val="0"/>
                        </a:spcAft>
                      </a:pPr>
                      <a:r>
                        <a:rPr lang="ru-RU" sz="1200" spc="-5" dirty="0">
                          <a:latin typeface="Times New Roman"/>
                          <a:ea typeface="Times New Roman"/>
                          <a:cs typeface="Times New Roman"/>
                        </a:rPr>
                        <a:t>Библиотечно-информационная деятельность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ru-RU" sz="1200" b="0" i="0" u="none" strike="noStrike" cap="none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Arial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200" b="0" i="0" u="none" strike="noStrike" cap="none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Arial"/>
                        </a:rPr>
                        <a:t>Дизайн</a:t>
                      </a: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800" b="0" i="0" u="none" strike="noStrike" cap="none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  <a:sym typeface="Arial"/>
                        </a:rPr>
                        <a:t>230 000</a:t>
                      </a:r>
                      <a:endParaRPr lang="ru-RU" sz="1800" b="0" i="0" u="none" strike="noStrike" cap="none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Arial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043608" y="4515966"/>
            <a:ext cx="745588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Стоимость обучения по </a:t>
            </a:r>
            <a:r>
              <a:rPr lang="ru-RU" b="1" dirty="0" smtClean="0"/>
              <a:t>заочной форме </a:t>
            </a:r>
            <a:r>
              <a:rPr lang="ru-RU" dirty="0" smtClean="0"/>
              <a:t>обучения от 30 000 до 48 000 руб. в год</a:t>
            </a:r>
          </a:p>
          <a:p>
            <a:r>
              <a:rPr lang="ru-RU" dirty="0" smtClean="0"/>
              <a:t>Стоимость обучения по </a:t>
            </a:r>
            <a:r>
              <a:rPr lang="ru-RU" b="1" dirty="0" err="1" smtClean="0"/>
              <a:t>очно-заочной</a:t>
            </a:r>
            <a:r>
              <a:rPr lang="ru-RU" b="1" dirty="0" smtClean="0"/>
              <a:t> форме </a:t>
            </a:r>
            <a:r>
              <a:rPr lang="ru-RU" dirty="0" smtClean="0"/>
              <a:t>обучения от 32 468 до 65 281 руб. в год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Акмуллинская</a:t>
            </a:r>
            <a:r>
              <a:rPr lang="ru-RU" dirty="0" smtClean="0"/>
              <a:t> олимпиада (школьники) </a:t>
            </a:r>
            <a:endParaRPr dirty="0"/>
          </a:p>
        </p:txBody>
      </p:sp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tabLst/>
              <a:defRPr/>
            </a:pPr>
            <a:r>
              <a:rPr lang="ru-RU" sz="2600" noProof="0" dirty="0" smtClean="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Скидки на обучение (очная форма)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443958"/>
            <a:ext cx="81369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971600" y="1419622"/>
          <a:ext cx="7632848" cy="3366120"/>
        </p:xfrm>
        <a:graphic>
          <a:graphicData uri="http://schemas.openxmlformats.org/drawingml/2006/table">
            <a:tbl>
              <a:tblPr firstRow="1" bandRow="1">
                <a:tableStyleId>{59096C3E-3024-4353-87C0-A7270F41AF63}</a:tableStyleId>
              </a:tblPr>
              <a:tblGrid>
                <a:gridCol w="6401485"/>
                <a:gridCol w="1231363"/>
              </a:tblGrid>
              <a:tr h="420527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Условия предоставления скидки</a:t>
                      </a:r>
                      <a:endParaRPr lang="ru-RU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% скидки</a:t>
                      </a:r>
                      <a:endParaRPr lang="ru-RU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2995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/>
                        <a:t>После Колледжа БГПУ им. </a:t>
                      </a:r>
                      <a:r>
                        <a:rPr lang="ru-RU" dirty="0" err="1" smtClean="0"/>
                        <a:t>М.Акмуллы</a:t>
                      </a:r>
                      <a:r>
                        <a:rPr lang="ru-RU" dirty="0" smtClean="0"/>
                        <a:t> и средний балл диплома «5»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</a:tr>
              <a:tr h="354793">
                <a:tc>
                  <a:txBody>
                    <a:bodyPr/>
                    <a:lstStyle/>
                    <a:p>
                      <a:r>
                        <a:rPr lang="ru-RU" dirty="0" smtClean="0"/>
                        <a:t>После Колледжа БГПУ им. </a:t>
                      </a:r>
                      <a:r>
                        <a:rPr lang="ru-RU" dirty="0" err="1" smtClean="0"/>
                        <a:t>М.Акмуллы</a:t>
                      </a:r>
                      <a:r>
                        <a:rPr lang="ru-RU" dirty="0" smtClean="0"/>
                        <a:t> и работает в системе образования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/>
                        <a:t>После любого колледжа получил педагогическую специальность и средний балл диплома не ниже 4,8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</a:tr>
              <a:tr h="4205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/>
                        <a:t>Победитель или призер Всероссийской олимпиады школьников в 2021 году и средний балл ЕГЭ не ниже 75 баллов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25</a:t>
                      </a:r>
                      <a:endParaRPr lang="ru-RU" dirty="0"/>
                    </a:p>
                  </a:txBody>
                  <a:tcPr/>
                </a:tc>
              </a:tr>
              <a:tr h="4205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/>
                        <a:t>Победитель или призер </a:t>
                      </a:r>
                      <a:r>
                        <a:rPr lang="ru-RU" dirty="0" err="1" smtClean="0"/>
                        <a:t>Акмуллинской</a:t>
                      </a:r>
                      <a:r>
                        <a:rPr lang="ru-RU" dirty="0" smtClean="0"/>
                        <a:t> олимпиады в 2021 году и средний балл ЕГЭ не ниже 75 баллов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25</a:t>
                      </a:r>
                      <a:endParaRPr lang="ru-RU" dirty="0"/>
                    </a:p>
                  </a:txBody>
                  <a:tcPr/>
                </a:tc>
              </a:tr>
              <a:tr h="4205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/>
                        <a:t>Победителям и призерам чемпионата мира </a:t>
                      </a:r>
                      <a:r>
                        <a:rPr lang="ru-RU" dirty="0" err="1" smtClean="0"/>
                        <a:t>Worldskills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Russia</a:t>
                      </a:r>
                      <a:r>
                        <a:rPr lang="ru-RU" dirty="0" smtClean="0"/>
                        <a:t>, республиканского чемпионата </a:t>
                      </a:r>
                      <a:r>
                        <a:rPr lang="ru-RU" dirty="0" err="1" smtClean="0"/>
                        <a:t>Worldskills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Russia</a:t>
                      </a:r>
                      <a:r>
                        <a:rPr lang="ru-RU" dirty="0" smtClean="0"/>
                        <a:t>, членам республиканской сборной и сборной РФ  (независимо от компетенции)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 rot="16200000">
            <a:off x="-900608" y="2859782"/>
            <a:ext cx="24256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Скидки не суммируются!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Акмуллинская</a:t>
            </a:r>
            <a:r>
              <a:rPr lang="ru-RU" dirty="0" smtClean="0"/>
              <a:t> олимпиада (школьники) </a:t>
            </a:r>
            <a:endParaRPr dirty="0"/>
          </a:p>
        </p:txBody>
      </p:sp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tabLst/>
              <a:defRPr/>
            </a:pPr>
            <a:r>
              <a:rPr lang="ru-RU" sz="2600" noProof="0" dirty="0" smtClean="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Скидки на обучение (очная форма) СПОРТ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443958"/>
            <a:ext cx="81369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971600" y="1347614"/>
          <a:ext cx="7920880" cy="3667783"/>
        </p:xfrm>
        <a:graphic>
          <a:graphicData uri="http://schemas.openxmlformats.org/drawingml/2006/table">
            <a:tbl>
              <a:tblPr firstRow="1" bandRow="1">
                <a:tableStyleId>{59096C3E-3024-4353-87C0-A7270F41AF63}</a:tableStyleId>
              </a:tblPr>
              <a:tblGrid>
                <a:gridCol w="6589051"/>
                <a:gridCol w="1331829"/>
              </a:tblGrid>
              <a:tr h="420527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Условия предоставления скидки </a:t>
                      </a:r>
                      <a:r>
                        <a:rPr lang="ru-RU" sz="1400" dirty="0" smtClean="0"/>
                        <a:t>(независимо от вида спорта) </a:t>
                      </a:r>
                      <a:endParaRPr lang="ru-RU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% скидки</a:t>
                      </a:r>
                      <a:endParaRPr lang="ru-RU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2995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200" dirty="0" smtClean="0"/>
                        <a:t>Член спортивной сборной команды России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25</a:t>
                      </a:r>
                      <a:endParaRPr lang="ru-RU" dirty="0"/>
                    </a:p>
                  </a:txBody>
                  <a:tcPr/>
                </a:tc>
              </a:tr>
              <a:tr h="2854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200" dirty="0" smtClean="0"/>
                        <a:t>Член спортивной сборной команды России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25</a:t>
                      </a:r>
                      <a:endParaRPr lang="ru-RU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200" dirty="0" smtClean="0"/>
                        <a:t>Учитывается наличие у поступающего звания «Мастер спорта», «Мастер спорта международного класса»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25</a:t>
                      </a:r>
                      <a:endParaRPr lang="ru-RU" dirty="0"/>
                    </a:p>
                  </a:txBody>
                  <a:tcPr/>
                </a:tc>
              </a:tr>
              <a:tr h="4205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200" dirty="0" smtClean="0"/>
                        <a:t>Учитывается наличие у поступающего звания «Мастер спорта России», «Мастер спорта СССР»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/>
                </a:tc>
              </a:tr>
              <a:tr h="4205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200" dirty="0" smtClean="0"/>
                        <a:t>Чемпион России (олимпийские виды спорта, в возрастной группе, соответствующей возрасту абитуриента)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/>
                </a:tc>
              </a:tr>
              <a:tr h="4205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200" dirty="0" smtClean="0"/>
                        <a:t>Чемпион России (</a:t>
                      </a:r>
                      <a:r>
                        <a:rPr lang="ru-RU" sz="1200" dirty="0" err="1" smtClean="0"/>
                        <a:t>неолимпийские</a:t>
                      </a:r>
                      <a:r>
                        <a:rPr lang="ru-RU" sz="1200" dirty="0" smtClean="0"/>
                        <a:t> виды спорта, в возрастной группе, соответствующей возрасту абитуриента)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14</a:t>
                      </a:r>
                      <a:endParaRPr lang="ru-RU" dirty="0"/>
                    </a:p>
                  </a:txBody>
                  <a:tcPr/>
                </a:tc>
              </a:tr>
              <a:tr h="1905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200" dirty="0" smtClean="0"/>
                        <a:t>Учитывается наличие у поступающего звания «Кандидат в мастера спорта»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</a:tr>
              <a:tr h="4205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200" dirty="0" smtClean="0"/>
                        <a:t>Чемпион Республики Башкортостан (в возрастной группе, соответствующей возрасту абитуриента)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 rot="16200000">
            <a:off x="-900608" y="2859782"/>
            <a:ext cx="24256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Скидки не суммируются!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19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  <p:sp>
        <p:nvSpPr>
          <p:cNvPr id="18" name="Slide Number Placeholder 6"/>
          <p:cNvSpPr txBox="1">
            <a:spLocks/>
          </p:cNvSpPr>
          <p:nvPr/>
        </p:nvSpPr>
        <p:spPr>
          <a:xfrm>
            <a:off x="7866366" y="6356351"/>
            <a:ext cx="64898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CD08052-46D4-4451-BCD3-D01F8058DAE8}" type="slidenum">
              <a:rPr kumimoji="0" lang="en-US" sz="1300" b="0" i="0" u="none" strike="noStrike" kern="0" cap="none" spc="0" normalizeH="0" baseline="0" noProof="0" smtClean="0">
                <a:ln>
                  <a:noFill/>
                </a:ln>
                <a:solidFill>
                  <a:srgbClr val="EE672F"/>
                </a:solidFill>
                <a:effectLst/>
                <a:uLnTx/>
                <a:uFillTx/>
                <a:latin typeface="Calibri" panose="020F0502020204030204"/>
                <a:ea typeface="Barlow Light"/>
                <a:cs typeface="Barlow Light"/>
                <a:sym typeface="Barlow Light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lang="en-US" sz="1300" b="0" i="0" u="none" strike="noStrike" kern="0" cap="none" spc="0" normalizeH="0" baseline="0" noProof="0" dirty="0">
              <a:ln>
                <a:noFill/>
              </a:ln>
              <a:solidFill>
                <a:srgbClr val="EE672F"/>
              </a:solidFill>
              <a:effectLst/>
              <a:uLnTx/>
              <a:uFillTx/>
              <a:latin typeface="Calibri" panose="020F0502020204030204"/>
              <a:ea typeface="Barlow Light"/>
              <a:cs typeface="Barlow Light"/>
              <a:sym typeface="Barlow Light"/>
            </a:endParaRPr>
          </a:p>
        </p:txBody>
      </p:sp>
      <p:pic>
        <p:nvPicPr>
          <p:cNvPr id="1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699542"/>
            <a:ext cx="690077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5642372" y="483518"/>
            <a:ext cx="3150991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БОЛЬШОЙ ВЫБОР ПРОГРАММ</a:t>
            </a:r>
          </a:p>
          <a:p>
            <a:endParaRPr lang="ru-RU" sz="500" b="1" dirty="0" smtClean="0"/>
          </a:p>
          <a:p>
            <a:pPr algn="ctr"/>
            <a:r>
              <a:rPr lang="ru-RU" dirty="0" smtClean="0"/>
              <a:t>15 специальностей в колледже</a:t>
            </a:r>
          </a:p>
          <a:p>
            <a:pPr algn="ctr"/>
            <a:r>
              <a:rPr lang="ru-RU" dirty="0" smtClean="0"/>
              <a:t>126 </a:t>
            </a:r>
            <a:r>
              <a:rPr lang="ru-RU" dirty="0" err="1" smtClean="0"/>
              <a:t>бакалавриат</a:t>
            </a:r>
            <a:endParaRPr lang="ru-RU" dirty="0" smtClean="0"/>
          </a:p>
          <a:p>
            <a:pPr algn="ctr"/>
            <a:r>
              <a:rPr lang="ru-RU" dirty="0" smtClean="0"/>
              <a:t>101 магистратура</a:t>
            </a:r>
          </a:p>
          <a:p>
            <a:pPr algn="ctr"/>
            <a:r>
              <a:rPr lang="ru-RU" dirty="0" smtClean="0"/>
              <a:t>27 аспирантура</a:t>
            </a:r>
            <a:endParaRPr lang="ru-RU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923678"/>
            <a:ext cx="936104" cy="704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5076056" y="1923678"/>
            <a:ext cx="4075347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ИНФРАСТРУКТУРА</a:t>
            </a:r>
          </a:p>
          <a:p>
            <a:endParaRPr lang="ru-RU" sz="500" b="1" dirty="0" smtClean="0"/>
          </a:p>
          <a:p>
            <a:pPr algn="ctr"/>
            <a:r>
              <a:rPr lang="ru-RU" dirty="0" smtClean="0"/>
              <a:t>12 корпусов</a:t>
            </a:r>
          </a:p>
          <a:p>
            <a:pPr algn="ctr"/>
            <a:r>
              <a:rPr lang="ru-RU" dirty="0" smtClean="0"/>
              <a:t>7 общежитий</a:t>
            </a:r>
          </a:p>
          <a:p>
            <a:pPr algn="ctr"/>
            <a:r>
              <a:rPr lang="ru-RU" dirty="0" smtClean="0"/>
              <a:t>2 бассейна</a:t>
            </a:r>
          </a:p>
          <a:p>
            <a:pPr algn="ctr"/>
            <a:r>
              <a:rPr lang="ru-RU" dirty="0" smtClean="0"/>
              <a:t>Спортивно-оздоровительный комплекс</a:t>
            </a:r>
            <a:endParaRPr lang="ru-RU" dirty="0"/>
          </a:p>
        </p:txBody>
      </p:sp>
      <p:pic>
        <p:nvPicPr>
          <p:cNvPr id="47108" name="Picture 4" descr="https://img.favpng.com/25/12/12/vector-graphics-computer-icons-organization-career-goal-png-favpng-zBZcihH3ctPkn31qncAFUTpXr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8024" y="3435846"/>
            <a:ext cx="1153254" cy="720080"/>
          </a:xfrm>
          <a:prstGeom prst="rect">
            <a:avLst/>
          </a:prstGeom>
          <a:noFill/>
        </p:spPr>
      </p:pic>
      <p:sp>
        <p:nvSpPr>
          <p:cNvPr id="27" name="TextBox 26"/>
          <p:cNvSpPr txBox="1"/>
          <p:nvPr/>
        </p:nvSpPr>
        <p:spPr>
          <a:xfrm>
            <a:off x="6156176" y="3435846"/>
            <a:ext cx="206819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ВОСТРЕБОВАННЫЕ </a:t>
            </a:r>
          </a:p>
          <a:p>
            <a:pPr algn="ctr"/>
            <a:r>
              <a:rPr lang="ru-RU" b="1" dirty="0" smtClean="0"/>
              <a:t>СПЕЦИАЛИСТЫ</a:t>
            </a:r>
          </a:p>
          <a:p>
            <a:pPr algn="ctr"/>
            <a:r>
              <a:rPr lang="ru-RU" b="1" dirty="0" smtClean="0"/>
              <a:t>И ИХ </a:t>
            </a:r>
          </a:p>
          <a:p>
            <a:pPr algn="ctr"/>
            <a:r>
              <a:rPr lang="ru-RU" b="1" dirty="0" smtClean="0"/>
              <a:t>ПОДДЕРЖКА</a:t>
            </a: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627534"/>
            <a:ext cx="2772326" cy="688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43608" y="1779662"/>
            <a:ext cx="2976282" cy="52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6" name="Picture 2" descr="https://worldskills.ru/assets/docs/fs/wsrlogo-02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475656" y="2802279"/>
            <a:ext cx="2004298" cy="14976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6" name="Google Shape;1526;p41"/>
          <p:cNvGrpSpPr/>
          <p:nvPr/>
        </p:nvGrpSpPr>
        <p:grpSpPr>
          <a:xfrm>
            <a:off x="1619672" y="4271620"/>
            <a:ext cx="5740534" cy="892418"/>
            <a:chOff x="801125" y="3213932"/>
            <a:chExt cx="5740534" cy="892418"/>
          </a:xfrm>
        </p:grpSpPr>
        <p:grpSp>
          <p:nvGrpSpPr>
            <p:cNvPr id="1527" name="Google Shape;1527;p41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528" name="Google Shape;1528;p41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lvl="0" algn="ctr"/>
                <a:endParaRPr lang="en-US" sz="1200" dirty="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29" name="Google Shape;1529;p41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5947" extrusionOk="0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4343"/>
                  </a:solidFill>
                </a:endParaRPr>
              </a:p>
            </p:txBody>
          </p:sp>
        </p:grpSp>
        <p:sp>
          <p:nvSpPr>
            <p:cNvPr id="1532" name="Google Shape;1532;p41"/>
            <p:cNvSpPr/>
            <p:nvPr/>
          </p:nvSpPr>
          <p:spPr>
            <a:xfrm>
              <a:off x="3569730" y="3214222"/>
              <a:ext cx="203323" cy="180597"/>
            </a:xfrm>
            <a:custGeom>
              <a:avLst/>
              <a:gdLst/>
              <a:ahLst/>
              <a:cxnLst/>
              <a:rect l="l" t="t" r="r" b="b"/>
              <a:pathLst>
                <a:path w="6674" h="5928" extrusionOk="0">
                  <a:moveTo>
                    <a:pt x="2443" y="0"/>
                  </a:moveTo>
                  <a:lnTo>
                    <a:pt x="2275" y="37"/>
                  </a:lnTo>
                  <a:lnTo>
                    <a:pt x="2126" y="93"/>
                  </a:lnTo>
                  <a:lnTo>
                    <a:pt x="1995" y="187"/>
                  </a:lnTo>
                  <a:lnTo>
                    <a:pt x="1846" y="336"/>
                  </a:lnTo>
                  <a:lnTo>
                    <a:pt x="1753" y="503"/>
                  </a:lnTo>
                  <a:lnTo>
                    <a:pt x="1697" y="690"/>
                  </a:lnTo>
                  <a:lnTo>
                    <a:pt x="1660" y="876"/>
                  </a:lnTo>
                  <a:lnTo>
                    <a:pt x="1678" y="1063"/>
                  </a:lnTo>
                  <a:lnTo>
                    <a:pt x="1716" y="1249"/>
                  </a:lnTo>
                  <a:lnTo>
                    <a:pt x="1809" y="1417"/>
                  </a:lnTo>
                  <a:lnTo>
                    <a:pt x="1921" y="1566"/>
                  </a:lnTo>
                  <a:lnTo>
                    <a:pt x="3188" y="2889"/>
                  </a:lnTo>
                  <a:lnTo>
                    <a:pt x="3263" y="2945"/>
                  </a:lnTo>
                  <a:lnTo>
                    <a:pt x="3337" y="2964"/>
                  </a:lnTo>
                  <a:lnTo>
                    <a:pt x="3412" y="2945"/>
                  </a:lnTo>
                  <a:lnTo>
                    <a:pt x="3487" y="2889"/>
                  </a:lnTo>
                  <a:lnTo>
                    <a:pt x="4754" y="1566"/>
                  </a:lnTo>
                  <a:lnTo>
                    <a:pt x="4866" y="1417"/>
                  </a:lnTo>
                  <a:lnTo>
                    <a:pt x="4940" y="1249"/>
                  </a:lnTo>
                  <a:lnTo>
                    <a:pt x="4996" y="1063"/>
                  </a:lnTo>
                  <a:lnTo>
                    <a:pt x="5015" y="876"/>
                  </a:lnTo>
                  <a:lnTo>
                    <a:pt x="4978" y="690"/>
                  </a:lnTo>
                  <a:lnTo>
                    <a:pt x="4922" y="503"/>
                  </a:lnTo>
                  <a:lnTo>
                    <a:pt x="4810" y="336"/>
                  </a:lnTo>
                  <a:lnTo>
                    <a:pt x="4679" y="187"/>
                  </a:lnTo>
                  <a:lnTo>
                    <a:pt x="4549" y="93"/>
                  </a:lnTo>
                  <a:lnTo>
                    <a:pt x="4381" y="37"/>
                  </a:lnTo>
                  <a:lnTo>
                    <a:pt x="4232" y="0"/>
                  </a:lnTo>
                  <a:lnTo>
                    <a:pt x="4064" y="0"/>
                  </a:lnTo>
                  <a:lnTo>
                    <a:pt x="3897" y="19"/>
                  </a:lnTo>
                  <a:lnTo>
                    <a:pt x="3747" y="75"/>
                  </a:lnTo>
                  <a:lnTo>
                    <a:pt x="3598" y="168"/>
                  </a:lnTo>
                  <a:lnTo>
                    <a:pt x="3468" y="280"/>
                  </a:lnTo>
                  <a:lnTo>
                    <a:pt x="3337" y="429"/>
                  </a:lnTo>
                  <a:lnTo>
                    <a:pt x="3207" y="280"/>
                  </a:lnTo>
                  <a:lnTo>
                    <a:pt x="3076" y="168"/>
                  </a:lnTo>
                  <a:lnTo>
                    <a:pt x="2927" y="75"/>
                  </a:lnTo>
                  <a:lnTo>
                    <a:pt x="2778" y="19"/>
                  </a:lnTo>
                  <a:lnTo>
                    <a:pt x="2610" y="0"/>
                  </a:lnTo>
                  <a:close/>
                  <a:moveTo>
                    <a:pt x="2219" y="3691"/>
                  </a:moveTo>
                  <a:lnTo>
                    <a:pt x="1995" y="3728"/>
                  </a:lnTo>
                  <a:lnTo>
                    <a:pt x="1772" y="3784"/>
                  </a:lnTo>
                  <a:lnTo>
                    <a:pt x="1548" y="3877"/>
                  </a:lnTo>
                  <a:lnTo>
                    <a:pt x="1362" y="4008"/>
                  </a:lnTo>
                  <a:lnTo>
                    <a:pt x="821" y="4436"/>
                  </a:lnTo>
                  <a:lnTo>
                    <a:pt x="187" y="4436"/>
                  </a:lnTo>
                  <a:lnTo>
                    <a:pt x="113" y="4455"/>
                  </a:lnTo>
                  <a:lnTo>
                    <a:pt x="57" y="4492"/>
                  </a:lnTo>
                  <a:lnTo>
                    <a:pt x="1" y="4548"/>
                  </a:lnTo>
                  <a:lnTo>
                    <a:pt x="1" y="4623"/>
                  </a:lnTo>
                  <a:lnTo>
                    <a:pt x="1" y="5741"/>
                  </a:lnTo>
                  <a:lnTo>
                    <a:pt x="1" y="5816"/>
                  </a:lnTo>
                  <a:lnTo>
                    <a:pt x="57" y="5872"/>
                  </a:lnTo>
                  <a:lnTo>
                    <a:pt x="113" y="5909"/>
                  </a:lnTo>
                  <a:lnTo>
                    <a:pt x="187" y="5928"/>
                  </a:lnTo>
                  <a:lnTo>
                    <a:pt x="4325" y="5928"/>
                  </a:lnTo>
                  <a:lnTo>
                    <a:pt x="4437" y="5909"/>
                  </a:lnTo>
                  <a:lnTo>
                    <a:pt x="4568" y="5890"/>
                  </a:lnTo>
                  <a:lnTo>
                    <a:pt x="4679" y="5834"/>
                  </a:lnTo>
                  <a:lnTo>
                    <a:pt x="4791" y="5760"/>
                  </a:lnTo>
                  <a:lnTo>
                    <a:pt x="6543" y="4362"/>
                  </a:lnTo>
                  <a:lnTo>
                    <a:pt x="6599" y="4306"/>
                  </a:lnTo>
                  <a:lnTo>
                    <a:pt x="6637" y="4231"/>
                  </a:lnTo>
                  <a:lnTo>
                    <a:pt x="6674" y="4157"/>
                  </a:lnTo>
                  <a:lnTo>
                    <a:pt x="6674" y="4082"/>
                  </a:lnTo>
                  <a:lnTo>
                    <a:pt x="6674" y="4008"/>
                  </a:lnTo>
                  <a:lnTo>
                    <a:pt x="6655" y="3933"/>
                  </a:lnTo>
                  <a:lnTo>
                    <a:pt x="6618" y="3859"/>
                  </a:lnTo>
                  <a:lnTo>
                    <a:pt x="6543" y="3784"/>
                  </a:lnTo>
                  <a:lnTo>
                    <a:pt x="6506" y="3747"/>
                  </a:lnTo>
                  <a:lnTo>
                    <a:pt x="6432" y="3728"/>
                  </a:lnTo>
                  <a:lnTo>
                    <a:pt x="6376" y="3709"/>
                  </a:lnTo>
                  <a:lnTo>
                    <a:pt x="6301" y="3709"/>
                  </a:lnTo>
                  <a:lnTo>
                    <a:pt x="6171" y="3728"/>
                  </a:lnTo>
                  <a:lnTo>
                    <a:pt x="6115" y="3747"/>
                  </a:lnTo>
                  <a:lnTo>
                    <a:pt x="6059" y="3784"/>
                  </a:lnTo>
                  <a:lnTo>
                    <a:pt x="4978" y="4641"/>
                  </a:lnTo>
                  <a:lnTo>
                    <a:pt x="4885" y="4716"/>
                  </a:lnTo>
                  <a:lnTo>
                    <a:pt x="4773" y="4772"/>
                  </a:lnTo>
                  <a:lnTo>
                    <a:pt x="4642" y="4809"/>
                  </a:lnTo>
                  <a:lnTo>
                    <a:pt x="3095" y="4809"/>
                  </a:lnTo>
                  <a:lnTo>
                    <a:pt x="3039" y="4772"/>
                  </a:lnTo>
                  <a:lnTo>
                    <a:pt x="2983" y="4716"/>
                  </a:lnTo>
                  <a:lnTo>
                    <a:pt x="2965" y="4660"/>
                  </a:lnTo>
                  <a:lnTo>
                    <a:pt x="2965" y="4586"/>
                  </a:lnTo>
                  <a:lnTo>
                    <a:pt x="3002" y="4511"/>
                  </a:lnTo>
                  <a:lnTo>
                    <a:pt x="3076" y="4455"/>
                  </a:lnTo>
                  <a:lnTo>
                    <a:pt x="3151" y="4436"/>
                  </a:lnTo>
                  <a:lnTo>
                    <a:pt x="4120" y="4436"/>
                  </a:lnTo>
                  <a:lnTo>
                    <a:pt x="4195" y="4418"/>
                  </a:lnTo>
                  <a:lnTo>
                    <a:pt x="4307" y="4362"/>
                  </a:lnTo>
                  <a:lnTo>
                    <a:pt x="4363" y="4306"/>
                  </a:lnTo>
                  <a:lnTo>
                    <a:pt x="4400" y="4250"/>
                  </a:lnTo>
                  <a:lnTo>
                    <a:pt x="4419" y="4194"/>
                  </a:lnTo>
                  <a:lnTo>
                    <a:pt x="4437" y="4138"/>
                  </a:lnTo>
                  <a:lnTo>
                    <a:pt x="4456" y="4045"/>
                  </a:lnTo>
                  <a:lnTo>
                    <a:pt x="4437" y="3970"/>
                  </a:lnTo>
                  <a:lnTo>
                    <a:pt x="4400" y="3896"/>
                  </a:lnTo>
                  <a:lnTo>
                    <a:pt x="4363" y="3821"/>
                  </a:lnTo>
                  <a:lnTo>
                    <a:pt x="4307" y="3784"/>
                  </a:lnTo>
                  <a:lnTo>
                    <a:pt x="4232" y="3728"/>
                  </a:lnTo>
                  <a:lnTo>
                    <a:pt x="4158" y="3709"/>
                  </a:lnTo>
                  <a:lnTo>
                    <a:pt x="4083" y="369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4343"/>
                </a:solidFill>
              </a:endParaRPr>
            </a:p>
          </p:txBody>
        </p:sp>
        <p:grpSp>
          <p:nvGrpSpPr>
            <p:cNvPr id="1536" name="Google Shape;1536;p41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537" name="Google Shape;1537;p41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lvl="0" algn="ctr"/>
                <a:endParaRPr lang="en" sz="1200" dirty="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538" name="Google Shape;1538;p41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avLst/>
                <a:gdLst/>
                <a:ahLst/>
                <a:cxnLst/>
                <a:rect l="l" t="t" r="r" b="b"/>
                <a:pathLst>
                  <a:path w="7439" h="5929" extrusionOk="0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  <p:sp>
        <p:nvSpPr>
          <p:cNvPr id="17" name="Прямоугольник 16"/>
          <p:cNvSpPr/>
          <p:nvPr/>
        </p:nvSpPr>
        <p:spPr>
          <a:xfrm>
            <a:off x="1043608" y="987574"/>
            <a:ext cx="691276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</a:rPr>
              <a:t>КОНТАКТЫ:</a:t>
            </a:r>
          </a:p>
          <a:p>
            <a:pPr algn="ctr"/>
            <a:endParaRPr lang="ru-RU" sz="18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(347) 287-99-99 </a:t>
            </a:r>
            <a:r>
              <a:rPr lang="ru-RU" sz="1800" b="1" dirty="0" smtClean="0">
                <a:solidFill>
                  <a:srgbClr val="002060"/>
                </a:solidFill>
              </a:rPr>
              <a:t>«горячая линия»</a:t>
            </a:r>
          </a:p>
          <a:p>
            <a:pPr algn="ctr"/>
            <a:endParaRPr lang="ru-RU" sz="1800" b="1" dirty="0" smtClean="0">
              <a:solidFill>
                <a:srgbClr val="002060"/>
              </a:solidFill>
            </a:endParaRPr>
          </a:p>
          <a:p>
            <a:pPr lvl="0" algn="ctr"/>
            <a:r>
              <a:rPr lang="ru-RU" sz="1800" b="1" dirty="0" err="1" smtClean="0">
                <a:solidFill>
                  <a:srgbClr val="002060"/>
                </a:solidFill>
                <a:sym typeface="Montserrat"/>
              </a:rPr>
              <a:t>Вконтакте</a:t>
            </a:r>
            <a:r>
              <a:rPr lang="ru-RU" sz="1800" b="1" dirty="0" smtClean="0">
                <a:solidFill>
                  <a:srgbClr val="002060"/>
                </a:solidFill>
                <a:sym typeface="Montserrat"/>
              </a:rPr>
              <a:t>: </a:t>
            </a:r>
            <a:r>
              <a:rPr lang="en-US" sz="1800" b="1" dirty="0" smtClean="0">
                <a:solidFill>
                  <a:srgbClr val="002060"/>
                </a:solidFill>
                <a:sym typeface="Montserrat"/>
                <a:hlinkClick r:id="rId3"/>
              </a:rPr>
              <a:t>https://vk.com/bspu.abitur</a:t>
            </a:r>
            <a:endParaRPr lang="ru-RU" sz="1800" b="1" dirty="0" smtClean="0">
              <a:solidFill>
                <a:srgbClr val="002060"/>
              </a:solidFill>
              <a:sym typeface="Montserrat"/>
            </a:endParaRPr>
          </a:p>
          <a:p>
            <a:pPr lvl="0" algn="ctr"/>
            <a:endParaRPr lang="ru-RU" sz="1800" b="1" dirty="0" smtClean="0">
              <a:solidFill>
                <a:srgbClr val="002060"/>
              </a:solidFill>
              <a:sym typeface="Montserrat"/>
            </a:endParaRPr>
          </a:p>
          <a:p>
            <a:pPr algn="ctr"/>
            <a:r>
              <a:rPr lang="ru-RU" sz="1800" b="1" dirty="0" smtClean="0">
                <a:solidFill>
                  <a:srgbClr val="002060"/>
                </a:solidFill>
                <a:sym typeface="Montserrat"/>
              </a:rPr>
              <a:t>Почта: </a:t>
            </a:r>
            <a:r>
              <a:rPr lang="en-US" sz="1800" b="1" dirty="0" smtClean="0">
                <a:solidFill>
                  <a:srgbClr val="002060"/>
                </a:solidFill>
                <a:sym typeface="Montserrat"/>
                <a:hlinkClick r:id="rId4"/>
              </a:rPr>
              <a:t>bspu.pk@mail.ru</a:t>
            </a:r>
            <a:endParaRPr lang="ru-RU" sz="1800" b="1" dirty="0" smtClean="0">
              <a:solidFill>
                <a:srgbClr val="002060"/>
              </a:solidFill>
              <a:sym typeface="Montserrat"/>
            </a:endParaRPr>
          </a:p>
          <a:p>
            <a:pPr lvl="0" algn="ctr"/>
            <a:endParaRPr lang="ru-RU" sz="1800" dirty="0" smtClean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ctr"/>
            <a:r>
              <a:rPr lang="ru-RU" sz="1800" b="1" dirty="0" smtClean="0">
                <a:solidFill>
                  <a:srgbClr val="002060"/>
                </a:solidFill>
                <a:sym typeface="Montserrat"/>
              </a:rPr>
              <a:t>Сайт БГПУ им. </a:t>
            </a:r>
            <a:r>
              <a:rPr lang="ru-RU" sz="1800" b="1" dirty="0" err="1" smtClean="0">
                <a:solidFill>
                  <a:srgbClr val="002060"/>
                </a:solidFill>
                <a:sym typeface="Montserrat"/>
              </a:rPr>
              <a:t>М.Акмуллы</a:t>
            </a:r>
            <a:r>
              <a:rPr lang="ru-RU" sz="1800" b="1" dirty="0" smtClean="0">
                <a:solidFill>
                  <a:srgbClr val="002060"/>
                </a:solidFill>
                <a:sym typeface="Montserrat"/>
              </a:rPr>
              <a:t>: https://bspu.ru/</a:t>
            </a:r>
            <a:endParaRPr lang="en" sz="1800" b="1" dirty="0" smtClean="0">
              <a:solidFill>
                <a:srgbClr val="002060"/>
              </a:solidFill>
              <a:sym typeface="Montserrat"/>
            </a:endParaRPr>
          </a:p>
          <a:p>
            <a:pPr algn="ctr"/>
            <a:endParaRPr lang="en-US" sz="1800" b="1" dirty="0" smtClean="0">
              <a:solidFill>
                <a:srgbClr val="002060"/>
              </a:solidFill>
              <a:sym typeface="Montserrat"/>
            </a:endParaRPr>
          </a:p>
          <a:p>
            <a:pPr lvl="0" algn="ctr"/>
            <a:endParaRPr lang="en-US" sz="1800" b="1" dirty="0" smtClean="0">
              <a:solidFill>
                <a:srgbClr val="002060"/>
              </a:solidFill>
              <a:sym typeface="Montserrat"/>
            </a:endParaRPr>
          </a:p>
        </p:txBody>
      </p:sp>
      <p:pic>
        <p:nvPicPr>
          <p:cNvPr id="18" name="Picture 9" descr="http://qrcoder.ru/code/?https%3A%2F%2Fbspu.ru%2F&amp;4&amp;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563638"/>
            <a:ext cx="1466451" cy="1466453"/>
          </a:xfrm>
          <a:prstGeom prst="rect">
            <a:avLst/>
          </a:prstGeom>
          <a:noFill/>
        </p:spPr>
      </p:pic>
      <p:pic>
        <p:nvPicPr>
          <p:cNvPr id="19" name="Picture 5" descr="http://qrcoder.ru/code/?https%3A%2F%2Fvk.com%2Fbspu.abitur&amp;4&amp;0"/>
          <p:cNvPicPr>
            <a:picLocks noChangeAspect="1" noChangeArrowheads="1"/>
          </p:cNvPicPr>
          <p:nvPr/>
        </p:nvPicPr>
        <p:blipFill>
          <a:blip r:embed="rId6" cstate="print"/>
          <a:srcRect b="-1325"/>
          <a:stretch>
            <a:fillRect/>
          </a:stretch>
        </p:blipFill>
        <p:spPr bwMode="auto">
          <a:xfrm>
            <a:off x="7380312" y="1491630"/>
            <a:ext cx="1468361" cy="14878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19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  <p:sp>
        <p:nvSpPr>
          <p:cNvPr id="18" name="Slide Number Placeholder 6"/>
          <p:cNvSpPr txBox="1">
            <a:spLocks/>
          </p:cNvSpPr>
          <p:nvPr/>
        </p:nvSpPr>
        <p:spPr>
          <a:xfrm>
            <a:off x="7866366" y="6356351"/>
            <a:ext cx="64898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CD08052-46D4-4451-BCD3-D01F8058DAE8}" type="slidenum">
              <a:rPr kumimoji="0" lang="en-US" sz="1300" b="0" i="0" u="none" strike="noStrike" kern="0" cap="none" spc="0" normalizeH="0" baseline="0" noProof="0" smtClean="0">
                <a:ln>
                  <a:noFill/>
                </a:ln>
                <a:solidFill>
                  <a:srgbClr val="EE672F"/>
                </a:solidFill>
                <a:effectLst/>
                <a:uLnTx/>
                <a:uFillTx/>
                <a:latin typeface="Calibri" panose="020F0502020204030204"/>
                <a:ea typeface="Barlow Light"/>
                <a:cs typeface="Barlow Light"/>
                <a:sym typeface="Barlow Light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lang="en-US" sz="1300" b="0" i="0" u="none" strike="noStrike" kern="0" cap="none" spc="0" normalizeH="0" baseline="0" noProof="0" dirty="0">
              <a:ln>
                <a:noFill/>
              </a:ln>
              <a:solidFill>
                <a:srgbClr val="EE672F"/>
              </a:solidFill>
              <a:effectLst/>
              <a:uLnTx/>
              <a:uFillTx/>
              <a:latin typeface="Calibri" panose="020F0502020204030204"/>
              <a:ea typeface="Barlow Light"/>
              <a:cs typeface="Barlow Light"/>
              <a:sym typeface="Barlow Light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403648" y="555526"/>
          <a:ext cx="6840760" cy="3937000"/>
        </p:xfrm>
        <a:graphic>
          <a:graphicData uri="http://schemas.openxmlformats.org/drawingml/2006/table">
            <a:tbl>
              <a:tblPr firstRow="1" bandRow="1">
                <a:tableStyleId>{59096C3E-3024-4353-87C0-A7270F41AF63}</a:tableStyleId>
              </a:tblPr>
              <a:tblGrid>
                <a:gridCol w="1077025"/>
                <a:gridCol w="5763735"/>
              </a:tblGrid>
              <a:tr h="370840">
                <a:tc rowSpan="5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ИНСТИТУТЫ</a:t>
                      </a:r>
                      <a:endParaRPr lang="ru-RU" dirty="0"/>
                    </a:p>
                  </a:txBody>
                  <a:tcPr vert="vert270" anchor="ctr" anchorCtr="1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Институт исторического, правового и социально-гуманитарного образования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Институт педагогики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Институт физики, математики, цифровых и </a:t>
                      </a:r>
                      <a:r>
                        <a:rPr lang="ru-RU" dirty="0" err="1" smtClean="0"/>
                        <a:t>нанотехнологий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Институт физической культуры и здоровья человека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Институт филологического образования и межкультурных коммуникаций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rowSpan="4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ФАКУЛЬТЕТЫ</a:t>
                      </a:r>
                    </a:p>
                  </a:txBody>
                  <a:tcPr vert="vert270" anchor="ctr" anchorCtr="1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Художественно-графический факультет</a:t>
                      </a:r>
                      <a:endParaRPr lang="ru-RU" dirty="0"/>
                    </a:p>
                  </a:txBody>
                  <a:tcPr/>
                </a:tc>
              </a:tr>
              <a:tr h="28863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/>
                        <a:t>Естественно-географический факультет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Факультет башкирской филологии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Факультет психологии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спо</a:t>
                      </a:r>
                      <a:endParaRPr lang="ru-RU" sz="1400" b="0" i="0" u="none" strike="noStrike" cap="none" dirty="0" smtClean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Колледж БГПУ им. М. </a:t>
                      </a:r>
                      <a:r>
                        <a:rPr lang="ru-RU" dirty="0" err="1" smtClean="0"/>
                        <a:t>Акмуллы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19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sp>
        <p:nvSpPr>
          <p:cNvPr id="18" name="Slide Number Placeholder 6"/>
          <p:cNvSpPr txBox="1">
            <a:spLocks/>
          </p:cNvSpPr>
          <p:nvPr/>
        </p:nvSpPr>
        <p:spPr>
          <a:xfrm>
            <a:off x="7866366" y="6356351"/>
            <a:ext cx="64898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CD08052-46D4-4451-BCD3-D01F8058DAE8}" type="slidenum">
              <a:rPr kumimoji="0" lang="en-US" sz="1300" b="0" i="0" u="none" strike="noStrike" kern="0" cap="none" spc="0" normalizeH="0" baseline="0" noProof="0" smtClean="0">
                <a:ln>
                  <a:noFill/>
                </a:ln>
                <a:solidFill>
                  <a:srgbClr val="EE672F"/>
                </a:solidFill>
                <a:effectLst/>
                <a:uLnTx/>
                <a:uFillTx/>
                <a:latin typeface="Calibri" panose="020F0502020204030204"/>
                <a:ea typeface="Barlow Light"/>
                <a:cs typeface="Barlow Light"/>
                <a:sym typeface="Barlow Light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lang="en-US" sz="1300" b="0" i="0" u="none" strike="noStrike" kern="0" cap="none" spc="0" normalizeH="0" baseline="0" noProof="0" dirty="0">
              <a:ln>
                <a:noFill/>
              </a:ln>
              <a:solidFill>
                <a:srgbClr val="EE672F"/>
              </a:solidFill>
              <a:effectLst/>
              <a:uLnTx/>
              <a:uFillTx/>
              <a:latin typeface="Calibri" panose="020F0502020204030204"/>
              <a:ea typeface="Barlow Light"/>
              <a:cs typeface="Barlow Light"/>
              <a:sym typeface="Barlow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64606" y="267494"/>
            <a:ext cx="3159351" cy="492443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31302B"/>
                </a:solidFill>
                <a:latin typeface="Calibri" panose="020F0502020204030204"/>
              </a:rPr>
              <a:t>Устойчивое развитие экосистем</a:t>
            </a:r>
          </a:p>
          <a:p>
            <a:pPr algn="just"/>
            <a:r>
              <a:rPr lang="ru-RU" sz="1600" b="1" dirty="0" smtClean="0">
                <a:solidFill>
                  <a:srgbClr val="31302B"/>
                </a:solidFill>
                <a:latin typeface="Calibri" panose="020F0502020204030204"/>
              </a:rPr>
              <a:t>биолог</a:t>
            </a:r>
            <a:endParaRPr lang="ru-RU" sz="1600" b="1" dirty="0">
              <a:solidFill>
                <a:srgbClr val="31302B"/>
              </a:solidFill>
              <a:latin typeface="Calibri" panose="020F0502020204030204"/>
            </a:endParaRPr>
          </a:p>
        </p:txBody>
      </p:sp>
      <p:sp>
        <p:nvSpPr>
          <p:cNvPr id="7" name="Rectangle 23"/>
          <p:cNvSpPr/>
          <p:nvPr/>
        </p:nvSpPr>
        <p:spPr>
          <a:xfrm>
            <a:off x="762528" y="267493"/>
            <a:ext cx="594066" cy="5940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/>
            <a:r>
              <a:rPr lang="en-US" sz="3000">
                <a:solidFill>
                  <a:prstClr val="white"/>
                </a:solidFill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4606" y="1186778"/>
            <a:ext cx="3159351" cy="73866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31302B"/>
                </a:solidFill>
                <a:latin typeface="Calibri" panose="020F0502020204030204"/>
              </a:rPr>
              <a:t>Прикладная информатика в здравоохранении</a:t>
            </a:r>
          </a:p>
          <a:p>
            <a:pPr algn="just"/>
            <a:r>
              <a:rPr lang="ru-RU" sz="1600" b="1" dirty="0" smtClean="0">
                <a:solidFill>
                  <a:srgbClr val="31302B"/>
                </a:solidFill>
                <a:latin typeface="Calibri" panose="020F0502020204030204"/>
              </a:rPr>
              <a:t>инженер </a:t>
            </a:r>
            <a:endParaRPr lang="en-US" sz="1600" b="1" dirty="0">
              <a:solidFill>
                <a:srgbClr val="31302B"/>
              </a:solidFill>
              <a:latin typeface="Calibri" panose="020F0502020204030204"/>
            </a:endParaRPr>
          </a:p>
        </p:txBody>
      </p:sp>
      <p:sp>
        <p:nvSpPr>
          <p:cNvPr id="9" name="Rectangle 27"/>
          <p:cNvSpPr/>
          <p:nvPr/>
        </p:nvSpPr>
        <p:spPr>
          <a:xfrm>
            <a:off x="762528" y="1186778"/>
            <a:ext cx="594066" cy="5940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/>
            <a:r>
              <a:rPr lang="en-US" sz="3000">
                <a:solidFill>
                  <a:prstClr val="white"/>
                </a:solidFill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4606" y="2106064"/>
            <a:ext cx="3159351" cy="492443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just"/>
            <a:r>
              <a:rPr lang="ru-RU" sz="1600" b="1" dirty="0" err="1" smtClean="0">
                <a:solidFill>
                  <a:srgbClr val="31302B"/>
                </a:solidFill>
                <a:latin typeface="Calibri" panose="020F0502020204030204"/>
              </a:rPr>
              <a:t>Наноэлектроника</a:t>
            </a:r>
            <a:r>
              <a:rPr lang="ru-RU" sz="1600" b="1" dirty="0" smtClean="0">
                <a:solidFill>
                  <a:srgbClr val="31302B"/>
                </a:solidFill>
                <a:latin typeface="Calibri" panose="020F0502020204030204"/>
              </a:rPr>
              <a:t> микроструктур</a:t>
            </a:r>
          </a:p>
          <a:p>
            <a:pPr algn="just"/>
            <a:r>
              <a:rPr lang="ru-RU" sz="1600" b="1" dirty="0" smtClean="0">
                <a:solidFill>
                  <a:srgbClr val="31302B"/>
                </a:solidFill>
              </a:rPr>
              <a:t>инженер</a:t>
            </a:r>
            <a:endParaRPr lang="en-US" sz="1600" b="1" dirty="0">
              <a:solidFill>
                <a:srgbClr val="31302B"/>
              </a:solidFill>
              <a:latin typeface="Calibri" panose="020F0502020204030204"/>
            </a:endParaRPr>
          </a:p>
        </p:txBody>
      </p:sp>
      <p:sp>
        <p:nvSpPr>
          <p:cNvPr id="11" name="Rectangle 32"/>
          <p:cNvSpPr/>
          <p:nvPr/>
        </p:nvSpPr>
        <p:spPr>
          <a:xfrm>
            <a:off x="762528" y="2106063"/>
            <a:ext cx="594066" cy="594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/>
            <a:r>
              <a:rPr lang="en-US" sz="3000">
                <a:solidFill>
                  <a:prstClr val="white"/>
                </a:solidFill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06115" y="267494"/>
            <a:ext cx="3159351" cy="73866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just">
              <a:buClr>
                <a:srgbClr val="000000"/>
              </a:buClr>
              <a:buFont typeface="Arial"/>
            </a:pPr>
            <a:r>
              <a:rPr lang="ru-RU" sz="1600" b="1" dirty="0" smtClean="0">
                <a:solidFill>
                  <a:srgbClr val="31302B"/>
                </a:solidFill>
                <a:latin typeface="Calibri" panose="020F0502020204030204"/>
                <a:sym typeface="Arial"/>
              </a:rPr>
              <a:t>Правовое и документационное обеспечение управления</a:t>
            </a:r>
          </a:p>
          <a:p>
            <a:pPr algn="just">
              <a:buClr>
                <a:srgbClr val="000000"/>
              </a:buClr>
              <a:buFont typeface="Arial"/>
            </a:pPr>
            <a:r>
              <a:rPr lang="ru-RU" sz="1600" b="1" dirty="0" err="1" smtClean="0">
                <a:solidFill>
                  <a:srgbClr val="31302B"/>
                </a:solidFill>
                <a:latin typeface="Calibri" panose="020F0502020204030204"/>
                <a:sym typeface="Arial"/>
              </a:rPr>
              <a:t>документовед</a:t>
            </a:r>
            <a:endParaRPr lang="ru-RU" sz="1600" b="1" dirty="0" smtClean="0">
              <a:solidFill>
                <a:srgbClr val="31302B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4" name="Rectangle 50"/>
          <p:cNvSpPr/>
          <p:nvPr/>
        </p:nvSpPr>
        <p:spPr>
          <a:xfrm>
            <a:off x="4704037" y="267493"/>
            <a:ext cx="594066" cy="5940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/>
            <a:r>
              <a:rPr lang="en-US" sz="3000" dirty="0" smtClean="0">
                <a:solidFill>
                  <a:prstClr val="white"/>
                </a:solidFill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0</a:t>
            </a:r>
            <a:r>
              <a:rPr lang="ru-RU" sz="3000" dirty="0" smtClean="0">
                <a:solidFill>
                  <a:prstClr val="white"/>
                </a:solidFill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6</a:t>
            </a:r>
            <a:endParaRPr lang="en-US" sz="3000" dirty="0">
              <a:solidFill>
                <a:prstClr val="white"/>
              </a:solidFill>
              <a:latin typeface="Calibri" panose="020F0502020204030204" pitchFamily="34" charset="0"/>
              <a:ea typeface="Roboto Black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06115" y="1186778"/>
            <a:ext cx="3159351" cy="73866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just">
              <a:buClr>
                <a:srgbClr val="000000"/>
              </a:buClr>
              <a:buFont typeface="Arial"/>
            </a:pPr>
            <a:r>
              <a:rPr lang="ru-RU" sz="1600" b="1" dirty="0" smtClean="0">
                <a:solidFill>
                  <a:srgbClr val="31302B"/>
                </a:solidFill>
                <a:latin typeface="Calibri" panose="020F0502020204030204"/>
                <a:sym typeface="Arial"/>
              </a:rPr>
              <a:t>Физкультурно-спортивная деятельность</a:t>
            </a:r>
          </a:p>
          <a:p>
            <a:pPr algn="just">
              <a:buClr>
                <a:srgbClr val="000000"/>
              </a:buClr>
              <a:buFont typeface="Arial"/>
            </a:pPr>
            <a:r>
              <a:rPr lang="ru-RU" sz="1600" b="1" dirty="0" smtClean="0">
                <a:solidFill>
                  <a:srgbClr val="31302B"/>
                </a:solidFill>
                <a:latin typeface="Calibri" panose="020F0502020204030204"/>
                <a:sym typeface="Arial"/>
              </a:rPr>
              <a:t>тренер</a:t>
            </a:r>
            <a:endParaRPr lang="ru-RU" sz="1600" b="1" dirty="0">
              <a:solidFill>
                <a:srgbClr val="31302B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6" name="Rectangle 46"/>
          <p:cNvSpPr/>
          <p:nvPr/>
        </p:nvSpPr>
        <p:spPr>
          <a:xfrm>
            <a:off x="4704037" y="1186778"/>
            <a:ext cx="594066" cy="5940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/>
            <a:r>
              <a:rPr lang="en-US" sz="3000" dirty="0" smtClean="0">
                <a:solidFill>
                  <a:prstClr val="white"/>
                </a:solidFill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0</a:t>
            </a:r>
            <a:r>
              <a:rPr lang="ru-RU" sz="3000" dirty="0" smtClean="0">
                <a:solidFill>
                  <a:prstClr val="white"/>
                </a:solidFill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7</a:t>
            </a:r>
            <a:endParaRPr lang="en-US" sz="3000" dirty="0">
              <a:solidFill>
                <a:prstClr val="white"/>
              </a:solidFill>
              <a:latin typeface="Calibri" panose="020F0502020204030204" pitchFamily="34" charset="0"/>
              <a:ea typeface="Roboto Black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06115" y="2106064"/>
            <a:ext cx="3486365" cy="492443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just">
              <a:buClr>
                <a:srgbClr val="000000"/>
              </a:buClr>
              <a:buFont typeface="Arial"/>
            </a:pPr>
            <a:r>
              <a:rPr lang="ru-RU" sz="1600" b="1" dirty="0" smtClean="0">
                <a:solidFill>
                  <a:srgbClr val="31302B"/>
                </a:solidFill>
                <a:latin typeface="Calibri" panose="020F0502020204030204"/>
                <a:sym typeface="Arial"/>
              </a:rPr>
              <a:t>Обществознание и английский язык</a:t>
            </a:r>
          </a:p>
          <a:p>
            <a:pPr algn="just">
              <a:buClr>
                <a:srgbClr val="000000"/>
              </a:buClr>
              <a:buFont typeface="Arial"/>
            </a:pPr>
            <a:r>
              <a:rPr lang="ru-RU" sz="1600" b="1" dirty="0" smtClean="0">
                <a:solidFill>
                  <a:srgbClr val="31302B"/>
                </a:solidFill>
                <a:latin typeface="Calibri" panose="020F0502020204030204"/>
                <a:sym typeface="Arial"/>
              </a:rPr>
              <a:t>учитель</a:t>
            </a:r>
          </a:p>
        </p:txBody>
      </p:sp>
      <p:sp>
        <p:nvSpPr>
          <p:cNvPr id="19" name="Rectangle 42"/>
          <p:cNvSpPr/>
          <p:nvPr/>
        </p:nvSpPr>
        <p:spPr>
          <a:xfrm>
            <a:off x="4704037" y="2106063"/>
            <a:ext cx="594066" cy="594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/>
            <a:r>
              <a:rPr lang="en-US" sz="3000" dirty="0" smtClean="0">
                <a:solidFill>
                  <a:prstClr val="white"/>
                </a:solidFill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0</a:t>
            </a:r>
            <a:r>
              <a:rPr lang="ru-RU" sz="3000" dirty="0" smtClean="0">
                <a:solidFill>
                  <a:prstClr val="white"/>
                </a:solidFill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8</a:t>
            </a:r>
            <a:endParaRPr lang="en-US" sz="3000" dirty="0">
              <a:solidFill>
                <a:prstClr val="white"/>
              </a:solidFill>
              <a:latin typeface="Calibri" panose="020F0502020204030204" pitchFamily="34" charset="0"/>
              <a:ea typeface="Roboto Black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64606" y="2912083"/>
            <a:ext cx="3159351" cy="73866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31302B"/>
                </a:solidFill>
                <a:latin typeface="Calibri" panose="020F0502020204030204"/>
              </a:rPr>
              <a:t>Референт-аналитик информационных ресурсов</a:t>
            </a:r>
          </a:p>
          <a:p>
            <a:pPr algn="just"/>
            <a:r>
              <a:rPr lang="ru-RU" sz="1600" b="1" dirty="0" smtClean="0">
                <a:solidFill>
                  <a:srgbClr val="31302B"/>
                </a:solidFill>
                <a:latin typeface="Calibri" panose="020F0502020204030204"/>
              </a:rPr>
              <a:t>референт</a:t>
            </a:r>
          </a:p>
        </p:txBody>
      </p:sp>
      <p:sp>
        <p:nvSpPr>
          <p:cNvPr id="28" name="Rectangle 23"/>
          <p:cNvSpPr/>
          <p:nvPr/>
        </p:nvSpPr>
        <p:spPr>
          <a:xfrm>
            <a:off x="762528" y="2912082"/>
            <a:ext cx="594066" cy="59406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/>
            <a:r>
              <a:rPr lang="en-US" sz="3000" dirty="0" smtClean="0">
                <a:solidFill>
                  <a:prstClr val="white"/>
                </a:solidFill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0</a:t>
            </a:r>
            <a:r>
              <a:rPr lang="ru-RU" sz="3000" dirty="0" smtClean="0">
                <a:solidFill>
                  <a:prstClr val="white"/>
                </a:solidFill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4</a:t>
            </a:r>
            <a:endParaRPr lang="en-US" sz="3000" dirty="0">
              <a:solidFill>
                <a:prstClr val="white"/>
              </a:solidFill>
              <a:latin typeface="Calibri" panose="020F0502020204030204" pitchFamily="34" charset="0"/>
              <a:ea typeface="Roboto Black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473570" y="3822401"/>
            <a:ext cx="3159351" cy="98488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just">
              <a:buClr>
                <a:srgbClr val="000000"/>
              </a:buClr>
              <a:buFont typeface="Arial"/>
            </a:pPr>
            <a:r>
              <a:rPr lang="ru-RU" sz="1600" b="1" dirty="0" smtClean="0">
                <a:solidFill>
                  <a:srgbClr val="31302B"/>
                </a:solidFill>
                <a:latin typeface="Calibri" panose="020F0502020204030204"/>
                <a:sym typeface="Arial"/>
              </a:rPr>
              <a:t>Психологическое консультирование и медиация в социальной сфере </a:t>
            </a:r>
          </a:p>
          <a:p>
            <a:pPr algn="just"/>
            <a:r>
              <a:rPr lang="ru-RU" sz="1600" b="1" dirty="0" smtClean="0">
                <a:solidFill>
                  <a:srgbClr val="31302B"/>
                </a:solidFill>
                <a:latin typeface="Calibri" panose="020F0502020204030204"/>
              </a:rPr>
              <a:t>педагог-психолог</a:t>
            </a:r>
            <a:endParaRPr lang="en-US" sz="1600" b="1" dirty="0">
              <a:solidFill>
                <a:srgbClr val="31302B"/>
              </a:solidFill>
              <a:latin typeface="Calibri" panose="020F0502020204030204"/>
            </a:endParaRPr>
          </a:p>
        </p:txBody>
      </p:sp>
      <p:sp>
        <p:nvSpPr>
          <p:cNvPr id="30" name="Rectangle 27"/>
          <p:cNvSpPr/>
          <p:nvPr/>
        </p:nvSpPr>
        <p:spPr>
          <a:xfrm>
            <a:off x="771492" y="3822401"/>
            <a:ext cx="594066" cy="59406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/>
            <a:r>
              <a:rPr lang="en-US" sz="3000" dirty="0" smtClean="0">
                <a:solidFill>
                  <a:prstClr val="white"/>
                </a:solidFill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0</a:t>
            </a:r>
            <a:r>
              <a:rPr lang="ru-RU" sz="3000" dirty="0" smtClean="0">
                <a:solidFill>
                  <a:prstClr val="white"/>
                </a:solidFill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5</a:t>
            </a:r>
            <a:endParaRPr lang="en-US" sz="3000" dirty="0">
              <a:solidFill>
                <a:prstClr val="white"/>
              </a:solidFill>
              <a:latin typeface="Calibri" panose="020F0502020204030204" pitchFamily="34" charset="0"/>
              <a:ea typeface="Roboto Black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427012" y="2921041"/>
            <a:ext cx="3159351" cy="73866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just">
              <a:buClr>
                <a:srgbClr val="000000"/>
              </a:buClr>
              <a:buFont typeface="Arial"/>
            </a:pPr>
            <a:r>
              <a:rPr lang="ru-RU" sz="1600" b="1" dirty="0" smtClean="0">
                <a:solidFill>
                  <a:srgbClr val="31302B"/>
                </a:solidFill>
                <a:latin typeface="Calibri" panose="020F0502020204030204"/>
                <a:sym typeface="Arial"/>
              </a:rPr>
              <a:t>Башкирский язык, литература и начальное образование</a:t>
            </a:r>
          </a:p>
          <a:p>
            <a:pPr algn="just"/>
            <a:r>
              <a:rPr lang="ru-RU" sz="1600" b="1" dirty="0" smtClean="0">
                <a:solidFill>
                  <a:srgbClr val="31302B"/>
                </a:solidFill>
                <a:latin typeface="Calibri" panose="020F0502020204030204"/>
              </a:rPr>
              <a:t>учитель</a:t>
            </a:r>
          </a:p>
        </p:txBody>
      </p:sp>
      <p:sp>
        <p:nvSpPr>
          <p:cNvPr id="32" name="Rectangle 23"/>
          <p:cNvSpPr/>
          <p:nvPr/>
        </p:nvSpPr>
        <p:spPr>
          <a:xfrm>
            <a:off x="4724934" y="2921040"/>
            <a:ext cx="594066" cy="59406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/>
            <a:r>
              <a:rPr lang="en-US" sz="3000" dirty="0" smtClean="0">
                <a:solidFill>
                  <a:prstClr val="white"/>
                </a:solidFill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0</a:t>
            </a:r>
            <a:r>
              <a:rPr lang="ru-RU" sz="3000" dirty="0" smtClean="0">
                <a:solidFill>
                  <a:prstClr val="white"/>
                </a:solidFill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9</a:t>
            </a:r>
            <a:endParaRPr lang="en-US" sz="3000" dirty="0">
              <a:solidFill>
                <a:prstClr val="white"/>
              </a:solidFill>
              <a:latin typeface="Calibri" panose="020F0502020204030204" pitchFamily="34" charset="0"/>
              <a:ea typeface="Roboto Black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364088" y="3795886"/>
            <a:ext cx="3159351" cy="738664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31302B"/>
                </a:solidFill>
                <a:latin typeface="Calibri" panose="020F0502020204030204"/>
              </a:rPr>
              <a:t>Башкирский язык, литература и дошкольное образование</a:t>
            </a:r>
          </a:p>
          <a:p>
            <a:pPr algn="just"/>
            <a:r>
              <a:rPr lang="ru-RU" sz="1600" b="1" dirty="0" smtClean="0">
                <a:solidFill>
                  <a:srgbClr val="31302B"/>
                </a:solidFill>
                <a:latin typeface="Calibri" panose="020F0502020204030204"/>
              </a:rPr>
              <a:t>учитель</a:t>
            </a:r>
          </a:p>
        </p:txBody>
      </p:sp>
      <p:sp>
        <p:nvSpPr>
          <p:cNvPr id="34" name="Rectangle 27"/>
          <p:cNvSpPr/>
          <p:nvPr/>
        </p:nvSpPr>
        <p:spPr>
          <a:xfrm>
            <a:off x="4733898" y="3831359"/>
            <a:ext cx="594066" cy="59406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66"/>
            <a:r>
              <a:rPr lang="ru-RU" sz="3000" dirty="0" smtClean="0">
                <a:solidFill>
                  <a:prstClr val="white"/>
                </a:solidFill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10</a:t>
            </a:r>
            <a:endParaRPr lang="en-US" sz="3000" dirty="0">
              <a:solidFill>
                <a:prstClr val="white"/>
              </a:solidFill>
              <a:latin typeface="Calibri" panose="020F0502020204030204" pitchFamily="34" charset="0"/>
              <a:ea typeface="Roboto Black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1635646"/>
            <a:ext cx="677108" cy="168892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ru-RU" sz="3200" dirty="0" smtClean="0"/>
              <a:t>НОВОЕ!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tabLst/>
              <a:defRPr/>
            </a:pPr>
            <a:r>
              <a:rPr kumimoji="0" lang="ru-RU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Barlow SemiBold"/>
                <a:ea typeface="Barlow SemiBold"/>
                <a:cs typeface="Barlow SemiBold"/>
                <a:sym typeface="Barlow SemiBold"/>
              </a:rPr>
              <a:t>Цифры приема (бюджет)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2123728" y="1635646"/>
          <a:ext cx="5119769" cy="2630510"/>
        </p:xfrm>
        <a:graphic>
          <a:graphicData uri="http://schemas.openxmlformats.org/drawingml/2006/table">
            <a:tbl>
              <a:tblPr/>
              <a:tblGrid>
                <a:gridCol w="3413177"/>
                <a:gridCol w="568864"/>
                <a:gridCol w="568864"/>
                <a:gridCol w="568864"/>
              </a:tblGrid>
              <a:tr h="21941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БАКАЛАВРИАТ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2021 год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94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Очная форма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Очно-заочная</a:t>
                      </a:r>
                      <a:r>
                        <a:rPr lang="ru-RU" sz="900" b="1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форма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Заочная форма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688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06.03.00 Биологические науки</a:t>
                      </a: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48</a:t>
                      </a: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041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09.03.00 Информатика и вычислительная техника</a:t>
                      </a: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50</a:t>
                      </a: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041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11.03.00 Электроника, радиотехника и системы связи</a:t>
                      </a: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041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44.03.00 Образование и педагогические науки</a:t>
                      </a: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564</a:t>
                      </a: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43</a:t>
                      </a: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375</a:t>
                      </a: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041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45.03.00 Языкознание и литературоведение</a:t>
                      </a: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23</a:t>
                      </a: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041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51.03.06 Библиотечно-информационная деятельность</a:t>
                      </a: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-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04107">
                <a:tc>
                  <a:txBody>
                    <a:bodyPr/>
                    <a:lstStyle/>
                    <a:p>
                      <a:pPr algn="l" fontAlgn="ctr"/>
                      <a:endParaRPr lang="ru-RU" sz="105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176" marR="6176" marT="61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923928" y="4299942"/>
            <a:ext cx="18710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ВСЕГО – 1168 мест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tabLst/>
              <a:defRPr/>
            </a:pPr>
            <a:r>
              <a:rPr kumimoji="0" lang="ru-RU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Barlow SemiBold"/>
                <a:ea typeface="Barlow SemiBold"/>
                <a:cs typeface="Barlow SemiBold"/>
                <a:sym typeface="Barlow SemiBold"/>
              </a:rPr>
              <a:t>Как подать документы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1491630"/>
            <a:ext cx="7776864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 smtClean="0"/>
              <a:t>Дистанционно – через сайт </a:t>
            </a:r>
            <a:r>
              <a:rPr lang="en-US" sz="1800" dirty="0" smtClean="0">
                <a:hlinkClick r:id="rId3"/>
              </a:rPr>
              <a:t>https://bspu.ru/</a:t>
            </a:r>
            <a:endParaRPr lang="ru-RU" sz="1800" dirty="0" smtClean="0"/>
          </a:p>
          <a:p>
            <a:pPr algn="ctr"/>
            <a:endParaRPr lang="ru-RU" sz="1800" dirty="0" smtClean="0"/>
          </a:p>
          <a:p>
            <a:pPr algn="ctr"/>
            <a:r>
              <a:rPr lang="ru-RU" sz="1800" dirty="0" smtClean="0"/>
              <a:t>Очный прием - исходя из санитарно-эпидемиологической обстановки </a:t>
            </a:r>
          </a:p>
          <a:p>
            <a:pPr algn="ctr"/>
            <a:endParaRPr lang="ru-RU" sz="1800" dirty="0" smtClean="0"/>
          </a:p>
          <a:p>
            <a:pPr algn="ctr"/>
            <a:endParaRPr lang="ru-RU" sz="1100" dirty="0" smtClean="0"/>
          </a:p>
          <a:p>
            <a:pPr algn="ctr"/>
            <a:r>
              <a:rPr lang="ru-RU" sz="1800" b="1" dirty="0" smtClean="0"/>
              <a:t>Места приема документов:</a:t>
            </a:r>
          </a:p>
          <a:p>
            <a:pPr algn="ctr"/>
            <a:endParaRPr lang="ru-RU" sz="1800" dirty="0" smtClean="0"/>
          </a:p>
          <a:p>
            <a:pPr algn="ctr"/>
            <a:r>
              <a:rPr lang="ru-RU" sz="1800" dirty="0" smtClean="0"/>
              <a:t>г. Уфа, ул. Октябрьской революции, 3а</a:t>
            </a:r>
          </a:p>
          <a:p>
            <a:pPr algn="ctr"/>
            <a:r>
              <a:rPr lang="ru-RU" sz="1800" dirty="0" smtClean="0"/>
              <a:t>2 корпус, холл 1 и 2 этажа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4157667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/>
              <a:t>Режим работы приемной комиссии:</a:t>
            </a:r>
          </a:p>
          <a:p>
            <a:pPr algn="ctr"/>
            <a:r>
              <a:rPr lang="ru-RU" sz="1800" dirty="0" smtClean="0"/>
              <a:t>ежедневно с 9.00 – 18.00 ч.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tabLst/>
              <a:defRPr/>
            </a:pPr>
            <a:r>
              <a:rPr kumimoji="0" lang="ru-RU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Barlow SemiBold"/>
                <a:ea typeface="Barlow SemiBold"/>
                <a:cs typeface="Barlow SemiBold"/>
                <a:sym typeface="Barlow SemiBold"/>
              </a:rPr>
              <a:t>Срок подачи документов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8" name="Google Shape;90;p15"/>
          <p:cNvSpPr txBox="1">
            <a:spLocks noGrp="1"/>
          </p:cNvSpPr>
          <p:nvPr>
            <p:ph type="body" idx="1"/>
          </p:nvPr>
        </p:nvSpPr>
        <p:spPr>
          <a:xfrm>
            <a:off x="971600" y="1203598"/>
            <a:ext cx="7920880" cy="32403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800" dirty="0" smtClean="0"/>
              <a:t>Начала приема: </a:t>
            </a:r>
            <a:r>
              <a:rPr lang="ru-RU" sz="1800" b="1" dirty="0" smtClean="0">
                <a:solidFill>
                  <a:schemeClr val="accent5">
                    <a:lumMod val="75000"/>
                  </a:schemeClr>
                </a:solidFill>
              </a:rPr>
              <a:t>14 июня 2021 г.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800" b="1" u="sng" dirty="0" smtClean="0"/>
              <a:t>Очная форма обучения (бюджет)</a:t>
            </a:r>
          </a:p>
          <a:p>
            <a:pPr marL="0" lvl="0" indent="0">
              <a:spcBef>
                <a:spcPts val="0"/>
              </a:spcBef>
              <a:buNone/>
            </a:pPr>
            <a:endParaRPr lang="ru-RU" sz="1800" b="1" dirty="0" smtClean="0"/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1800" b="1" dirty="0" smtClean="0"/>
              <a:t>Срок завершение приема документов: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sz="1600" dirty="0" smtClean="0"/>
              <a:t>25.07.2021 (ЕГЭ + </a:t>
            </a:r>
            <a:r>
              <a:rPr lang="ru-RU" sz="1600" dirty="0" err="1" smtClean="0"/>
              <a:t>допэкзамен</a:t>
            </a:r>
            <a:r>
              <a:rPr lang="ru-RU" sz="1600" dirty="0" smtClean="0"/>
              <a:t>) и 29.07.2021 (только по ЕГЭ)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 smtClean="0"/>
              <a:t>Прием согласий: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/>
              <a:t>04.08.2021 (особая и целевая квота) и 11.08.2021 (общий конкурс)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 smtClean="0"/>
              <a:t>Зачисление: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/>
              <a:t>06.08.2021 (особая и целевая квота) и 17.08.2021 (общий конкурс)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ru-RU" sz="1600" dirty="0" smtClean="0"/>
          </a:p>
          <a:p>
            <a:pPr marL="0" indent="0" algn="ctr">
              <a:buNone/>
            </a:pPr>
            <a:endParaRPr lang="ru-RU" sz="1800" b="1" dirty="0" smtClean="0"/>
          </a:p>
          <a:p>
            <a:pPr marL="0" lvl="0" indent="0">
              <a:buNone/>
            </a:pPr>
            <a:endParaRPr lang="ru-RU" sz="1800" b="1" dirty="0" smtClean="0"/>
          </a:p>
          <a:p>
            <a:pPr marL="0" indent="0" algn="ctr">
              <a:buNone/>
            </a:pPr>
            <a:endParaRPr lang="ru-RU" sz="1800" u="sng" dirty="0" smtClean="0"/>
          </a:p>
          <a:p>
            <a:pPr marL="0" lvl="0" indent="0">
              <a:buNone/>
            </a:pPr>
            <a:endParaRPr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Акмуллинская</a:t>
            </a:r>
            <a:r>
              <a:rPr lang="ru-RU" dirty="0" smtClean="0"/>
              <a:t> олимпиада (школьники) </a:t>
            </a:r>
            <a:endParaRPr dirty="0"/>
          </a:p>
        </p:txBody>
      </p:sp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tabLst/>
              <a:defRPr/>
            </a:pPr>
            <a:r>
              <a:rPr kumimoji="0" lang="ru-RU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Barlow SemiBold"/>
                <a:ea typeface="Barlow SemiBold"/>
                <a:cs typeface="Barlow SemiBold"/>
                <a:sym typeface="Barlow SemiBold"/>
              </a:rPr>
              <a:t>Документы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2643758"/>
            <a:ext cx="5760640" cy="30777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buClr>
                <a:schemeClr val="dk1"/>
              </a:buClr>
              <a:buSzPts val="1100"/>
            </a:pPr>
            <a:r>
              <a:rPr lang="ru-RU" b="1" dirty="0" smtClean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Количество направлений, на которые можно поступить - 5</a:t>
            </a:r>
          </a:p>
        </p:txBody>
      </p:sp>
      <p:sp>
        <p:nvSpPr>
          <p:cNvPr id="105473" name="Rectangle 1"/>
          <p:cNvSpPr>
            <a:spLocks noChangeArrowheads="1"/>
          </p:cNvSpPr>
          <p:nvPr/>
        </p:nvSpPr>
        <p:spPr bwMode="auto">
          <a:xfrm>
            <a:off x="755576" y="1276186"/>
            <a:ext cx="597666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1" fontAlgn="base" latinLnBrk="0" hangingPunct="1">
              <a:buClr>
                <a:schemeClr val="dk1"/>
              </a:buClr>
              <a:buSzPts val="1100"/>
              <a:tabLst/>
            </a:pPr>
            <a:r>
              <a:rPr lang="ru-RU" dirty="0" smtClean="0"/>
              <a:t>- паспорт</a:t>
            </a:r>
          </a:p>
          <a:p>
            <a:pPr defTabSz="914400" eaLnBrk="0" fontAlgn="base" latinLnBrk="0" hangingPunct="0">
              <a:buClr>
                <a:schemeClr val="dk1"/>
              </a:buClr>
              <a:buSzPts val="1100"/>
              <a:buFontTx/>
              <a:buChar char="-"/>
              <a:tabLst/>
            </a:pPr>
            <a:r>
              <a:rPr lang="ru-RU" dirty="0" smtClean="0"/>
              <a:t> аттестат или диплом СПО/ВО</a:t>
            </a:r>
          </a:p>
          <a:p>
            <a:pPr defTabSz="914400" eaLnBrk="0" fontAlgn="base" latinLnBrk="0" hangingPunct="0">
              <a:buClr>
                <a:schemeClr val="dk1"/>
              </a:buClr>
              <a:buSzPts val="1100"/>
              <a:buFontTx/>
              <a:buChar char="-"/>
              <a:tabLst/>
            </a:pPr>
            <a:r>
              <a:rPr lang="ru-RU" dirty="0" smtClean="0"/>
              <a:t> СНИЛС</a:t>
            </a:r>
          </a:p>
          <a:p>
            <a:pPr algn="ctr" eaLnBrk="0" fontAlgn="base" hangingPunct="0">
              <a:buClr>
                <a:schemeClr val="dk1"/>
              </a:buClr>
              <a:buSzPts val="1100"/>
            </a:pPr>
            <a:r>
              <a:rPr lang="ru-RU" b="1" dirty="0" smtClean="0"/>
              <a:t>Медицинская справка не требуется!</a:t>
            </a:r>
          </a:p>
          <a:p>
            <a:pPr defTabSz="914400" eaLnBrk="0" fontAlgn="base" latinLnBrk="0" hangingPunct="0">
              <a:buClr>
                <a:schemeClr val="dk1"/>
              </a:buClr>
              <a:buSzPts val="1100"/>
              <a:buFontTx/>
              <a:buChar char="-"/>
              <a:tabLst/>
            </a:pPr>
            <a:endParaRPr lang="ru-RU" dirty="0" smtClean="0"/>
          </a:p>
          <a:p>
            <a:pPr defTabSz="914400" eaLnBrk="0" fontAlgn="base" latinLnBrk="0" hangingPunct="0">
              <a:buClr>
                <a:schemeClr val="dk1"/>
              </a:buClr>
              <a:buSzPts val="1100"/>
              <a:buFontTx/>
              <a:buChar char="-"/>
              <a:tabLst/>
            </a:pPr>
            <a:endParaRPr lang="ru-RU" dirty="0" smtClean="0"/>
          </a:p>
        </p:txBody>
      </p:sp>
      <p:pic>
        <p:nvPicPr>
          <p:cNvPr id="10" name="Google Shape;755;p35"/>
          <p:cNvPicPr preferRelativeResize="0"/>
          <p:nvPr/>
        </p:nvPicPr>
        <p:blipFill rotWithShape="1">
          <a:blip r:embed="rId3">
            <a:alphaModFix/>
          </a:blip>
          <a:srcRect r="68166"/>
          <a:stretch/>
        </p:blipFill>
        <p:spPr>
          <a:xfrm>
            <a:off x="6727206" y="0"/>
            <a:ext cx="245330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ик 11"/>
          <p:cNvSpPr/>
          <p:nvPr/>
        </p:nvSpPr>
        <p:spPr>
          <a:xfrm>
            <a:off x="683568" y="3075806"/>
            <a:ext cx="62646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 smtClean="0"/>
              <a:t>Поступающие могут представить:</a:t>
            </a:r>
          </a:p>
          <a:p>
            <a:pPr>
              <a:buFontTx/>
              <a:buChar char="-"/>
            </a:pPr>
            <a:r>
              <a:rPr lang="ru-RU" dirty="0" smtClean="0"/>
              <a:t> оригинал</a:t>
            </a:r>
          </a:p>
          <a:p>
            <a:pPr>
              <a:buFontTx/>
              <a:buChar char="-"/>
            </a:pPr>
            <a:r>
              <a:rPr lang="ru-RU" dirty="0" smtClean="0"/>
              <a:t> копии</a:t>
            </a:r>
          </a:p>
          <a:p>
            <a:pPr>
              <a:buFontTx/>
              <a:buChar char="-"/>
            </a:pPr>
            <a:r>
              <a:rPr lang="ru-RU" dirty="0" smtClean="0"/>
              <a:t> электронные образы документов (скан или фото хорошего качества)</a:t>
            </a:r>
            <a:endParaRPr lang="ru-RU" sz="1800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6948265" y="3419003"/>
            <a:ext cx="2016224" cy="1384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Заверения копий не требуется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Цифровая подпись не требуется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 smtClean="0"/>
              <a:t>Акмуллинская</a:t>
            </a:r>
            <a:r>
              <a:rPr lang="ru-RU" dirty="0" smtClean="0"/>
              <a:t> олимпиада (школьники) </a:t>
            </a:r>
            <a:endParaRPr dirty="0"/>
          </a:p>
        </p:txBody>
      </p:sp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/>
          </a:p>
        </p:txBody>
      </p:sp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tabLst/>
              <a:defRPr/>
            </a:pPr>
            <a:r>
              <a:rPr kumimoji="0" lang="ru-RU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Barlow SemiBold"/>
                <a:ea typeface="Barlow SemiBold"/>
                <a:cs typeface="Barlow SemiBold"/>
                <a:sym typeface="Barlow SemiBold"/>
              </a:rPr>
              <a:t>Документы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pic>
        <p:nvPicPr>
          <p:cNvPr id="10" name="Google Shape;755;p35"/>
          <p:cNvPicPr preferRelativeResize="0"/>
          <p:nvPr/>
        </p:nvPicPr>
        <p:blipFill rotWithShape="1">
          <a:blip r:embed="rId3">
            <a:alphaModFix/>
          </a:blip>
          <a:srcRect r="68166"/>
          <a:stretch/>
        </p:blipFill>
        <p:spPr>
          <a:xfrm>
            <a:off x="6727206" y="0"/>
            <a:ext cx="245330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683568" y="1491630"/>
            <a:ext cx="58326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/>
              <a:t>Абитуриент обязан</a:t>
            </a:r>
          </a:p>
          <a:p>
            <a:pPr algn="ctr"/>
            <a:endParaRPr lang="ru-RU" sz="1800" dirty="0" smtClean="0"/>
          </a:p>
          <a:p>
            <a:pPr algn="ctr"/>
            <a:r>
              <a:rPr lang="ru-RU" sz="1800" dirty="0" smtClean="0"/>
              <a:t>в течение </a:t>
            </a:r>
            <a:r>
              <a:rPr lang="ru-RU" sz="1800" b="1" dirty="0" smtClean="0"/>
              <a:t>первого года </a:t>
            </a:r>
            <a:r>
              <a:rPr lang="ru-RU" sz="1800" dirty="0" smtClean="0"/>
              <a:t>обучения:</a:t>
            </a:r>
          </a:p>
          <a:p>
            <a:pPr algn="ctr"/>
            <a:endParaRPr lang="ru-RU" sz="1800" dirty="0" smtClean="0"/>
          </a:p>
          <a:p>
            <a:pPr lvl="0" algn="just">
              <a:buFontTx/>
              <a:buChar char="-"/>
            </a:pPr>
            <a:r>
              <a:rPr lang="ru-RU" sz="1800" dirty="0" smtClean="0"/>
              <a:t> представить в организацию </a:t>
            </a:r>
            <a:r>
              <a:rPr lang="ru-RU" sz="1800" b="1" dirty="0" smtClean="0"/>
              <a:t>оригинал документа </a:t>
            </a:r>
            <a:r>
              <a:rPr lang="ru-RU" sz="1800" dirty="0" smtClean="0"/>
              <a:t>установленного образца</a:t>
            </a:r>
          </a:p>
          <a:p>
            <a:pPr lvl="0" algn="just">
              <a:buFontTx/>
              <a:buChar char="-"/>
            </a:pPr>
            <a:endParaRPr lang="ru-RU" sz="1800" dirty="0" smtClean="0"/>
          </a:p>
          <a:p>
            <a:pPr algn="just"/>
            <a:r>
              <a:rPr lang="ru-RU" sz="1800" dirty="0" smtClean="0"/>
              <a:t>- пройти обязательные предварительные медицинские осмотры (обследования)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odovico template">
  <a:themeElements>
    <a:clrScheme name="Custom 347">
      <a:dk1>
        <a:srgbClr val="272A36"/>
      </a:dk1>
      <a:lt1>
        <a:srgbClr val="FFFFFF"/>
      </a:lt1>
      <a:dk2>
        <a:srgbClr val="808392"/>
      </a:dk2>
      <a:lt2>
        <a:srgbClr val="E0E0E7"/>
      </a:lt2>
      <a:accent1>
        <a:srgbClr val="FFAD1D"/>
      </a:accent1>
      <a:accent2>
        <a:srgbClr val="EB7700"/>
      </a:accent2>
      <a:accent3>
        <a:srgbClr val="FD7E6B"/>
      </a:accent3>
      <a:accent4>
        <a:srgbClr val="F03131"/>
      </a:accent4>
      <a:accent5>
        <a:srgbClr val="41B5FF"/>
      </a:accent5>
      <a:accent6>
        <a:srgbClr val="1E87CA"/>
      </a:accent6>
      <a:hlink>
        <a:srgbClr val="272A3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1089</TotalTime>
  <Words>1359</Words>
  <Application>Microsoft Office PowerPoint</Application>
  <PresentationFormat>Экран (16:9)</PresentationFormat>
  <Paragraphs>415</Paragraphs>
  <Slides>20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Times New Roman</vt:lpstr>
      <vt:lpstr>Opium Normal</vt:lpstr>
      <vt:lpstr>Barlow SemiBold</vt:lpstr>
      <vt:lpstr>Barlow Light</vt:lpstr>
      <vt:lpstr>Calibri</vt:lpstr>
      <vt:lpstr>Roboto Black</vt:lpstr>
      <vt:lpstr>Source Sans Pro</vt:lpstr>
      <vt:lpstr>Montserrat</vt:lpstr>
      <vt:lpstr>Lodovico template</vt:lpstr>
      <vt:lpstr>Информация для абитуриентов 2021</vt:lpstr>
      <vt:lpstr>Слайд 2</vt:lpstr>
      <vt:lpstr>Слайд 3</vt:lpstr>
      <vt:lpstr>Слайд 4</vt:lpstr>
      <vt:lpstr>Слайд 5</vt:lpstr>
      <vt:lpstr>Слайд 6</vt:lpstr>
      <vt:lpstr>Слайд 7</vt:lpstr>
      <vt:lpstr>Акмуллинская олимпиада (школьники) </vt:lpstr>
      <vt:lpstr>Акмуллинская олимпиада (школьники) </vt:lpstr>
      <vt:lpstr>Акмуллинская олимпиада (школьники) </vt:lpstr>
      <vt:lpstr>Акмуллинская олимпиада (школьники) </vt:lpstr>
      <vt:lpstr>Акмуллинская олимпиада (школьники) </vt:lpstr>
      <vt:lpstr>Акмуллинская олимпиада (школьники) </vt:lpstr>
      <vt:lpstr>Акмуллинская олимпиада (школьники) </vt:lpstr>
      <vt:lpstr>Акмуллинская олимпиада (школьники) </vt:lpstr>
      <vt:lpstr>Акмуллинская олимпиада (школьники) </vt:lpstr>
      <vt:lpstr>Акмуллинская олимпиада (школьники) </vt:lpstr>
      <vt:lpstr>Акмуллинская олимпиада (школьники) </vt:lpstr>
      <vt:lpstr>Акмуллинская олимпиада (школьники) 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 о профориентационной работе  за I полугодие 2020/21</dc:title>
  <dc:creator>IlushinaNS</dc:creator>
  <cp:lastModifiedBy>User</cp:lastModifiedBy>
  <cp:revision>113</cp:revision>
  <dcterms:modified xsi:type="dcterms:W3CDTF">2021-06-04T12:11:32Z</dcterms:modified>
</cp:coreProperties>
</file>