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84" r:id="rId3"/>
    <p:sldId id="260" r:id="rId4"/>
    <p:sldId id="290" r:id="rId5"/>
    <p:sldId id="297" r:id="rId6"/>
    <p:sldId id="294" r:id="rId7"/>
    <p:sldId id="295" r:id="rId8"/>
    <p:sldId id="261" r:id="rId9"/>
    <p:sldId id="296" r:id="rId10"/>
    <p:sldId id="293" r:id="rId11"/>
  </p:sldIdLst>
  <p:sldSz cx="9144000" cy="5143500" type="screen16x9"/>
  <p:notesSz cx="6858000" cy="9144000"/>
  <p:embeddedFontLst>
    <p:embeddedFont>
      <p:font typeface="Dosis" charset="0"/>
      <p:regular r:id="rId13"/>
      <p:bold r:id="rId14"/>
    </p:embeddedFont>
    <p:embeddedFont>
      <p:font typeface="Roboto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3B0016C1-73E6-4D7A-8392-DF276D7DAFA3}">
  <a:tblStyle styleId="{3B0016C1-73E6-4D7A-8392-DF276D7DAF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20" d="100"/>
          <a:sy n="120" d="100"/>
        </p:scale>
        <p:origin x="-1290" y="-4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22222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1025" y="-11025"/>
            <a:ext cx="9144000" cy="5143500"/>
          </a:xfrm>
          <a:prstGeom prst="rect">
            <a:avLst/>
          </a:prstGeom>
          <a:solidFill>
            <a:srgbClr val="222222">
              <a:alpha val="64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086350" y="-38100"/>
            <a:ext cx="4114800" cy="5219700"/>
          </a:xfrm>
          <a:custGeom>
            <a:avLst/>
            <a:gdLst/>
            <a:ahLst/>
            <a:cxnLst/>
            <a:rect l="l" t="t" r="r" b="b"/>
            <a:pathLst>
              <a:path w="164592" h="208788" extrusionOk="0">
                <a:moveTo>
                  <a:pt x="0" y="1524"/>
                </a:moveTo>
                <a:lnTo>
                  <a:pt x="107442" y="208788"/>
                </a:lnTo>
                <a:lnTo>
                  <a:pt x="164592" y="208788"/>
                </a:lnTo>
                <a:lnTo>
                  <a:pt x="164592" y="0"/>
                </a:lnTo>
                <a:close/>
              </a:path>
            </a:pathLst>
          </a:custGeom>
          <a:solidFill>
            <a:srgbClr val="FF8700">
              <a:alpha val="8538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 flipH="1">
            <a:off x="-418950" y="4394400"/>
            <a:ext cx="8172300" cy="749100"/>
          </a:xfrm>
          <a:prstGeom prst="parallelogram">
            <a:avLst>
              <a:gd name="adj" fmla="val 51542"/>
            </a:avLst>
          </a:prstGeom>
          <a:solidFill>
            <a:srgbClr val="FFFFFF">
              <a:alpha val="1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1028475" y="416640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028475" y="0"/>
            <a:ext cx="5238600" cy="402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44050" y="-38100"/>
            <a:ext cx="4139800" cy="5192625"/>
          </a:xfrm>
          <a:custGeom>
            <a:avLst/>
            <a:gdLst/>
            <a:ahLst/>
            <a:cxnLst/>
            <a:rect l="l" t="t" r="r" b="b"/>
            <a:pathLst>
              <a:path w="165592" h="207705" extrusionOk="0">
                <a:moveTo>
                  <a:pt x="165592" y="207264"/>
                </a:moveTo>
                <a:lnTo>
                  <a:pt x="58150" y="0"/>
                </a:lnTo>
                <a:lnTo>
                  <a:pt x="0" y="643"/>
                </a:lnTo>
                <a:lnTo>
                  <a:pt x="881" y="207705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23" name="Google Shape;23;p4"/>
          <p:cNvSpPr/>
          <p:nvPr/>
        </p:nvSpPr>
        <p:spPr>
          <a:xfrm flipH="1">
            <a:off x="-647600" y="-14750"/>
            <a:ext cx="24819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990375" y="1021950"/>
            <a:ext cx="7343100" cy="33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57200" rtl="0">
              <a:spcBef>
                <a:spcPts val="600"/>
              </a:spcBef>
              <a:spcAft>
                <a:spcPts val="0"/>
              </a:spcAft>
              <a:buSzPts val="3600"/>
              <a:buChar char="▸"/>
              <a:defRPr sz="3600" i="1"/>
            </a:lvl1pPr>
            <a:lvl2pPr marL="914400" lvl="1" indent="-457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2pPr>
            <a:lvl3pPr marL="1371600" lvl="2" indent="-457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3pPr>
            <a:lvl4pPr marL="1828800" lvl="3" indent="-457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4pPr>
            <a:lvl5pPr marL="2286000" lvl="4" indent="-457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5pPr>
            <a:lvl6pPr marL="2743200" lvl="5" indent="-457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6pPr>
            <a:lvl7pPr marL="3200400" lvl="6" indent="-457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7pPr>
            <a:lvl8pPr marL="3657600" lvl="7" indent="-457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8pPr>
            <a:lvl9pPr marL="4114800" lvl="8" indent="-457200">
              <a:spcBef>
                <a:spcPts val="0"/>
              </a:spcBef>
              <a:spcAft>
                <a:spcPts val="0"/>
              </a:spcAft>
              <a:buSzPts val="3600"/>
              <a:buChar char="▹"/>
              <a:defRPr sz="3600" i="1"/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-121150" y="-271850"/>
            <a:ext cx="19557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5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6" name="Google Shape;26;p4"/>
          <p:cNvSpPr/>
          <p:nvPr/>
        </p:nvSpPr>
        <p:spPr>
          <a:xfrm flipH="1">
            <a:off x="1440947" y="-14750"/>
            <a:ext cx="7458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flipH="1">
            <a:off x="6957299" y="4394650"/>
            <a:ext cx="26439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6957475" y="4137550"/>
            <a:ext cx="21864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”</a:t>
            </a:r>
            <a:endParaRPr sz="15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9" name="Google Shape;29;p4"/>
          <p:cNvSpPr/>
          <p:nvPr/>
        </p:nvSpPr>
        <p:spPr>
          <a:xfrm flipH="1">
            <a:off x="6626547" y="4394650"/>
            <a:ext cx="7458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32" name="Google Shape;32;p5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5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1104900" y="1277625"/>
            <a:ext cx="7581900" cy="3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▸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42" name="Google Shape;42;p6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1101375" y="1311550"/>
            <a:ext cx="36819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▸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5004949" y="1311550"/>
            <a:ext cx="36819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▸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4900" y="1200150"/>
            <a:ext cx="75819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3000"/>
              <a:buFont typeface="Roboto"/>
              <a:buChar char="▸"/>
              <a:defRPr sz="30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Roboto"/>
              <a:buChar char="▹"/>
              <a:defRPr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Roboto"/>
              <a:buChar char="▹"/>
              <a:defRPr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mailto:zemteacher.irorb@yandex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rorb.ru/" TargetMode="External"/><Relationship Id="rId5" Type="http://schemas.openxmlformats.org/officeDocument/2006/relationships/hyperlink" Target="mailto:bashkortostan@irorb.ru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otus77@mail.r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1028475" y="0"/>
            <a:ext cx="5238600" cy="40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/>
              <a:t>МОНИТОРИНГ ТРУДОУСТРОЙСТВА ВЫПУСКНИКОВ </a:t>
            </a:r>
            <a:br>
              <a:rPr lang="ru-RU" sz="4000" dirty="0" smtClean="0"/>
            </a:br>
            <a:r>
              <a:rPr lang="ru-RU" sz="4000" dirty="0" smtClean="0"/>
              <a:t>2019, 2020 ГГ.</a:t>
            </a:r>
            <a:endParaRPr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4136181"/>
            <a:ext cx="6694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ИЛЮШИНА Н.С., УПРАВЛЕНИЕ РЕКРУТИНГА И КАРЬЕРНОГО РАЗВИТИЯ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7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 smtClean="0"/>
              <a:t>Программа содействия трудоустройству и </a:t>
            </a:r>
            <a:r>
              <a:rPr lang="ru-RU" dirty="0" err="1" smtClean="0"/>
              <a:t>постдипломного</a:t>
            </a:r>
            <a:r>
              <a:rPr lang="ru-RU" dirty="0" smtClean="0"/>
              <a:t> сопровождения выпускников </a:t>
            </a:r>
            <a:endParaRPr dirty="0"/>
          </a:p>
        </p:txBody>
      </p:sp>
      <p:sp>
        <p:nvSpPr>
          <p:cNvPr id="313" name="Google Shape;313;p3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11560" y="1995686"/>
          <a:ext cx="7920880" cy="2892544"/>
        </p:xfrm>
        <a:graphic>
          <a:graphicData uri="http://schemas.openxmlformats.org/drawingml/2006/table">
            <a:tbl>
              <a:tblPr firstRow="1" bandRow="1">
                <a:tableStyleId>{3B0016C1-73E6-4D7A-8392-DF276D7DAFA3}</a:tableStyleId>
              </a:tblPr>
              <a:tblGrid>
                <a:gridCol w="654949"/>
                <a:gridCol w="2513403"/>
                <a:gridCol w="1584176"/>
                <a:gridCol w="1584176"/>
                <a:gridCol w="1584176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№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Наименование</a:t>
                      </a:r>
                      <a:r>
                        <a:rPr lang="ru-RU" b="1" baseline="0" dirty="0" smtClean="0"/>
                        <a:t> мероприятия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Исполнитель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Срок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Результат</a:t>
                      </a:r>
                      <a:endParaRPr lang="ru-RU" b="1" dirty="0"/>
                    </a:p>
                  </a:txBody>
                  <a:tcPr/>
                </a:tc>
              </a:tr>
              <a:tr h="705721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Направление 1. Развитие социального партнерства с потенциальными работодателями, кадровыми агентствами, центрами занятости и общественными организациями с целью трудоустройства выпускников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20961">
                <a:tc>
                  <a:txBody>
                    <a:bodyPr/>
                    <a:lstStyle/>
                    <a:p>
                      <a:r>
                        <a:rPr lang="ru-RU" i="1" dirty="0" smtClean="0"/>
                        <a:t>1.1.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Организация экскурсий студентов на ООО «Название»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Иванов</a:t>
                      </a:r>
                      <a:r>
                        <a:rPr lang="ru-RU" i="1" baseline="0" dirty="0" smtClean="0"/>
                        <a:t> И.В. – доцент кафедры …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25</a:t>
                      </a:r>
                      <a:r>
                        <a:rPr lang="ru-RU" i="1" baseline="0" dirty="0" smtClean="0"/>
                        <a:t> марта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Охват: 25 студентов 4 курса</a:t>
                      </a:r>
                    </a:p>
                    <a:p>
                      <a:pPr algn="ctr"/>
                      <a:endParaRPr lang="ru-RU" i="1" dirty="0" smtClean="0"/>
                    </a:p>
                    <a:p>
                      <a:pPr algn="ctr"/>
                      <a:r>
                        <a:rPr lang="ru-RU" i="1" dirty="0" smtClean="0"/>
                        <a:t>Новость в социальных сетях, на сайте</a:t>
                      </a:r>
                      <a:endParaRPr lang="ru-RU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113159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Программа должна содержать мероприятия для студентов и выпускников каждой ОПОП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064" y="1399877"/>
            <a:ext cx="384620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Срок - </a:t>
            </a:r>
            <a:r>
              <a:rPr lang="en-US" dirty="0" smtClean="0"/>
              <a:t>1</a:t>
            </a:r>
            <a:r>
              <a:rPr lang="ru-RU" dirty="0" smtClean="0"/>
              <a:t> </a:t>
            </a:r>
            <a:r>
              <a:rPr lang="ru-RU" dirty="0" smtClean="0"/>
              <a:t>марта</a:t>
            </a:r>
            <a:r>
              <a:rPr lang="ru-RU" dirty="0" smtClean="0"/>
              <a:t> 2021</a:t>
            </a:r>
            <a:r>
              <a:rPr lang="en-US" dirty="0" smtClean="0"/>
              <a:t> </a:t>
            </a:r>
          </a:p>
          <a:p>
            <a:r>
              <a:rPr lang="ru-RU" dirty="0" smtClean="0"/>
              <a:t>Свод от факультета на</a:t>
            </a:r>
            <a:r>
              <a:rPr lang="en-US" dirty="0" smtClean="0"/>
              <a:t> otus77@mail.ru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Методика расчета доли трудоустройства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491630"/>
            <a:ext cx="7776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/>
              <a:t>Количество выпускников (за исключением продолживших обучение по образовательным программам высшего образования), являющихся гражданами Российской Федерации, прошедших обучение по </a:t>
            </a:r>
            <a:r>
              <a:rPr lang="ru-RU" sz="1800" b="1" dirty="0" smtClean="0"/>
              <a:t>очной форме обучения </a:t>
            </a:r>
            <a:r>
              <a:rPr lang="ru-RU" sz="1800" dirty="0" smtClean="0"/>
              <a:t>по </a:t>
            </a:r>
            <a:r>
              <a:rPr lang="ru-RU" sz="1800" dirty="0" err="1" smtClean="0"/>
              <a:t>j-й</a:t>
            </a:r>
            <a:r>
              <a:rPr lang="ru-RU" sz="1800" dirty="0" smtClean="0"/>
              <a:t> УГСН (НПС) и имевших в году, следующем за годом завершения обучения (выпуска), </a:t>
            </a:r>
            <a:r>
              <a:rPr lang="ru-RU" sz="1800" b="1" dirty="0" smtClean="0"/>
              <a:t>доход в течение не менее 9 месяцев </a:t>
            </a:r>
            <a:r>
              <a:rPr lang="ru-RU" sz="1800" dirty="0" smtClean="0"/>
              <a:t>в среднем размере </a:t>
            </a:r>
            <a:r>
              <a:rPr lang="ru-RU" sz="1800" b="1" dirty="0" smtClean="0"/>
              <a:t>не менее двух прожиточных минимумов в месяц</a:t>
            </a:r>
            <a:r>
              <a:rPr lang="ru-RU" sz="1800" dirty="0" smtClean="0"/>
              <a:t>, установленных для территории их трудоустройства, по данным мониторинга трудоустройства за три отчетных года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716675"/>
            <a:ext cx="7931592" cy="37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83768" y="195486"/>
            <a:ext cx="2351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https://trudvsem.ru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371950"/>
            <a:ext cx="466666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Срок - 1 апреля 2021</a:t>
            </a:r>
          </a:p>
          <a:p>
            <a:r>
              <a:rPr lang="ru-RU" dirty="0" smtClean="0"/>
              <a:t>Регистрация студентов выпускных курсов на портале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123478"/>
            <a:ext cx="35125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https://zemteacher.apkpro.ru/</a:t>
            </a:r>
            <a:endParaRPr lang="ru-RU" sz="2000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9542"/>
            <a:ext cx="397115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3928" y="843558"/>
            <a:ext cx="5092801" cy="362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2008" y="3003798"/>
          <a:ext cx="3851920" cy="1800200"/>
        </p:xfrm>
        <a:graphic>
          <a:graphicData uri="http://schemas.openxmlformats.org/drawingml/2006/table">
            <a:tbl>
              <a:tblPr/>
              <a:tblGrid>
                <a:gridCol w="1146088"/>
                <a:gridCol w="2705832"/>
              </a:tblGrid>
              <a:tr h="360040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/>
                        <a:t>Адрес:</a:t>
                      </a:r>
                    </a:p>
                  </a:txBody>
                  <a:tcPr marL="57657" marR="120118" marT="28828" marB="288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/>
                        <a:t>450005, Республика Башкортостан, г. Уфа, ул.Мингажева, 120</a:t>
                      </a:r>
                    </a:p>
                  </a:txBody>
                  <a:tcPr marL="57657" marR="57657" marT="28828" marB="28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/>
                        <a:t>Контактный телефон:</a:t>
                      </a:r>
                    </a:p>
                  </a:txBody>
                  <a:tcPr marL="57657" marR="120118" marT="28828" marB="288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/>
                        <a:t>+7 (347) 228-80-36</a:t>
                      </a:r>
                    </a:p>
                  </a:txBody>
                  <a:tcPr marL="57657" marR="57657" marT="28828" marB="28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1285">
                <a:tc>
                  <a:txBody>
                    <a:bodyPr/>
                    <a:lstStyle/>
                    <a:p>
                      <a:pPr algn="r" fontAlgn="t"/>
                      <a:r>
                        <a:rPr lang="en-US" sz="900"/>
                        <a:t>Email:</a:t>
                      </a:r>
                    </a:p>
                  </a:txBody>
                  <a:tcPr marL="57657" marR="120118" marT="28828" marB="288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sng">
                          <a:solidFill>
                            <a:srgbClr val="578418"/>
                          </a:solidFill>
                          <a:hlinkClick r:id="rId5"/>
                        </a:rPr>
                        <a:t>bashkortostan@irorb.ru</a:t>
                      </a:r>
                      <a:endParaRPr lang="en-US" sz="900"/>
                    </a:p>
                  </a:txBody>
                  <a:tcPr marL="57657" marR="57657" marT="28828" marB="28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1285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/>
                        <a:t>Сайт:</a:t>
                      </a:r>
                    </a:p>
                  </a:txBody>
                  <a:tcPr marL="57657" marR="120118" marT="28828" marB="288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sng">
                          <a:solidFill>
                            <a:srgbClr val="578418"/>
                          </a:solidFill>
                          <a:hlinkClick r:id="rId6"/>
                        </a:rPr>
                        <a:t>https://irorb.ru/</a:t>
                      </a:r>
                      <a:endParaRPr lang="en-US" sz="900"/>
                    </a:p>
                  </a:txBody>
                  <a:tcPr marL="57657" marR="57657" marT="28828" marB="28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57550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/>
                        <a:t>Контактное лицо:</a:t>
                      </a:r>
                    </a:p>
                  </a:txBody>
                  <a:tcPr marL="57657" marR="120118" marT="28828" marB="288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err="1"/>
                        <a:t>Исанбаева</a:t>
                      </a:r>
                      <a:r>
                        <a:rPr lang="ru-RU" sz="900" b="1" dirty="0"/>
                        <a:t> Лилия </a:t>
                      </a:r>
                      <a:r>
                        <a:rPr lang="ru-RU" sz="900" b="1" dirty="0" err="1"/>
                        <a:t>Мидхатовна</a:t>
                      </a:r>
                      <a:r>
                        <a:rPr lang="ru-RU" sz="900" dirty="0"/>
                        <a:t/>
                      </a:r>
                      <a:br>
                        <a:rPr lang="ru-RU" sz="900" dirty="0"/>
                      </a:br>
                      <a:r>
                        <a:rPr lang="ru-RU" sz="900" dirty="0">
                          <a:solidFill>
                            <a:srgbClr val="9F7966"/>
                          </a:solidFill>
                        </a:rPr>
                        <a:t>старший методист управления</a:t>
                      </a:r>
                      <a:r>
                        <a:rPr lang="ru-RU" sz="900" dirty="0"/>
                        <a:t/>
                      </a:r>
                      <a:br>
                        <a:rPr lang="ru-RU" sz="900" dirty="0"/>
                      </a:br>
                      <a:r>
                        <a:rPr lang="ru-RU" sz="900" dirty="0"/>
                        <a:t>+7 (987) 584-57-76</a:t>
                      </a:r>
                      <a:br>
                        <a:rPr lang="ru-RU" sz="900" dirty="0"/>
                      </a:br>
                      <a:r>
                        <a:rPr lang="ru-RU" sz="900" u="sng" dirty="0" err="1">
                          <a:solidFill>
                            <a:srgbClr val="578418"/>
                          </a:solidFill>
                          <a:hlinkClick r:id="rId7"/>
                        </a:rPr>
                        <a:t>zemteacher.irorb@yandex.ru</a:t>
                      </a:r>
                      <a:endParaRPr lang="ru-RU" sz="900" dirty="0"/>
                    </a:p>
                  </a:txBody>
                  <a:tcPr marL="57657" marR="57657" marT="28828" marB="28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39752" y="195486"/>
            <a:ext cx="2034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http://distolimp.bspu.ru/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1347614"/>
            <a:ext cx="24003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1059582"/>
            <a:ext cx="6304211" cy="317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низ 8"/>
          <p:cNvSpPr/>
          <p:nvPr/>
        </p:nvSpPr>
        <p:spPr>
          <a:xfrm>
            <a:off x="7524328" y="2211710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660232" y="2859782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+ 10 баллов при поступлении в магистратуру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123478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Список студентов выпускных курсов, желающих принять участие в программе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3568" y="1754807"/>
          <a:ext cx="7776863" cy="1897063"/>
        </p:xfrm>
        <a:graphic>
          <a:graphicData uri="http://schemas.openxmlformats.org/drawingml/2006/table">
            <a:tbl>
              <a:tblPr firstRow="1" bandRow="1">
                <a:tableStyleId>{3B0016C1-73E6-4D7A-8392-DF276D7DAFA3}</a:tableStyleId>
              </a:tblPr>
              <a:tblGrid>
                <a:gridCol w="384629"/>
                <a:gridCol w="1775611"/>
                <a:gridCol w="1368152"/>
                <a:gridCol w="2304256"/>
                <a:gridCol w="1944215"/>
              </a:tblGrid>
              <a:tr h="536012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Профиль (ли)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Контактные данные</a:t>
                      </a:r>
                      <a:endParaRPr lang="ru-RU" dirty="0"/>
                    </a:p>
                  </a:txBody>
                  <a:tcPr/>
                </a:tc>
              </a:tr>
              <a:tr h="977434">
                <a:tc>
                  <a:txBody>
                    <a:bodyPr/>
                    <a:lstStyle/>
                    <a:p>
                      <a:r>
                        <a:rPr lang="ru-RU" i="1" dirty="0" smtClean="0"/>
                        <a:t>1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Педагогическое образование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Математика и физика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Иванов Иван Иванович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Телефон, почта</a:t>
                      </a:r>
                      <a:endParaRPr lang="ru-RU" i="1" dirty="0"/>
                    </a:p>
                  </a:txBody>
                  <a:tcPr/>
                </a:tc>
              </a:tr>
              <a:tr h="3836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76256" y="843558"/>
            <a:ext cx="219002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Срок - 22 февраля 2021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368380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На ящик </a:t>
            </a:r>
            <a:r>
              <a:rPr lang="en-US" sz="2000" dirty="0" smtClean="0">
                <a:hlinkClick r:id="rId3"/>
              </a:rPr>
              <a:t>otus77@mail.ru</a:t>
            </a:r>
            <a:r>
              <a:rPr lang="en-US" sz="2000" dirty="0" smtClean="0"/>
              <a:t> c </a:t>
            </a:r>
            <a:r>
              <a:rPr lang="ru-RU" sz="2000" dirty="0" smtClean="0"/>
              <a:t>пометкой «Земский учитель»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36512" y="127560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Наименование факультета / института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7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 smtClean="0"/>
              <a:t>Программа содействия трудоустройству и </a:t>
            </a:r>
            <a:r>
              <a:rPr lang="ru-RU" dirty="0" err="1" smtClean="0"/>
              <a:t>постдипломного</a:t>
            </a:r>
            <a:r>
              <a:rPr lang="ru-RU" dirty="0" smtClean="0"/>
              <a:t> сопровождения выпускников </a:t>
            </a:r>
            <a:endParaRPr dirty="0"/>
          </a:p>
        </p:txBody>
      </p:sp>
      <p:sp>
        <p:nvSpPr>
          <p:cNvPr id="313" name="Google Shape;313;p3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79512" y="1347614"/>
            <a:ext cx="2419252" cy="33239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800" dirty="0" smtClean="0"/>
              <a:t>Целевые аудитории:</a:t>
            </a:r>
          </a:p>
          <a:p>
            <a:pPr>
              <a:buFont typeface="Wingdings" pitchFamily="2" charset="2"/>
              <a:buChar char="v"/>
            </a:pPr>
            <a:endParaRPr lang="ru-RU" sz="1600" dirty="0" smtClean="0"/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Студенты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Выпускники 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Молодые учителя</a:t>
            </a:r>
          </a:p>
          <a:p>
            <a:pPr>
              <a:buFont typeface="Wingdings" pitchFamily="2" charset="2"/>
              <a:buChar char="v"/>
            </a:pPr>
            <a:endParaRPr lang="ru-RU" sz="1600" dirty="0" smtClean="0"/>
          </a:p>
          <a:p>
            <a:r>
              <a:rPr lang="ru-RU" sz="1600" dirty="0" smtClean="0"/>
              <a:t>Период:</a:t>
            </a:r>
          </a:p>
          <a:p>
            <a:r>
              <a:rPr lang="ru-RU" sz="1600" dirty="0" smtClean="0"/>
              <a:t>2021-2023 гг.</a:t>
            </a:r>
          </a:p>
          <a:p>
            <a:pPr>
              <a:buFont typeface="Wingdings" pitchFamily="2" charset="2"/>
              <a:buChar char="v"/>
            </a:pPr>
            <a:endParaRPr lang="ru-RU" sz="1600" dirty="0" smtClean="0"/>
          </a:p>
          <a:p>
            <a:r>
              <a:rPr lang="ru-RU" sz="1600" dirty="0" smtClean="0"/>
              <a:t>Формы работы:</a:t>
            </a:r>
          </a:p>
          <a:p>
            <a:endParaRPr lang="ru-RU" sz="1600" dirty="0" smtClean="0"/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Очные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err="1" smtClean="0"/>
              <a:t>Онлайн</a:t>
            </a:r>
            <a:r>
              <a:rPr lang="ru-RU" sz="1600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1800" y="1059577"/>
            <a:ext cx="604867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Направления:</a:t>
            </a:r>
          </a:p>
          <a:p>
            <a:pPr>
              <a:buFont typeface="Wingdings" pitchFamily="2" charset="2"/>
              <a:buChar char="v"/>
            </a:pPr>
            <a:endParaRPr lang="ru-RU" sz="1600" dirty="0" smtClean="0"/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Развитие социального партнерства с потенциальными работодателями, кадровыми агентствами, центрами занятости и общественными организациями с целью трудоустройства выпускников</a:t>
            </a:r>
          </a:p>
          <a:p>
            <a:pPr>
              <a:buFont typeface="Wingdings" pitchFamily="2" charset="2"/>
              <a:buChar char="v"/>
            </a:pPr>
            <a:endParaRPr lang="ru-RU" sz="1600" dirty="0" smtClean="0"/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Исследование рынка труда и формирование банка вакансий для трудоустройства выпускников</a:t>
            </a:r>
          </a:p>
          <a:p>
            <a:pPr>
              <a:buFont typeface="Wingdings" pitchFamily="2" charset="2"/>
              <a:buChar char="v"/>
            </a:pPr>
            <a:endParaRPr lang="ru-RU" sz="1600" dirty="0" smtClean="0"/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Оказание поддержки и персонального сопровождения в процессе трудоустройства выпускников</a:t>
            </a:r>
          </a:p>
          <a:p>
            <a:pPr>
              <a:buFont typeface="Wingdings" pitchFamily="2" charset="2"/>
              <a:buChar char="v"/>
            </a:pPr>
            <a:endParaRPr lang="ru-RU" sz="1600" dirty="0" smtClean="0"/>
          </a:p>
          <a:p>
            <a:pPr>
              <a:buFont typeface="Wingdings" pitchFamily="2" charset="2"/>
              <a:buChar char="v"/>
            </a:pPr>
            <a:r>
              <a:rPr lang="ru-RU" sz="1600" dirty="0" smtClean="0"/>
              <a:t>Мониторинг трудоустройства и карьерного роста выпускников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Индивидуальные консультации</a:t>
            </a:r>
            <a:endParaRPr dirty="0"/>
          </a:p>
        </p:txBody>
      </p:sp>
      <p:sp>
        <p:nvSpPr>
          <p:cNvPr id="141" name="Google Shape;141;p1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pic>
        <p:nvPicPr>
          <p:cNvPr id="47106" name="Picture 2" descr="https://sun9-31.userapi.com/impg/RWSZddOOA3tcsJZc67A-g-mKCqRilJXQfvfi5g/MzLyMuU7ffs.jpg?size=738x1600&amp;quality=96&amp;proxy=1&amp;sign=72a8d9b428f738a184800a4273f8193d&amp;type=album"/>
          <p:cNvPicPr>
            <a:picLocks noChangeAspect="1" noChangeArrowheads="1"/>
          </p:cNvPicPr>
          <p:nvPr/>
        </p:nvPicPr>
        <p:blipFill>
          <a:blip r:embed="rId3"/>
          <a:srcRect t="3619" b="5915"/>
          <a:stretch>
            <a:fillRect/>
          </a:stretch>
        </p:blipFill>
        <p:spPr bwMode="auto">
          <a:xfrm>
            <a:off x="323528" y="1131590"/>
            <a:ext cx="1835696" cy="3600400"/>
          </a:xfrm>
          <a:prstGeom prst="rect">
            <a:avLst/>
          </a:prstGeom>
          <a:noFill/>
        </p:spPr>
      </p:pic>
      <p:pic>
        <p:nvPicPr>
          <p:cNvPr id="47108" name="Picture 4" descr="https://sun9-72.userapi.com/impg/zigj1Z5xCd8az8b6s5-QqNszfmi4eqb19hE1og/bsqqIcxTAWE.jpg?size=738x1600&amp;quality=96&amp;proxy=1&amp;sign=a2fbae275c8c8c482648e541ff9d589e&amp;type=album"/>
          <p:cNvPicPr>
            <a:picLocks noChangeAspect="1" noChangeArrowheads="1"/>
          </p:cNvPicPr>
          <p:nvPr/>
        </p:nvPicPr>
        <p:blipFill>
          <a:blip r:embed="rId4"/>
          <a:srcRect t="3655" b="4962"/>
          <a:stretch>
            <a:fillRect/>
          </a:stretch>
        </p:blipFill>
        <p:spPr bwMode="auto">
          <a:xfrm>
            <a:off x="2394680" y="1131590"/>
            <a:ext cx="1817280" cy="3600400"/>
          </a:xfrm>
          <a:prstGeom prst="rect">
            <a:avLst/>
          </a:prstGeom>
          <a:noFill/>
        </p:spPr>
      </p:pic>
      <p:pic>
        <p:nvPicPr>
          <p:cNvPr id="47110" name="Picture 6" descr="https://sun9-56.userapi.com/impg/NSJ8H7Cm7QSu6LiiPNsqrPhYpDNnLAQugKdKtg/yKW3M83RbKA.jpg?size=738x1600&amp;quality=96&amp;proxy=1&amp;sign=1825f9cc35d0a9328e8fcd88d100f2a4&amp;type=album"/>
          <p:cNvPicPr>
            <a:picLocks noChangeAspect="1" noChangeArrowheads="1"/>
          </p:cNvPicPr>
          <p:nvPr/>
        </p:nvPicPr>
        <p:blipFill>
          <a:blip r:embed="rId5"/>
          <a:srcRect t="3192" b="5585"/>
          <a:stretch>
            <a:fillRect/>
          </a:stretch>
        </p:blipFill>
        <p:spPr bwMode="auto">
          <a:xfrm>
            <a:off x="4932040" y="1131590"/>
            <a:ext cx="1784066" cy="3528392"/>
          </a:xfrm>
          <a:prstGeom prst="rect">
            <a:avLst/>
          </a:prstGeom>
          <a:noFill/>
        </p:spPr>
      </p:pic>
      <p:pic>
        <p:nvPicPr>
          <p:cNvPr id="47112" name="Picture 8" descr="https://sun9-62.userapi.com/impg/ZpuebCJob_3rPzo76Tc1_7lUNj5L0VeK3nx55A/tWPu9oxROGM.jpg?size=738x1600&amp;quality=96&amp;proxy=1&amp;sign=d1f1568c9124749afacdf3a0cf758dcb&amp;type=album"/>
          <p:cNvPicPr>
            <a:picLocks noChangeAspect="1" noChangeArrowheads="1"/>
          </p:cNvPicPr>
          <p:nvPr/>
        </p:nvPicPr>
        <p:blipFill>
          <a:blip r:embed="rId6"/>
          <a:srcRect t="3701" b="5619"/>
          <a:stretch>
            <a:fillRect/>
          </a:stretch>
        </p:blipFill>
        <p:spPr bwMode="auto">
          <a:xfrm>
            <a:off x="6953717" y="1131590"/>
            <a:ext cx="1794747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7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 smtClean="0"/>
              <a:t>Программа содействия трудоустройству и </a:t>
            </a:r>
            <a:r>
              <a:rPr lang="ru-RU" dirty="0" err="1" smtClean="0"/>
              <a:t>постдипломного</a:t>
            </a:r>
            <a:r>
              <a:rPr lang="ru-RU" dirty="0" smtClean="0"/>
              <a:t> сопровождения выпускников </a:t>
            </a:r>
            <a:endParaRPr dirty="0"/>
          </a:p>
        </p:txBody>
      </p:sp>
      <p:sp>
        <p:nvSpPr>
          <p:cNvPr id="313" name="Google Shape;313;p3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203598"/>
            <a:ext cx="86106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4659982"/>
            <a:ext cx="6878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Страница Управления </a:t>
            </a:r>
            <a:r>
              <a:rPr lang="ru-RU" dirty="0" err="1" smtClean="0"/>
              <a:t>рекрутинга</a:t>
            </a:r>
            <a:r>
              <a:rPr lang="ru-RU" dirty="0" smtClean="0"/>
              <a:t> и карьерного развития: </a:t>
            </a:r>
            <a:r>
              <a:rPr lang="en-US" dirty="0" smtClean="0"/>
              <a:t>https</a:t>
            </a:r>
            <a:r>
              <a:rPr lang="en-US" dirty="0" smtClean="0"/>
              <a:t>://bspu.ru/unit/154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lliam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386</Words>
  <Application>Microsoft Office PowerPoint</Application>
  <PresentationFormat>Экран (16:9)</PresentationFormat>
  <Paragraphs>82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Dosis</vt:lpstr>
      <vt:lpstr>Roboto</vt:lpstr>
      <vt:lpstr>Wingdings</vt:lpstr>
      <vt:lpstr>William template</vt:lpstr>
      <vt:lpstr>МОНИТОРИНГ ТРУДОУСТРОЙСТВА ВЫПУСКНИКОВ  2019, 2020 ГГ.</vt:lpstr>
      <vt:lpstr>Методика расчета доли трудоустройства</vt:lpstr>
      <vt:lpstr>Слайд 3</vt:lpstr>
      <vt:lpstr>Слайд 4</vt:lpstr>
      <vt:lpstr>Слайд 5</vt:lpstr>
      <vt:lpstr>Слайд 6</vt:lpstr>
      <vt:lpstr>Программа содействия трудоустройству и постдипломного сопровождения выпускников </vt:lpstr>
      <vt:lpstr>Индивидуальные консультации</vt:lpstr>
      <vt:lpstr>Программа содействия трудоустройству и постдипломного сопровождения выпускников </vt:lpstr>
      <vt:lpstr>Программа содействия трудоустройству и постдипломного сопровождения выпускников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Nata</dc:creator>
  <cp:lastModifiedBy>User</cp:lastModifiedBy>
  <cp:revision>40</cp:revision>
  <dcterms:modified xsi:type="dcterms:W3CDTF">2021-02-17T10:34:58Z</dcterms:modified>
</cp:coreProperties>
</file>