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5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30.08.20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6804" y="1561641"/>
            <a:ext cx="74804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/>
                <a:cs typeface="Times New Roman"/>
              </a:rPr>
              <a:t>БАШКИРСКИЙ ГОСУДАРСТВЕННЫЙ ПЕДАГОГИЧЕСКИЙ </a:t>
            </a:r>
            <a:endParaRPr lang="ru-RU" sz="2800" dirty="0">
              <a:latin typeface="Times New Roman"/>
              <a:cs typeface="Times New Roman"/>
            </a:endParaRPr>
          </a:p>
          <a:p>
            <a:pPr algn="ctr"/>
            <a:r>
              <a:rPr lang="ru-RU" sz="2800" b="1" dirty="0">
                <a:latin typeface="Times New Roman"/>
                <a:cs typeface="Times New Roman"/>
              </a:rPr>
              <a:t>УНИВЕРСИТЕТ ИМ. М. АКМУЛЛЫ</a:t>
            </a:r>
            <a:endParaRPr lang="ru-RU" sz="2800" dirty="0">
              <a:latin typeface="Times New Roman"/>
              <a:cs typeface="Times New Roman"/>
            </a:endParaRPr>
          </a:p>
          <a:p>
            <a:pPr algn="ctr"/>
            <a:r>
              <a:rPr lang="ru-RU" sz="2800" b="1" dirty="0">
                <a:latin typeface="Times New Roman"/>
                <a:cs typeface="Times New Roman"/>
              </a:rPr>
              <a:t>факультет психологии</a:t>
            </a:r>
            <a:endParaRPr lang="ru-RU" sz="2800" dirty="0">
              <a:latin typeface="Times New Roman"/>
              <a:cs typeface="Times New Roman"/>
            </a:endParaRPr>
          </a:p>
          <a:p>
            <a:pPr algn="ctr"/>
            <a:r>
              <a:rPr lang="ru-RU" sz="2800" b="1" dirty="0">
                <a:latin typeface="Times New Roman"/>
                <a:cs typeface="Times New Roman"/>
              </a:rPr>
              <a:t> </a:t>
            </a:r>
            <a:endParaRPr lang="ru-RU" sz="2800" dirty="0">
              <a:latin typeface="Times New Roman"/>
              <a:cs typeface="Times New Roman"/>
            </a:endParaRPr>
          </a:p>
          <a:p>
            <a:pPr algn="ctr"/>
            <a:r>
              <a:rPr lang="ru-RU" sz="2400" b="1" dirty="0">
                <a:solidFill>
                  <a:schemeClr val="accent1"/>
                </a:solidFill>
                <a:latin typeface="Times New Roman"/>
                <a:cs typeface="Times New Roman"/>
              </a:rPr>
              <a:t>ЛАБОРАТОРИЯ ПСИХОФИЗИОЛОГИИ И </a:t>
            </a:r>
            <a:r>
              <a:rPr lang="ru-RU" sz="2400" b="1" dirty="0" smtClean="0">
                <a:solidFill>
                  <a:schemeClr val="accent1"/>
                </a:solidFill>
                <a:latin typeface="Times New Roman"/>
                <a:cs typeface="Times New Roman"/>
              </a:rPr>
              <a:t>НЕЙРОПСИХОЛОГИЧЕСКИХ ИССЛЕДОВАНИЙ</a:t>
            </a:r>
            <a:endParaRPr lang="ru-RU" sz="2400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91055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757630" y="400085"/>
            <a:ext cx="5114552" cy="5983899"/>
          </a:xfrm>
        </p:spPr>
        <p:txBody>
          <a:bodyPr>
            <a:noAutofit/>
          </a:bodyPr>
          <a:lstStyle/>
          <a:p>
            <a:pPr algn="just"/>
            <a:r>
              <a:rPr lang="ru-RU" b="1" i="1" dirty="0">
                <a:solidFill>
                  <a:srgbClr val="FF0000"/>
                </a:solidFill>
                <a:latin typeface="Times New Roman"/>
                <a:cs typeface="Times New Roman"/>
              </a:rPr>
              <a:t>«</a:t>
            </a:r>
            <a:r>
              <a:rPr lang="ru-RU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Реакор</a:t>
            </a:r>
            <a:r>
              <a:rPr lang="ru-RU" b="1" i="1" dirty="0">
                <a:solidFill>
                  <a:srgbClr val="FF0000"/>
                </a:solidFill>
                <a:latin typeface="Times New Roman"/>
                <a:cs typeface="Times New Roman"/>
              </a:rPr>
              <a:t>-Т»</a:t>
            </a: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>Метод БОС направлен на активизацию внутренних резервов организма. </a:t>
            </a:r>
            <a:b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/>
                <a:cs typeface="Times New Roman"/>
              </a:rPr>
              <a:t>БОС-технологии позволяют: </a:t>
            </a: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>повысить показатели эффективности в большом спорте, искусстве, в любой деятельности, требующей длительных усилий, а также большой ответственности;</a:t>
            </a:r>
            <a:b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>провести коррекцию так называемых пограничных состояний, вызванных неконтролируемым влиянием хронического стресса;</a:t>
            </a:r>
            <a:b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</a:b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>повысить эффективности обучения, развития творческих способностей и др</a:t>
            </a:r>
            <a:r>
              <a:rPr lang="ru-RU" sz="2200" b="1" i="1" dirty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r>
              <a:rPr lang="ru-RU" sz="22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2" y="1714734"/>
            <a:ext cx="32004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617" y="612845"/>
            <a:ext cx="540322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Аудиовизуальная стимуляция</a:t>
            </a:r>
            <a:r>
              <a:rPr lang="ru-RU"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 -</a:t>
            </a:r>
            <a:endParaRPr lang="ru-RU" sz="28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r>
              <a:rPr lang="ru-RU" sz="2000" dirty="0">
                <a:latin typeface="Times New Roman"/>
                <a:cs typeface="Times New Roman"/>
              </a:rPr>
              <a:t>«МАШИНА для УМА» улучшает качество ЖИЗНИ!</a:t>
            </a:r>
          </a:p>
          <a:p>
            <a:r>
              <a:rPr lang="ru-RU" sz="2000" b="1" i="1" dirty="0">
                <a:latin typeface="Times New Roman"/>
                <a:cs typeface="Times New Roman"/>
              </a:rPr>
              <a:t>Аудиовизуальная стимуляция эффективна в решении следующих задач:</a:t>
            </a:r>
            <a:r>
              <a:rPr lang="ru-RU" sz="2000" i="1" dirty="0">
                <a:latin typeface="Times New Roman"/>
                <a:cs typeface="Times New Roman"/>
              </a:rPr>
              <a:t> </a:t>
            </a:r>
            <a:endParaRPr lang="ru-RU" sz="2000" dirty="0">
              <a:latin typeface="Times New Roman"/>
              <a:cs typeface="Times New Roman"/>
            </a:endParaRPr>
          </a:p>
          <a:p>
            <a:pPr marL="342900" lvl="0" indent="-342900">
              <a:buFont typeface="Wingdings" charset="2"/>
              <a:buChar char="ü"/>
            </a:pPr>
            <a:r>
              <a:rPr lang="ru-RU" sz="2000" dirty="0">
                <a:latin typeface="Times New Roman"/>
                <a:cs typeface="Times New Roman"/>
              </a:rPr>
              <a:t>улучшение памяти и интеллектуальных функций;</a:t>
            </a:r>
          </a:p>
          <a:p>
            <a:pPr marL="342900" lvl="0" indent="-342900">
              <a:buFont typeface="Wingdings" charset="2"/>
              <a:buChar char="ü"/>
            </a:pPr>
            <a:r>
              <a:rPr lang="ru-RU" sz="2000" dirty="0">
                <a:latin typeface="Times New Roman"/>
                <a:cs typeface="Times New Roman"/>
              </a:rPr>
              <a:t>активизация процессов обучения и творческих возможностей;</a:t>
            </a:r>
          </a:p>
          <a:p>
            <a:pPr marL="342900" lvl="0" indent="-342900">
              <a:buFont typeface="Wingdings" charset="2"/>
              <a:buChar char="ü"/>
            </a:pPr>
            <a:r>
              <a:rPr lang="en-US" sz="2000" dirty="0" err="1">
                <a:latin typeface="Times New Roman"/>
                <a:cs typeface="Times New Roman"/>
              </a:rPr>
              <a:t>cнижение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стресса</a:t>
            </a:r>
            <a:r>
              <a:rPr lang="ru-RU" sz="2000" dirty="0">
                <a:latin typeface="Times New Roman"/>
                <a:cs typeface="Times New Roman"/>
              </a:rPr>
              <a:t>;</a:t>
            </a:r>
          </a:p>
          <a:p>
            <a:pPr marL="342900" lvl="0" indent="-342900">
              <a:buFont typeface="Wingdings" charset="2"/>
              <a:buChar char="ü"/>
            </a:pPr>
            <a:r>
              <a:rPr lang="en-US" sz="2000" dirty="0" err="1">
                <a:latin typeface="Times New Roman"/>
                <a:cs typeface="Times New Roman"/>
              </a:rPr>
              <a:t>быстрой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релаксации</a:t>
            </a:r>
            <a:r>
              <a:rPr lang="en-US" sz="2000" dirty="0">
                <a:latin typeface="Times New Roman"/>
                <a:cs typeface="Times New Roman"/>
              </a:rPr>
              <a:t>, </a:t>
            </a:r>
            <a:r>
              <a:rPr lang="en-US" sz="2000" dirty="0" err="1">
                <a:latin typeface="Times New Roman"/>
                <a:cs typeface="Times New Roman"/>
              </a:rPr>
              <a:t>снятия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усталости</a:t>
            </a:r>
            <a:r>
              <a:rPr lang="en-US" sz="2000" dirty="0">
                <a:latin typeface="Times New Roman"/>
                <a:cs typeface="Times New Roman"/>
              </a:rPr>
              <a:t>; </a:t>
            </a:r>
            <a:endParaRPr lang="ru-RU" sz="2000" dirty="0">
              <a:latin typeface="Times New Roman"/>
              <a:cs typeface="Times New Roman"/>
            </a:endParaRPr>
          </a:p>
          <a:p>
            <a:pPr marL="342900" lvl="0" indent="-342900">
              <a:buFont typeface="Wingdings" charset="2"/>
              <a:buChar char="ü"/>
            </a:pPr>
            <a:r>
              <a:rPr lang="ru-RU" sz="2000" dirty="0">
                <a:latin typeface="Times New Roman"/>
                <a:cs typeface="Times New Roman"/>
              </a:rPr>
              <a:t>нормализация сна (бессонница); улучшение физической работоспособности;</a:t>
            </a:r>
          </a:p>
          <a:p>
            <a:pPr marL="342900" indent="-342900">
              <a:buFont typeface="Wingdings" charset="2"/>
              <a:buChar char="ü"/>
            </a:pPr>
            <a:r>
              <a:rPr lang="ru-RU" sz="2000" dirty="0">
                <a:latin typeface="Times New Roman"/>
                <a:cs typeface="Times New Roman"/>
              </a:rPr>
              <a:t>улучшение настроения и самочувствия; изменение отношения к психотравмирующим ситуациям; уменьшение уровня тревожности у взрослых и детей.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00" y="2062401"/>
            <a:ext cx="28194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2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89300" y="610136"/>
            <a:ext cx="563507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/>
                <a:cs typeface="Times New Roman"/>
              </a:rPr>
              <a:t>Возможные </a:t>
            </a:r>
            <a:r>
              <a:rPr lang="ru-RU" sz="2000" b="1" i="1" dirty="0">
                <a:latin typeface="Times New Roman"/>
                <a:cs typeface="Times New Roman"/>
              </a:rPr>
              <a:t>сферы применения метода </a:t>
            </a:r>
            <a:r>
              <a:rPr lang="ru-RU" sz="2000" b="1" i="1" dirty="0" err="1">
                <a:latin typeface="Times New Roman"/>
                <a:cs typeface="Times New Roman"/>
              </a:rPr>
              <a:t>эгоскопии</a:t>
            </a:r>
            <a:r>
              <a:rPr lang="ru-RU" sz="2000" b="1" i="1" dirty="0">
                <a:latin typeface="Times New Roman"/>
                <a:cs typeface="Times New Roman"/>
              </a:rPr>
              <a:t>:</a:t>
            </a:r>
            <a:endParaRPr lang="ru-RU" sz="2000" dirty="0">
              <a:latin typeface="Times New Roman"/>
              <a:cs typeface="Times New Roman"/>
            </a:endParaRPr>
          </a:p>
          <a:p>
            <a:pPr marL="342900" lvl="0" indent="-342900" algn="just">
              <a:buFont typeface="Wingdings" charset="2"/>
              <a:buChar char="ü"/>
            </a:pPr>
            <a:r>
              <a:rPr lang="en-US" sz="2000" dirty="0" err="1">
                <a:latin typeface="Times New Roman"/>
                <a:cs typeface="Times New Roman"/>
              </a:rPr>
              <a:t>диагностика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неосознаваемых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доболезненных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состояний</a:t>
            </a:r>
            <a:r>
              <a:rPr lang="en-US" sz="2000" dirty="0">
                <a:latin typeface="Times New Roman"/>
                <a:cs typeface="Times New Roman"/>
              </a:rPr>
              <a:t>;</a:t>
            </a:r>
            <a:endParaRPr lang="ru-RU" sz="2000" dirty="0">
              <a:latin typeface="Times New Roman"/>
              <a:cs typeface="Times New Roman"/>
            </a:endParaRPr>
          </a:p>
          <a:p>
            <a:pPr marL="342900" lvl="0" indent="-342900" algn="just">
              <a:buFont typeface="Wingdings" charset="2"/>
              <a:buChar char="ü"/>
            </a:pPr>
            <a:r>
              <a:rPr lang="ru-RU" sz="2000" dirty="0">
                <a:latin typeface="Times New Roman"/>
                <a:cs typeface="Times New Roman"/>
              </a:rPr>
              <a:t>выявление неосознаваемых проблем социальной, профессиональной и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личной жизни;</a:t>
            </a:r>
          </a:p>
          <a:p>
            <a:pPr marL="342900" lvl="0" indent="-342900" algn="just">
              <a:buFont typeface="Wingdings" charset="2"/>
              <a:buChar char="ü"/>
            </a:pPr>
            <a:r>
              <a:rPr lang="en-US" sz="2000" dirty="0" err="1">
                <a:latin typeface="Times New Roman"/>
                <a:cs typeface="Times New Roman"/>
              </a:rPr>
              <a:t>диагностика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синдрома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жизненного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истощения</a:t>
            </a:r>
            <a:r>
              <a:rPr lang="en-US" sz="2000" dirty="0">
                <a:latin typeface="Times New Roman"/>
                <a:cs typeface="Times New Roman"/>
              </a:rPr>
              <a:t>;</a:t>
            </a:r>
            <a:endParaRPr lang="ru-RU" sz="2000" dirty="0">
              <a:latin typeface="Times New Roman"/>
              <a:cs typeface="Times New Roman"/>
            </a:endParaRPr>
          </a:p>
          <a:p>
            <a:pPr marL="342900" lvl="0" indent="-342900" algn="just">
              <a:buFont typeface="Wingdings" charset="2"/>
              <a:buChar char="ü"/>
            </a:pPr>
            <a:r>
              <a:rPr lang="ru-RU" sz="2000" dirty="0">
                <a:latin typeface="Times New Roman"/>
                <a:cs typeface="Times New Roman"/>
              </a:rPr>
              <a:t>кадровый и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профессиональный отбор персонала, в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том числе отбор надёжного, честного и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высокопрофессионального домашнего (семейного) персонала: нянь, гувернанток, домработниц, личных водителей, поваров и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т.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д.;</a:t>
            </a:r>
          </a:p>
          <a:p>
            <a:pPr marL="342900" lvl="0" indent="-342900" algn="just">
              <a:buFont typeface="Wingdings" charset="2"/>
              <a:buChar char="ü"/>
            </a:pPr>
            <a:r>
              <a:rPr lang="ru-RU" sz="2000" dirty="0">
                <a:latin typeface="Times New Roman"/>
                <a:cs typeface="Times New Roman"/>
              </a:rPr>
              <a:t>выявление возможных патологических пристрастий (азартные игры) и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зависимостей (наркомания, алкогольная зависимость и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т.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п.) или предрасположенности к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ru-RU" sz="2000" dirty="0">
                <a:latin typeface="Times New Roman"/>
                <a:cs typeface="Times New Roman"/>
              </a:rPr>
              <a:t>ним;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en-US" sz="2000" dirty="0" err="1">
                <a:latin typeface="Times New Roman"/>
                <a:cs typeface="Times New Roman"/>
              </a:rPr>
              <a:t>профпригодность</a:t>
            </a:r>
            <a:r>
              <a:rPr lang="en-US" sz="2000" dirty="0">
                <a:latin typeface="Times New Roman"/>
                <a:cs typeface="Times New Roman"/>
              </a:rPr>
              <a:t> </a:t>
            </a:r>
            <a:r>
              <a:rPr lang="en-US" sz="2000" dirty="0" err="1">
                <a:latin typeface="Times New Roman"/>
                <a:cs typeface="Times New Roman"/>
              </a:rPr>
              <a:t>и</a:t>
            </a:r>
            <a:r>
              <a:rPr lang="en-US" sz="2000" dirty="0">
                <a:latin typeface="Times New Roman"/>
                <a:cs typeface="Times New Roman"/>
              </a:rPr>
              <a:t> </a:t>
            </a:r>
            <a:r>
              <a:rPr lang="en-US" sz="2000" dirty="0" err="1">
                <a:latin typeface="Times New Roman"/>
                <a:cs typeface="Times New Roman"/>
              </a:rPr>
              <a:t>профориентация</a:t>
            </a:r>
            <a:r>
              <a:rPr lang="en-US" sz="2000" dirty="0">
                <a:latin typeface="Times New Roman"/>
                <a:cs typeface="Times New Roman"/>
              </a:rPr>
              <a:t>.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1835"/>
            <a:ext cx="3289300" cy="2578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9521" y="1044016"/>
            <a:ext cx="18226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«</a:t>
            </a:r>
            <a:r>
              <a:rPr lang="ru-RU" sz="28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Эгоскоп</a:t>
            </a:r>
            <a:r>
              <a:rPr lang="ru-RU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»</a:t>
            </a:r>
            <a:endParaRPr lang="ru-RU" sz="2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920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73400" cy="27813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2723" y="2781300"/>
            <a:ext cx="8576440" cy="3785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/>
                <a:cs typeface="Times New Roman"/>
              </a:rPr>
              <a:t>Устройство психофизиологического тестирования </a:t>
            </a:r>
            <a:r>
              <a:rPr lang="ru-RU"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«</a:t>
            </a:r>
            <a:r>
              <a:rPr lang="ru-RU" sz="2400" b="1" i="1" dirty="0" err="1">
                <a:solidFill>
                  <a:srgbClr val="FF0000"/>
                </a:solidFill>
                <a:latin typeface="Times New Roman"/>
                <a:cs typeface="Times New Roman"/>
              </a:rPr>
              <a:t>Психофизиолог</a:t>
            </a:r>
            <a:r>
              <a:rPr lang="ru-RU"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»</a:t>
            </a:r>
            <a:r>
              <a:rPr lang="ru-RU" sz="240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lang="ru-RU" sz="2000" dirty="0">
                <a:latin typeface="Times New Roman"/>
                <a:cs typeface="Times New Roman"/>
              </a:rPr>
              <a:t>предназначено для автономного проведения индивидуального </a:t>
            </a:r>
            <a:r>
              <a:rPr lang="ru-RU" sz="2000" dirty="0" err="1">
                <a:latin typeface="Times New Roman"/>
                <a:cs typeface="Times New Roman"/>
              </a:rPr>
              <a:t>психофоизиологического</a:t>
            </a:r>
            <a:r>
              <a:rPr lang="ru-RU" sz="2000" dirty="0">
                <a:latin typeface="Times New Roman"/>
                <a:cs typeface="Times New Roman"/>
              </a:rPr>
              <a:t> тестирования.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ru-RU" sz="2200" dirty="0">
                <a:latin typeface="Times New Roman"/>
                <a:cs typeface="Times New Roman"/>
              </a:rPr>
              <a:t>«</a:t>
            </a:r>
            <a:r>
              <a:rPr lang="ru-RU" sz="2200" dirty="0" err="1">
                <a:latin typeface="Times New Roman"/>
                <a:cs typeface="Times New Roman"/>
              </a:rPr>
              <a:t>Психофизиолог</a:t>
            </a:r>
            <a:r>
              <a:rPr lang="ru-RU" sz="2200" dirty="0">
                <a:latin typeface="Times New Roman"/>
                <a:cs typeface="Times New Roman"/>
              </a:rPr>
              <a:t>» применяется для </a:t>
            </a:r>
            <a:r>
              <a:rPr lang="ru-RU" sz="2200" dirty="0" err="1">
                <a:latin typeface="Times New Roman"/>
                <a:cs typeface="Times New Roman"/>
              </a:rPr>
              <a:t>предсменного</a:t>
            </a:r>
            <a:r>
              <a:rPr lang="ru-RU" sz="2200" dirty="0">
                <a:latin typeface="Times New Roman"/>
                <a:cs typeface="Times New Roman"/>
              </a:rPr>
              <a:t>, </a:t>
            </a:r>
            <a:r>
              <a:rPr lang="ru-RU" sz="2200" dirty="0" err="1">
                <a:latin typeface="Times New Roman"/>
                <a:cs typeface="Times New Roman"/>
              </a:rPr>
              <a:t>предрейсового</a:t>
            </a:r>
            <a:r>
              <a:rPr lang="ru-RU" sz="2200" dirty="0">
                <a:latin typeface="Times New Roman"/>
                <a:cs typeface="Times New Roman"/>
              </a:rPr>
              <a:t> и предстартового контроля в:</a:t>
            </a:r>
          </a:p>
          <a:p>
            <a:pPr marL="342900" lvl="0" indent="-342900" algn="just">
              <a:buFont typeface="Wingdings" charset="2"/>
              <a:buChar char="ü"/>
            </a:pPr>
            <a:r>
              <a:rPr lang="en-US" sz="2200" dirty="0" err="1">
                <a:latin typeface="Times New Roman"/>
                <a:cs typeface="Times New Roman"/>
              </a:rPr>
              <a:t>спорте</a:t>
            </a:r>
            <a:r>
              <a:rPr lang="en-US" sz="2200" dirty="0">
                <a:latin typeface="Times New Roman"/>
                <a:cs typeface="Times New Roman"/>
              </a:rPr>
              <a:t>;</a:t>
            </a:r>
            <a:endParaRPr lang="ru-RU" sz="2200" dirty="0">
              <a:latin typeface="Times New Roman"/>
              <a:cs typeface="Times New Roman"/>
            </a:endParaRPr>
          </a:p>
          <a:p>
            <a:pPr marL="342900" lvl="0" indent="-342900" algn="just">
              <a:buFont typeface="Wingdings" charset="2"/>
              <a:buChar char="ü"/>
            </a:pPr>
            <a:r>
              <a:rPr lang="en-US" sz="2200" dirty="0" err="1">
                <a:latin typeface="Times New Roman"/>
                <a:cs typeface="Times New Roman"/>
              </a:rPr>
              <a:t>силовых</a:t>
            </a:r>
            <a:r>
              <a:rPr lang="en-US" sz="2200" dirty="0">
                <a:latin typeface="Times New Roman"/>
                <a:cs typeface="Times New Roman"/>
              </a:rPr>
              <a:t> </a:t>
            </a:r>
            <a:r>
              <a:rPr lang="en-US" sz="2200" dirty="0" err="1">
                <a:latin typeface="Times New Roman"/>
                <a:cs typeface="Times New Roman"/>
              </a:rPr>
              <a:t>ведомствах</a:t>
            </a:r>
            <a:r>
              <a:rPr lang="en-US" sz="2200" dirty="0">
                <a:latin typeface="Times New Roman"/>
                <a:cs typeface="Times New Roman"/>
              </a:rPr>
              <a:t>; </a:t>
            </a:r>
            <a:endParaRPr lang="ru-RU" sz="2200" dirty="0">
              <a:latin typeface="Times New Roman"/>
              <a:cs typeface="Times New Roman"/>
            </a:endParaRPr>
          </a:p>
          <a:p>
            <a:pPr marL="342900" lvl="0" indent="-342900" algn="just">
              <a:buFont typeface="Wingdings" charset="2"/>
              <a:buChar char="ü"/>
            </a:pPr>
            <a:r>
              <a:rPr lang="en-US" sz="2200" dirty="0">
                <a:latin typeface="Times New Roman"/>
                <a:cs typeface="Times New Roman"/>
              </a:rPr>
              <a:t>МЧС;</a:t>
            </a:r>
            <a:endParaRPr lang="ru-RU" sz="2200" dirty="0">
              <a:latin typeface="Times New Roman"/>
              <a:cs typeface="Times New Roman"/>
            </a:endParaRPr>
          </a:p>
          <a:p>
            <a:pPr marL="342900" lvl="0" indent="-342900" algn="just">
              <a:buFont typeface="Wingdings" charset="2"/>
              <a:buChar char="ü"/>
            </a:pPr>
            <a:r>
              <a:rPr lang="en-US" sz="2200" dirty="0" err="1">
                <a:latin typeface="Times New Roman"/>
                <a:cs typeface="Times New Roman"/>
              </a:rPr>
              <a:t>авиации</a:t>
            </a:r>
            <a:r>
              <a:rPr lang="en-US" sz="2200" dirty="0">
                <a:latin typeface="Times New Roman"/>
                <a:cs typeface="Times New Roman"/>
              </a:rPr>
              <a:t>; </a:t>
            </a:r>
            <a:endParaRPr lang="ru-RU" sz="2200" dirty="0">
              <a:latin typeface="Times New Roman"/>
              <a:cs typeface="Times New Roman"/>
            </a:endParaRPr>
          </a:p>
          <a:p>
            <a:pPr marL="342900" lvl="0" indent="-342900" algn="just">
              <a:buFont typeface="Wingdings" charset="2"/>
              <a:buChar char="ü"/>
            </a:pPr>
            <a:r>
              <a:rPr lang="ru-RU" sz="2200" dirty="0">
                <a:latin typeface="Times New Roman"/>
                <a:cs typeface="Times New Roman"/>
              </a:rPr>
              <a:t>энергетике и на транспорте;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ru-RU" sz="2200" dirty="0">
                <a:latin typeface="Times New Roman"/>
                <a:cs typeface="Times New Roman"/>
              </a:rPr>
              <a:t>при отборе и оценке персонала. </a:t>
            </a:r>
          </a:p>
        </p:txBody>
      </p:sp>
    </p:spTree>
    <p:extLst>
      <p:ext uri="{BB962C8B-B14F-4D97-AF65-F5344CB8AC3E}">
        <p14:creationId xmlns:p14="http://schemas.microsoft.com/office/powerpoint/2010/main" val="3155701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8730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Форма волны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Форма волны.thmx</Template>
  <TotalTime>15</TotalTime>
  <Words>153</Words>
  <Application>Microsoft Macintosh PowerPoint</Application>
  <PresentationFormat>Экран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Форма волны</vt:lpstr>
      <vt:lpstr>Презентация PowerPoint</vt:lpstr>
      <vt:lpstr>«Реакор-Т» Метод БОС направлен на активизацию внутренних резервов организма.  БОС-технологии позволяют:  повысить показатели эффективности в большом спорте, искусстве, в любой деятельности, требующей длительных усилий, а также большой ответственности; провести коррекцию так называемых пограничных состояний, вызванных неконтролируемым влиянием хронического стресса; повысить эффективности обучения, развития творческих способностей и др.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Эльвира</dc:creator>
  <cp:lastModifiedBy>Эльвира</cp:lastModifiedBy>
  <cp:revision>6</cp:revision>
  <dcterms:created xsi:type="dcterms:W3CDTF">2018-04-19T10:12:42Z</dcterms:created>
  <dcterms:modified xsi:type="dcterms:W3CDTF">2020-08-30T07:40:30Z</dcterms:modified>
</cp:coreProperties>
</file>