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85" r:id="rId4"/>
    <p:sldId id="282" r:id="rId5"/>
    <p:sldId id="293" r:id="rId6"/>
    <p:sldId id="297" r:id="rId7"/>
    <p:sldId id="290" r:id="rId8"/>
    <p:sldId id="299" r:id="rId9"/>
    <p:sldId id="301" r:id="rId10"/>
    <p:sldId id="300" r:id="rId11"/>
    <p:sldId id="29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D4D4D"/>
    <a:srgbClr val="B92D14"/>
    <a:srgbClr val="35759D"/>
    <a:srgbClr val="35B19D"/>
    <a:srgbClr val="000000"/>
    <a:srgbClr val="E8E8E8"/>
    <a:srgbClr val="1E1E20"/>
    <a:srgbClr val="D5D5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6" autoAdjust="0"/>
    <p:restoredTop sz="94872" autoAdjust="0"/>
  </p:normalViewPr>
  <p:slideViewPr>
    <p:cSldViewPr>
      <p:cViewPr varScale="1">
        <p:scale>
          <a:sx n="48" d="100"/>
          <a:sy n="48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A3343-9C16-45F8-8F7C-ACB92D3A3F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D1B9843-F5C6-45FA-99D2-51A224ADBBBB}">
      <dgm:prSet/>
      <dgm:spPr/>
      <dgm:t>
        <a:bodyPr/>
        <a:lstStyle/>
        <a:p>
          <a:pPr rtl="0"/>
          <a:r>
            <a:rPr lang="ru-RU" dirty="0" smtClean="0"/>
            <a:t>Создание информационно-технической образовательной среды;</a:t>
          </a:r>
          <a:endParaRPr lang="ru-RU" dirty="0"/>
        </a:p>
      </dgm:t>
    </dgm:pt>
    <dgm:pt modelId="{B6AF10F9-AAC4-472B-8230-F77490AB6F24}" type="parTrans" cxnId="{2E00D72D-A25A-40D5-BBCC-986C4F63F67C}">
      <dgm:prSet/>
      <dgm:spPr/>
      <dgm:t>
        <a:bodyPr/>
        <a:lstStyle/>
        <a:p>
          <a:endParaRPr lang="ru-RU"/>
        </a:p>
      </dgm:t>
    </dgm:pt>
    <dgm:pt modelId="{ECABF67F-1B0B-4F9B-B571-79CB9505FD63}" type="sibTrans" cxnId="{2E00D72D-A25A-40D5-BBCC-986C4F63F67C}">
      <dgm:prSet/>
      <dgm:spPr/>
      <dgm:t>
        <a:bodyPr/>
        <a:lstStyle/>
        <a:p>
          <a:endParaRPr lang="ru-RU"/>
        </a:p>
      </dgm:t>
    </dgm:pt>
    <dgm:pt modelId="{E19D7D61-D4E6-414A-AF1B-7774C3139405}">
      <dgm:prSet/>
      <dgm:spPr/>
      <dgm:t>
        <a:bodyPr/>
        <a:lstStyle/>
        <a:p>
          <a:pPr rtl="0"/>
          <a:r>
            <a:rPr lang="ru-RU" dirty="0" smtClean="0"/>
            <a:t>Подготовка конкурсных работ по направлениям на высоком уровне;</a:t>
          </a:r>
          <a:endParaRPr lang="ru-RU" dirty="0"/>
        </a:p>
      </dgm:t>
    </dgm:pt>
    <dgm:pt modelId="{68FD2E78-F972-4C7E-8C01-8BFA1BDA1B7D}" type="parTrans" cxnId="{F74BE810-71F7-4D17-8173-65B7D2B31AD9}">
      <dgm:prSet/>
      <dgm:spPr/>
      <dgm:t>
        <a:bodyPr/>
        <a:lstStyle/>
        <a:p>
          <a:endParaRPr lang="ru-RU"/>
        </a:p>
      </dgm:t>
    </dgm:pt>
    <dgm:pt modelId="{C4B38FD4-1C62-4080-BE28-381E0452C824}" type="sibTrans" cxnId="{F74BE810-71F7-4D17-8173-65B7D2B31AD9}">
      <dgm:prSet/>
      <dgm:spPr/>
      <dgm:t>
        <a:bodyPr/>
        <a:lstStyle/>
        <a:p>
          <a:endParaRPr lang="ru-RU"/>
        </a:p>
      </dgm:t>
    </dgm:pt>
    <dgm:pt modelId="{0AC6D8D6-9115-4F5E-B084-77DE8E3622B6}">
      <dgm:prSet/>
      <dgm:spPr/>
      <dgm:t>
        <a:bodyPr/>
        <a:lstStyle/>
        <a:p>
          <a:pPr rtl="0"/>
          <a:r>
            <a:rPr lang="ru-RU" dirty="0" err="1" smtClean="0"/>
            <a:t>Медиапроизводство</a:t>
          </a:r>
          <a:r>
            <a:rPr lang="ru-RU" dirty="0" smtClean="0"/>
            <a:t>;</a:t>
          </a:r>
          <a:endParaRPr lang="ru-RU" dirty="0"/>
        </a:p>
      </dgm:t>
    </dgm:pt>
    <dgm:pt modelId="{3C6A7299-96F4-4B40-A565-24D79213ED98}" type="parTrans" cxnId="{6209F0A5-EC41-4DE5-B3F8-26A38DAD3C67}">
      <dgm:prSet/>
      <dgm:spPr/>
      <dgm:t>
        <a:bodyPr/>
        <a:lstStyle/>
        <a:p>
          <a:endParaRPr lang="ru-RU"/>
        </a:p>
      </dgm:t>
    </dgm:pt>
    <dgm:pt modelId="{DB65D622-1F6C-4953-94F4-E34F8F848201}" type="sibTrans" cxnId="{6209F0A5-EC41-4DE5-B3F8-26A38DAD3C67}">
      <dgm:prSet/>
      <dgm:spPr/>
      <dgm:t>
        <a:bodyPr/>
        <a:lstStyle/>
        <a:p>
          <a:endParaRPr lang="ru-RU"/>
        </a:p>
      </dgm:t>
    </dgm:pt>
    <dgm:pt modelId="{AEBF6BF1-1581-49F2-907F-E386407015D4}">
      <dgm:prSet/>
      <dgm:spPr/>
      <dgm:t>
        <a:bodyPr/>
        <a:lstStyle/>
        <a:p>
          <a:pPr rtl="0"/>
          <a:r>
            <a:rPr lang="ru-RU" dirty="0" smtClean="0"/>
            <a:t>Работа со школьниками;</a:t>
          </a:r>
          <a:endParaRPr lang="en-US" dirty="0"/>
        </a:p>
      </dgm:t>
    </dgm:pt>
    <dgm:pt modelId="{688D0861-A6C9-4CF1-BD46-A5FD939ACD28}" type="parTrans" cxnId="{1DA41345-8E2A-41BE-9DD2-B0332521CB40}">
      <dgm:prSet/>
      <dgm:spPr/>
      <dgm:t>
        <a:bodyPr/>
        <a:lstStyle/>
        <a:p>
          <a:endParaRPr lang="ru-RU"/>
        </a:p>
      </dgm:t>
    </dgm:pt>
    <dgm:pt modelId="{281F0206-E2F0-4527-86E1-E3D85FF8BE71}" type="sibTrans" cxnId="{1DA41345-8E2A-41BE-9DD2-B0332521CB40}">
      <dgm:prSet/>
      <dgm:spPr/>
      <dgm:t>
        <a:bodyPr/>
        <a:lstStyle/>
        <a:p>
          <a:endParaRPr lang="ru-RU"/>
        </a:p>
      </dgm:t>
    </dgm:pt>
    <dgm:pt modelId="{8F1D8724-2887-4498-9846-8B6476F26BFE}">
      <dgm:prSet/>
      <dgm:spPr/>
      <dgm:t>
        <a:bodyPr/>
        <a:lstStyle/>
        <a:p>
          <a:pPr rtl="0"/>
          <a:r>
            <a:rPr lang="ru-RU" dirty="0" smtClean="0"/>
            <a:t>Визуализация студии;</a:t>
          </a:r>
          <a:endParaRPr lang="ru-RU" dirty="0"/>
        </a:p>
      </dgm:t>
    </dgm:pt>
    <dgm:pt modelId="{46B4D629-3B45-455F-8AD1-D75F1ECFDF5E}" type="parTrans" cxnId="{2975BB4C-3CF2-4B25-9009-C180BF39B0CA}">
      <dgm:prSet/>
      <dgm:spPr/>
      <dgm:t>
        <a:bodyPr/>
        <a:lstStyle/>
        <a:p>
          <a:endParaRPr lang="ru-RU"/>
        </a:p>
      </dgm:t>
    </dgm:pt>
    <dgm:pt modelId="{D59625A7-9685-4DFD-B550-5763194F3525}" type="sibTrans" cxnId="{2975BB4C-3CF2-4B25-9009-C180BF39B0CA}">
      <dgm:prSet/>
      <dgm:spPr/>
      <dgm:t>
        <a:bodyPr/>
        <a:lstStyle/>
        <a:p>
          <a:endParaRPr lang="ru-RU"/>
        </a:p>
      </dgm:t>
    </dgm:pt>
    <dgm:pt modelId="{F4E9079A-EBE2-420A-90E6-B5B387924F52}">
      <dgm:prSet/>
      <dgm:spPr/>
      <dgm:t>
        <a:bodyPr/>
        <a:lstStyle/>
        <a:p>
          <a:pPr rtl="0"/>
          <a:r>
            <a:rPr lang="ru-RU" dirty="0" smtClean="0"/>
            <a:t>Разработка и апробация модели подготовки команды разработчиков </a:t>
          </a:r>
          <a:r>
            <a:rPr lang="ru-RU" dirty="0" err="1" smtClean="0"/>
            <a:t>медиаресурсов</a:t>
          </a:r>
          <a:r>
            <a:rPr lang="ru-RU" i="1" dirty="0" smtClean="0"/>
            <a:t>.</a:t>
          </a:r>
          <a:endParaRPr lang="ru-RU" dirty="0"/>
        </a:p>
      </dgm:t>
    </dgm:pt>
    <dgm:pt modelId="{BCDE0DE1-5C44-43A4-937C-7F284BAF7C35}" type="parTrans" cxnId="{BF616D75-8B58-4C2C-A65B-5DB4A4E348B8}">
      <dgm:prSet/>
      <dgm:spPr/>
      <dgm:t>
        <a:bodyPr/>
        <a:lstStyle/>
        <a:p>
          <a:endParaRPr lang="ru-RU"/>
        </a:p>
      </dgm:t>
    </dgm:pt>
    <dgm:pt modelId="{52944671-6B88-4001-9C6D-60946958AF55}" type="sibTrans" cxnId="{BF616D75-8B58-4C2C-A65B-5DB4A4E348B8}">
      <dgm:prSet/>
      <dgm:spPr/>
      <dgm:t>
        <a:bodyPr/>
        <a:lstStyle/>
        <a:p>
          <a:endParaRPr lang="ru-RU"/>
        </a:p>
      </dgm:t>
    </dgm:pt>
    <dgm:pt modelId="{11347A73-3A55-43E3-BA42-247D7610EB6E}" type="pres">
      <dgm:prSet presAssocID="{C74A3343-9C16-45F8-8F7C-ACB92D3A3F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0E853-2669-4568-8137-0ECFB99EDBE3}" type="pres">
      <dgm:prSet presAssocID="{3D1B9843-F5C6-45FA-99D2-51A224ADBBB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0E175-A465-4EF6-8BF0-214F5AE04EC5}" type="pres">
      <dgm:prSet presAssocID="{ECABF67F-1B0B-4F9B-B571-79CB9505FD63}" presName="spacer" presStyleCnt="0"/>
      <dgm:spPr/>
    </dgm:pt>
    <dgm:pt modelId="{5832251B-9B3E-498A-8FD5-6DE8E02B44A1}" type="pres">
      <dgm:prSet presAssocID="{E19D7D61-D4E6-414A-AF1B-7774C313940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DFDE7-24E5-4A1B-8B92-5569F0F0398F}" type="pres">
      <dgm:prSet presAssocID="{C4B38FD4-1C62-4080-BE28-381E0452C824}" presName="spacer" presStyleCnt="0"/>
      <dgm:spPr/>
    </dgm:pt>
    <dgm:pt modelId="{984787E6-6B71-4B2A-93ED-B0B777B639A7}" type="pres">
      <dgm:prSet presAssocID="{0AC6D8D6-9115-4F5E-B084-77DE8E3622B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98570-F738-41F3-ABAC-B59AC160E326}" type="pres">
      <dgm:prSet presAssocID="{DB65D622-1F6C-4953-94F4-E34F8F848201}" presName="spacer" presStyleCnt="0"/>
      <dgm:spPr/>
    </dgm:pt>
    <dgm:pt modelId="{43AAE585-004D-400D-B59F-4E949E34DDC9}" type="pres">
      <dgm:prSet presAssocID="{AEBF6BF1-1581-49F2-907F-E386407015D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247FD-76BF-4B98-B3B5-43EC572745D0}" type="pres">
      <dgm:prSet presAssocID="{281F0206-E2F0-4527-86E1-E3D85FF8BE71}" presName="spacer" presStyleCnt="0"/>
      <dgm:spPr/>
    </dgm:pt>
    <dgm:pt modelId="{19945511-6685-4E32-947E-43697B3C848F}" type="pres">
      <dgm:prSet presAssocID="{8F1D8724-2887-4498-9846-8B6476F26BF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5A026-56E1-4865-9A5F-47DB1B177C8F}" type="pres">
      <dgm:prSet presAssocID="{D59625A7-9685-4DFD-B550-5763194F3525}" presName="spacer" presStyleCnt="0"/>
      <dgm:spPr/>
    </dgm:pt>
    <dgm:pt modelId="{CF819A63-2B1D-4187-9C07-9BF788A0E85B}" type="pres">
      <dgm:prSet presAssocID="{F4E9079A-EBE2-420A-90E6-B5B387924F5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79D36-3F1B-4C7F-A73B-A175B494B955}" type="presOf" srcId="{F4E9079A-EBE2-420A-90E6-B5B387924F52}" destId="{CF819A63-2B1D-4187-9C07-9BF788A0E85B}" srcOrd="0" destOrd="0" presId="urn:microsoft.com/office/officeart/2005/8/layout/vList2"/>
    <dgm:cxn modelId="{2E00D72D-A25A-40D5-BBCC-986C4F63F67C}" srcId="{C74A3343-9C16-45F8-8F7C-ACB92D3A3F7A}" destId="{3D1B9843-F5C6-45FA-99D2-51A224ADBBBB}" srcOrd="0" destOrd="0" parTransId="{B6AF10F9-AAC4-472B-8230-F77490AB6F24}" sibTransId="{ECABF67F-1B0B-4F9B-B571-79CB9505FD63}"/>
    <dgm:cxn modelId="{9590FC43-4597-462E-823A-2EEFB55A7963}" type="presOf" srcId="{AEBF6BF1-1581-49F2-907F-E386407015D4}" destId="{43AAE585-004D-400D-B59F-4E949E34DDC9}" srcOrd="0" destOrd="0" presId="urn:microsoft.com/office/officeart/2005/8/layout/vList2"/>
    <dgm:cxn modelId="{6209F0A5-EC41-4DE5-B3F8-26A38DAD3C67}" srcId="{C74A3343-9C16-45F8-8F7C-ACB92D3A3F7A}" destId="{0AC6D8D6-9115-4F5E-B084-77DE8E3622B6}" srcOrd="2" destOrd="0" parTransId="{3C6A7299-96F4-4B40-A565-24D79213ED98}" sibTransId="{DB65D622-1F6C-4953-94F4-E34F8F848201}"/>
    <dgm:cxn modelId="{B8FF9882-187C-4B99-9F51-45BD5218A2D3}" type="presOf" srcId="{0AC6D8D6-9115-4F5E-B084-77DE8E3622B6}" destId="{984787E6-6B71-4B2A-93ED-B0B777B639A7}" srcOrd="0" destOrd="0" presId="urn:microsoft.com/office/officeart/2005/8/layout/vList2"/>
    <dgm:cxn modelId="{F74BE810-71F7-4D17-8173-65B7D2B31AD9}" srcId="{C74A3343-9C16-45F8-8F7C-ACB92D3A3F7A}" destId="{E19D7D61-D4E6-414A-AF1B-7774C3139405}" srcOrd="1" destOrd="0" parTransId="{68FD2E78-F972-4C7E-8C01-8BFA1BDA1B7D}" sibTransId="{C4B38FD4-1C62-4080-BE28-381E0452C824}"/>
    <dgm:cxn modelId="{BF616D75-8B58-4C2C-A65B-5DB4A4E348B8}" srcId="{C74A3343-9C16-45F8-8F7C-ACB92D3A3F7A}" destId="{F4E9079A-EBE2-420A-90E6-B5B387924F52}" srcOrd="5" destOrd="0" parTransId="{BCDE0DE1-5C44-43A4-937C-7F284BAF7C35}" sibTransId="{52944671-6B88-4001-9C6D-60946958AF55}"/>
    <dgm:cxn modelId="{294CEF0C-EEE6-44E1-AA23-8FCD252FB89B}" type="presOf" srcId="{8F1D8724-2887-4498-9846-8B6476F26BFE}" destId="{19945511-6685-4E32-947E-43697B3C848F}" srcOrd="0" destOrd="0" presId="urn:microsoft.com/office/officeart/2005/8/layout/vList2"/>
    <dgm:cxn modelId="{2975BB4C-3CF2-4B25-9009-C180BF39B0CA}" srcId="{C74A3343-9C16-45F8-8F7C-ACB92D3A3F7A}" destId="{8F1D8724-2887-4498-9846-8B6476F26BFE}" srcOrd="4" destOrd="0" parTransId="{46B4D629-3B45-455F-8AD1-D75F1ECFDF5E}" sibTransId="{D59625A7-9685-4DFD-B550-5763194F3525}"/>
    <dgm:cxn modelId="{1DA41345-8E2A-41BE-9DD2-B0332521CB40}" srcId="{C74A3343-9C16-45F8-8F7C-ACB92D3A3F7A}" destId="{AEBF6BF1-1581-49F2-907F-E386407015D4}" srcOrd="3" destOrd="0" parTransId="{688D0861-A6C9-4CF1-BD46-A5FD939ACD28}" sibTransId="{281F0206-E2F0-4527-86E1-E3D85FF8BE71}"/>
    <dgm:cxn modelId="{17CAB503-48B9-44FE-9B02-5C3E56D9E1F6}" type="presOf" srcId="{E19D7D61-D4E6-414A-AF1B-7774C3139405}" destId="{5832251B-9B3E-498A-8FD5-6DE8E02B44A1}" srcOrd="0" destOrd="0" presId="urn:microsoft.com/office/officeart/2005/8/layout/vList2"/>
    <dgm:cxn modelId="{E2D962E4-8E6A-4E2F-8402-F1BC3FFF2DA2}" type="presOf" srcId="{C74A3343-9C16-45F8-8F7C-ACB92D3A3F7A}" destId="{11347A73-3A55-43E3-BA42-247D7610EB6E}" srcOrd="0" destOrd="0" presId="urn:microsoft.com/office/officeart/2005/8/layout/vList2"/>
    <dgm:cxn modelId="{CA9E2AF2-E524-425C-90EC-A5E2F314721E}" type="presOf" srcId="{3D1B9843-F5C6-45FA-99D2-51A224ADBBBB}" destId="{C860E853-2669-4568-8137-0ECFB99EDBE3}" srcOrd="0" destOrd="0" presId="urn:microsoft.com/office/officeart/2005/8/layout/vList2"/>
    <dgm:cxn modelId="{B2EF3D68-4B03-4377-94A6-1AAA012C1C29}" type="presParOf" srcId="{11347A73-3A55-43E3-BA42-247D7610EB6E}" destId="{C860E853-2669-4568-8137-0ECFB99EDBE3}" srcOrd="0" destOrd="0" presId="urn:microsoft.com/office/officeart/2005/8/layout/vList2"/>
    <dgm:cxn modelId="{3CFFBE60-E551-43A0-8E4B-990FCE0C5A9A}" type="presParOf" srcId="{11347A73-3A55-43E3-BA42-247D7610EB6E}" destId="{63F0E175-A465-4EF6-8BF0-214F5AE04EC5}" srcOrd="1" destOrd="0" presId="urn:microsoft.com/office/officeart/2005/8/layout/vList2"/>
    <dgm:cxn modelId="{ACA31211-2A71-4F38-8FAA-2C8B05B93FE8}" type="presParOf" srcId="{11347A73-3A55-43E3-BA42-247D7610EB6E}" destId="{5832251B-9B3E-498A-8FD5-6DE8E02B44A1}" srcOrd="2" destOrd="0" presId="urn:microsoft.com/office/officeart/2005/8/layout/vList2"/>
    <dgm:cxn modelId="{D8E2C8DD-E7C5-4465-B0A1-8915E9D27ABC}" type="presParOf" srcId="{11347A73-3A55-43E3-BA42-247D7610EB6E}" destId="{EFEDFDE7-24E5-4A1B-8B92-5569F0F0398F}" srcOrd="3" destOrd="0" presId="urn:microsoft.com/office/officeart/2005/8/layout/vList2"/>
    <dgm:cxn modelId="{3E954D8E-5C4B-40E2-93F4-9D1026906564}" type="presParOf" srcId="{11347A73-3A55-43E3-BA42-247D7610EB6E}" destId="{984787E6-6B71-4B2A-93ED-B0B777B639A7}" srcOrd="4" destOrd="0" presId="urn:microsoft.com/office/officeart/2005/8/layout/vList2"/>
    <dgm:cxn modelId="{1F525DE2-E4E5-4C6B-8474-A95C463F5CC7}" type="presParOf" srcId="{11347A73-3A55-43E3-BA42-247D7610EB6E}" destId="{C1A98570-F738-41F3-ABAC-B59AC160E326}" srcOrd="5" destOrd="0" presId="urn:microsoft.com/office/officeart/2005/8/layout/vList2"/>
    <dgm:cxn modelId="{DF8CDF83-4580-453D-92C6-3E09C4ABDAAB}" type="presParOf" srcId="{11347A73-3A55-43E3-BA42-247D7610EB6E}" destId="{43AAE585-004D-400D-B59F-4E949E34DDC9}" srcOrd="6" destOrd="0" presId="urn:microsoft.com/office/officeart/2005/8/layout/vList2"/>
    <dgm:cxn modelId="{E2D9A8D7-8358-478F-B605-4C2B32AA2D68}" type="presParOf" srcId="{11347A73-3A55-43E3-BA42-247D7610EB6E}" destId="{B50247FD-76BF-4B98-B3B5-43EC572745D0}" srcOrd="7" destOrd="0" presId="urn:microsoft.com/office/officeart/2005/8/layout/vList2"/>
    <dgm:cxn modelId="{4D1F710B-8872-4E95-8FFB-94E4A117402E}" type="presParOf" srcId="{11347A73-3A55-43E3-BA42-247D7610EB6E}" destId="{19945511-6685-4E32-947E-43697B3C848F}" srcOrd="8" destOrd="0" presId="urn:microsoft.com/office/officeart/2005/8/layout/vList2"/>
    <dgm:cxn modelId="{01908287-2FD2-4FA5-997A-7CC01D285651}" type="presParOf" srcId="{11347A73-3A55-43E3-BA42-247D7610EB6E}" destId="{D3A5A026-56E1-4865-9A5F-47DB1B177C8F}" srcOrd="9" destOrd="0" presId="urn:microsoft.com/office/officeart/2005/8/layout/vList2"/>
    <dgm:cxn modelId="{9C081F51-02F5-482F-BFA5-F5622883B96F}" type="presParOf" srcId="{11347A73-3A55-43E3-BA42-247D7610EB6E}" destId="{CF819A63-2B1D-4187-9C07-9BF788A0E8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60E853-2669-4568-8137-0ECFB99EDBE3}">
      <dsp:nvSpPr>
        <dsp:cNvPr id="0" name=""/>
        <dsp:cNvSpPr/>
      </dsp:nvSpPr>
      <dsp:spPr>
        <a:xfrm>
          <a:off x="0" y="20897"/>
          <a:ext cx="8686800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информационно-технической образовательной среды;</a:t>
          </a:r>
          <a:endParaRPr lang="ru-RU" sz="2100" kern="1200" dirty="0"/>
        </a:p>
      </dsp:txBody>
      <dsp:txXfrm>
        <a:off x="0" y="20897"/>
        <a:ext cx="8686800" cy="793534"/>
      </dsp:txXfrm>
    </dsp:sp>
    <dsp:sp modelId="{5832251B-9B3E-498A-8FD5-6DE8E02B44A1}">
      <dsp:nvSpPr>
        <dsp:cNvPr id="0" name=""/>
        <dsp:cNvSpPr/>
      </dsp:nvSpPr>
      <dsp:spPr>
        <a:xfrm>
          <a:off x="0" y="874911"/>
          <a:ext cx="8686800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Подготовка конкурсных работ по направлениям на высоком уровне;</a:t>
          </a:r>
          <a:endParaRPr lang="ru-RU" sz="2100" kern="1200" dirty="0"/>
        </a:p>
      </dsp:txBody>
      <dsp:txXfrm>
        <a:off x="0" y="874911"/>
        <a:ext cx="8686800" cy="793534"/>
      </dsp:txXfrm>
    </dsp:sp>
    <dsp:sp modelId="{984787E6-6B71-4B2A-93ED-B0B777B639A7}">
      <dsp:nvSpPr>
        <dsp:cNvPr id="0" name=""/>
        <dsp:cNvSpPr/>
      </dsp:nvSpPr>
      <dsp:spPr>
        <a:xfrm>
          <a:off x="0" y="1728925"/>
          <a:ext cx="8686800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Медиапроизводство</a:t>
          </a:r>
          <a:r>
            <a:rPr lang="ru-RU" sz="2100" kern="1200" dirty="0" smtClean="0"/>
            <a:t>;</a:t>
          </a:r>
          <a:endParaRPr lang="ru-RU" sz="2100" kern="1200" dirty="0"/>
        </a:p>
      </dsp:txBody>
      <dsp:txXfrm>
        <a:off x="0" y="1728925"/>
        <a:ext cx="8686800" cy="793534"/>
      </dsp:txXfrm>
    </dsp:sp>
    <dsp:sp modelId="{43AAE585-004D-400D-B59F-4E949E34DDC9}">
      <dsp:nvSpPr>
        <dsp:cNvPr id="0" name=""/>
        <dsp:cNvSpPr/>
      </dsp:nvSpPr>
      <dsp:spPr>
        <a:xfrm>
          <a:off x="0" y="2582939"/>
          <a:ext cx="8686800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Работа со школьниками;</a:t>
          </a:r>
          <a:endParaRPr lang="en-US" sz="2100" kern="1200" dirty="0"/>
        </a:p>
      </dsp:txBody>
      <dsp:txXfrm>
        <a:off x="0" y="2582939"/>
        <a:ext cx="8686800" cy="793534"/>
      </dsp:txXfrm>
    </dsp:sp>
    <dsp:sp modelId="{19945511-6685-4E32-947E-43697B3C848F}">
      <dsp:nvSpPr>
        <dsp:cNvPr id="0" name=""/>
        <dsp:cNvSpPr/>
      </dsp:nvSpPr>
      <dsp:spPr>
        <a:xfrm>
          <a:off x="0" y="3436954"/>
          <a:ext cx="8686800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Визуализация студии;</a:t>
          </a:r>
          <a:endParaRPr lang="ru-RU" sz="2100" kern="1200" dirty="0"/>
        </a:p>
      </dsp:txBody>
      <dsp:txXfrm>
        <a:off x="0" y="3436954"/>
        <a:ext cx="8686800" cy="793534"/>
      </dsp:txXfrm>
    </dsp:sp>
    <dsp:sp modelId="{CF819A63-2B1D-4187-9C07-9BF788A0E85B}">
      <dsp:nvSpPr>
        <dsp:cNvPr id="0" name=""/>
        <dsp:cNvSpPr/>
      </dsp:nvSpPr>
      <dsp:spPr>
        <a:xfrm>
          <a:off x="0" y="4290968"/>
          <a:ext cx="8686800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Разработка и апробация модели подготовки команды разработчиков </a:t>
          </a:r>
          <a:r>
            <a:rPr lang="ru-RU" sz="2100" kern="1200" dirty="0" err="1" smtClean="0"/>
            <a:t>медиаресурсов</a:t>
          </a:r>
          <a:r>
            <a:rPr lang="ru-RU" sz="2100" i="1" kern="1200" dirty="0" smtClean="0"/>
            <a:t>.</a:t>
          </a:r>
          <a:endParaRPr lang="ru-RU" sz="2100" kern="1200" dirty="0"/>
        </a:p>
      </dsp:txBody>
      <dsp:txXfrm>
        <a:off x="0" y="4290968"/>
        <a:ext cx="8686800" cy="793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9B545D-200D-4875-A807-2996C85E64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E24DE9-AA91-4BCB-BC7A-E3E8E915FA52}" type="slidenum">
              <a:rPr lang="en-US" altLang="ru-RU" smtClean="0">
                <a:latin typeface="Arial" pitchFamily="34" charset="0"/>
              </a:rPr>
              <a:pPr/>
              <a:t>1</a:t>
            </a:fld>
            <a:endParaRPr lang="en-US" altLang="ru-RU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Мастер-классы (создание паттернов, монтаж фильма, анимация персонажа, обработка фото, порталы в </a:t>
            </a:r>
            <a:r>
              <a:rPr lang="en-US" smtClean="0"/>
              <a:t>Photoshop</a:t>
            </a:r>
            <a:r>
              <a:rPr lang="ru-RU" smtClean="0"/>
              <a:t>, цветокоррекция фото, векторная графика)</a:t>
            </a:r>
          </a:p>
          <a:p>
            <a:r>
              <a:rPr lang="ru-RU" smtClean="0"/>
              <a:t>Призовые места на конкурсах (3 место Винница, 1,2,3 места Республика цифрового века, очный этап </a:t>
            </a:r>
            <a:r>
              <a:rPr lang="en-US" smtClean="0"/>
              <a:t>IT </a:t>
            </a:r>
            <a:r>
              <a:rPr lang="ru-RU" smtClean="0"/>
              <a:t>планета и Волга</a:t>
            </a:r>
            <a:r>
              <a:rPr lang="en-US" smtClean="0"/>
              <a:t> IT’X)</a:t>
            </a:r>
            <a:endParaRPr lang="ru-RU" smtClean="0"/>
          </a:p>
          <a:p>
            <a:r>
              <a:rPr lang="ru-RU" smtClean="0"/>
              <a:t>Участие  во внутреннем чемпионате по стандарту </a:t>
            </a:r>
            <a:r>
              <a:rPr lang="en-US" smtClean="0"/>
              <a:t>WorldSkills (2 </a:t>
            </a:r>
            <a:r>
              <a:rPr lang="ru-RU" smtClean="0"/>
              <a:t>место по компетенции «Веб-дизайн и разработка»)</a:t>
            </a:r>
          </a:p>
          <a:p>
            <a:r>
              <a:rPr lang="ru-RU" smtClean="0"/>
              <a:t>Подготовка портфолио команды (инфографика, видеоролик, печатная продукция, сайт и материалы для конкурса РЦВ)</a:t>
            </a:r>
          </a:p>
          <a:p>
            <a:r>
              <a:rPr lang="ru-RU" smtClean="0"/>
              <a:t>Команда сформированная в рамках учебной практики </a:t>
            </a:r>
          </a:p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6E8B48-945F-47E3-AD0A-6877F0499BBB}" type="slidenum">
              <a:rPr lang="en-US" altLang="ru-RU" smtClean="0">
                <a:latin typeface="Arial" pitchFamily="34" charset="0"/>
              </a:rPr>
              <a:pPr/>
              <a:t>6</a:t>
            </a:fld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/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/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93688" y="152400"/>
            <a:ext cx="5715000" cy="1052513"/>
          </a:xfrm>
        </p:spPr>
        <p:txBody>
          <a:bodyPr/>
          <a:lstStyle/>
          <a:p>
            <a:pPr algn="l" eaLnBrk="1" hangingPunct="1"/>
            <a:r>
              <a:rPr lang="ru-RU" smtClean="0"/>
              <a:t>Студия медиапроизводства</a:t>
            </a:r>
            <a:endParaRPr lang="ru-RU" altLang="ru-RU" sz="4000" smtClean="0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3688" y="1752600"/>
            <a:ext cx="3181350" cy="685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2000" smtClean="0"/>
              <a:t>Команда БГПУ им. Акмуллы ИПОиИТ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7315200" cy="715962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Призовые места</a:t>
            </a:r>
          </a:p>
        </p:txBody>
      </p:sp>
      <p:pic>
        <p:nvPicPr>
          <p:cNvPr id="12291" name="Picture 2" descr="C:\Users\Азат\Desktop\Внеучебная деятельность\Сайфитдинов 3 мес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26670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C:\Users\Азат\Desktop\Внеучебная деятельность\Латипов сертифи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2438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47800"/>
            <a:ext cx="2514600" cy="3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315200" cy="71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Спасибо за внимание</a:t>
            </a:r>
          </a:p>
        </p:txBody>
      </p:sp>
      <p:pic>
        <p:nvPicPr>
          <p:cNvPr id="10243" name="Picture 2" descr="https://avatars.mds.yandex.net/get-pdb/1684402/0266cc89-32dd-422b-b306-05232b7d902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71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Резюме проекта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b="1" smtClean="0"/>
              <a:t>Название</a:t>
            </a:r>
            <a:r>
              <a:rPr lang="ru-RU" smtClean="0"/>
              <a:t>: Студия медиапроизводства</a:t>
            </a:r>
          </a:p>
          <a:p>
            <a:pPr marL="0" indent="0" algn="just" eaLnBrk="1" hangingPunct="1">
              <a:buFontTx/>
              <a:buNone/>
            </a:pPr>
            <a:r>
              <a:rPr lang="ru-RU" b="1" smtClean="0"/>
              <a:t>Руководитель: </a:t>
            </a:r>
            <a:r>
              <a:rPr lang="ru-RU" smtClean="0"/>
              <a:t>Хакимова Елена Азатовна</a:t>
            </a:r>
          </a:p>
          <a:p>
            <a:pPr marL="0" indent="0" algn="just" eaLnBrk="1" hangingPunct="1">
              <a:buFontTx/>
              <a:buNone/>
            </a:pPr>
            <a:r>
              <a:rPr lang="ru-RU" b="1" smtClean="0"/>
              <a:t>Направление:</a:t>
            </a:r>
            <a:r>
              <a:rPr lang="ru-RU" smtClean="0"/>
              <a:t> Социальные проекты</a:t>
            </a:r>
          </a:p>
          <a:p>
            <a:pPr marL="0" indent="0" algn="just" eaLnBrk="1" hangingPunct="1">
              <a:buFontTx/>
              <a:buNone/>
            </a:pPr>
            <a:r>
              <a:rPr lang="ru-RU" b="1" smtClean="0"/>
              <a:t>Сроки реализации: </a:t>
            </a:r>
            <a:r>
              <a:rPr lang="ru-RU" smtClean="0"/>
              <a:t>30.01.2019-20.12.2019</a:t>
            </a:r>
          </a:p>
          <a:p>
            <a:pPr marL="0" indent="0" algn="just" eaLnBrk="1" hangingPunct="1">
              <a:buFontTx/>
              <a:buNone/>
            </a:pPr>
            <a:r>
              <a:rPr lang="ru-RU" b="1" smtClean="0"/>
              <a:t>Финансирование: </a:t>
            </a:r>
          </a:p>
          <a:p>
            <a:pPr marL="0" indent="0" algn="just" eaLnBrk="1" hangingPunct="1">
              <a:buFontTx/>
              <a:buNone/>
            </a:pPr>
            <a:endParaRPr lang="ru-RU" smtClean="0"/>
          </a:p>
          <a:p>
            <a:pPr marL="0" indent="0" algn="just" eaLnBrk="1" hangingPunct="1">
              <a:buFontTx/>
              <a:buNone/>
            </a:pPr>
            <a:endParaRPr lang="ru-RU" smtClean="0"/>
          </a:p>
        </p:txBody>
      </p:sp>
      <p:pic>
        <p:nvPicPr>
          <p:cNvPr id="3076" name="Picture 2" descr="https://constructionadvisor.com.au/thumbnail/event_project-puzzle-pieces_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79912" flipV="1">
            <a:off x="5513388" y="4298950"/>
            <a:ext cx="34702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0200" y="4222750"/>
          <a:ext cx="5156884" cy="2411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111">
                  <a:extLst>
                    <a:ext uri="{9D8B030D-6E8A-4147-A177-3AD203B41FA5}"/>
                  </a:extLst>
                </a:gridCol>
                <a:gridCol w="2613773">
                  <a:extLst>
                    <a:ext uri="{9D8B030D-6E8A-4147-A177-3AD203B41FA5}"/>
                  </a:extLst>
                </a:gridCol>
              </a:tblGrid>
              <a:tr h="582732">
                <a:tc>
                  <a:txBody>
                    <a:bodyPr/>
                    <a:lstStyle/>
                    <a:p>
                      <a:pPr algn="l">
                        <a:lnSpc>
                          <a:spcPts val="2425"/>
                        </a:lnSpc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ru-RU" sz="1800" dirty="0">
                          <a:effectLst/>
                        </a:rPr>
                        <a:t>Личный вклад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25"/>
                        </a:lnSpc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18 838 </a:t>
                      </a:r>
                      <a:r>
                        <a:rPr lang="ru-RU" sz="1800" dirty="0">
                          <a:effectLst/>
                        </a:rPr>
                        <a:t>руб.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82732">
                <a:tc>
                  <a:txBody>
                    <a:bodyPr/>
                    <a:lstStyle/>
                    <a:p>
                      <a:pPr algn="l">
                        <a:lnSpc>
                          <a:spcPts val="2425"/>
                        </a:lnSpc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ru-RU" sz="1800">
                          <a:effectLst/>
                        </a:rPr>
                        <a:t>Привлеченные средства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25"/>
                        </a:lnSpc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0 руб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82732">
                <a:tc>
                  <a:txBody>
                    <a:bodyPr/>
                    <a:lstStyle/>
                    <a:p>
                      <a:pPr algn="l">
                        <a:lnSpc>
                          <a:spcPts val="2425"/>
                        </a:lnSpc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ru-RU" sz="1800">
                          <a:effectLst/>
                        </a:rPr>
                        <a:t>Запрашиваемые средства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25"/>
                        </a:lnSpc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42 720 </a:t>
                      </a:r>
                      <a:r>
                        <a:rPr lang="ru-RU" sz="1800" dirty="0">
                          <a:effectLst/>
                        </a:rPr>
                        <a:t>руб.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82732">
                <a:tc>
                  <a:txBody>
                    <a:bodyPr/>
                    <a:lstStyle/>
                    <a:p>
                      <a:pPr algn="l">
                        <a:lnSpc>
                          <a:spcPts val="2425"/>
                        </a:lnSpc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ru-RU" sz="1800">
                          <a:effectLst/>
                        </a:rPr>
                        <a:t>Общий бюджет проекта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25"/>
                        </a:lnSpc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61 558 </a:t>
                      </a:r>
                      <a:r>
                        <a:rPr lang="ru-RU" sz="1800" dirty="0">
                          <a:effectLst/>
                        </a:rPr>
                        <a:t>руб.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71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3200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smtClean="0"/>
              <a:t>Создание студии медиапроизводства, направленной на развитие компетенций по созданию медиапроектов и деятельности в командной среде.</a:t>
            </a:r>
          </a:p>
          <a:p>
            <a:pPr marL="0" indent="0" eaLnBrk="1" hangingPunct="1">
              <a:buFontTx/>
              <a:buNone/>
            </a:pPr>
            <a:endParaRPr lang="ru-RU" smtClean="0"/>
          </a:p>
        </p:txBody>
      </p:sp>
      <p:pic>
        <p:nvPicPr>
          <p:cNvPr id="4100" name="Picture 2" descr="https://www.centr-crm.ru/wp-content/uploads/2017/10/Depositphotos_38853339_l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953000"/>
            <a:ext cx="22669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71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Задачи проекта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2" descr="http://litocentr.ru/wp-content/uploads/2014/09/shutterstock_10479279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54355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86700" cy="132556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Планируемые результаты проекта</a:t>
            </a:r>
            <a:r>
              <a:rPr lang="ru-RU" sz="2800" smtClean="0">
                <a:solidFill>
                  <a:schemeClr val="bg1"/>
                </a:solidFill>
              </a:rPr>
              <a:t/>
            </a:r>
            <a:br>
              <a:rPr lang="ru-RU" sz="2800" smtClean="0">
                <a:solidFill>
                  <a:schemeClr val="bg1"/>
                </a:solidFill>
              </a:rPr>
            </a:b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6147" name="Текст 4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3868738" cy="823913"/>
          </a:xfrm>
        </p:spPr>
        <p:txBody>
          <a:bodyPr/>
          <a:lstStyle/>
          <a:p>
            <a:r>
              <a:rPr lang="ru-RU" smtClean="0"/>
              <a:t>количественные</a:t>
            </a:r>
          </a:p>
        </p:txBody>
      </p:sp>
      <p:sp>
        <p:nvSpPr>
          <p:cNvPr id="6148" name="Объект 2"/>
          <p:cNvSpPr>
            <a:spLocks noGrp="1"/>
          </p:cNvSpPr>
          <p:nvPr>
            <p:ph sz="half" idx="2"/>
          </p:nvPr>
        </p:nvSpPr>
        <p:spPr>
          <a:xfrm>
            <a:off x="533400" y="2133600"/>
            <a:ext cx="3868738" cy="4205288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</a:pPr>
            <a:r>
              <a:rPr lang="ru-RU" sz="2000" smtClean="0"/>
              <a:t> 5 работ-образцов команды по разным направлениям.</a:t>
            </a:r>
          </a:p>
          <a:p>
            <a:pPr marL="0" indent="0" eaLnBrk="1" hangingPunct="1">
              <a:spcBef>
                <a:spcPts val="100"/>
              </a:spcBef>
            </a:pPr>
            <a:r>
              <a:rPr lang="ru-RU" sz="2000" smtClean="0"/>
              <a:t>7 мастер-классов по работе в специальном программном обеспечении</a:t>
            </a:r>
          </a:p>
          <a:p>
            <a:pPr marL="0" indent="0" eaLnBrk="1" hangingPunct="1">
              <a:spcBef>
                <a:spcPts val="100"/>
              </a:spcBef>
            </a:pPr>
            <a:r>
              <a:rPr lang="ru-RU" sz="2000" smtClean="0"/>
              <a:t>10 рабочих мест с программным обеспечением.</a:t>
            </a:r>
          </a:p>
          <a:p>
            <a:pPr marL="0" indent="0" eaLnBrk="1" hangingPunct="1">
              <a:spcBef>
                <a:spcPts val="100"/>
              </a:spcBef>
            </a:pPr>
            <a:r>
              <a:rPr lang="ru-RU" sz="2000" smtClean="0"/>
              <a:t>Ежегодное проведение на базе студии конкурса «Республика цифрового века» с выходом на международный уровень.</a:t>
            </a:r>
          </a:p>
          <a:p>
            <a:pPr marL="0" indent="0" eaLnBrk="1" hangingPunct="1">
              <a:buFontTx/>
              <a:buNone/>
            </a:pPr>
            <a:endParaRPr lang="ru-RU" sz="1600" smtClean="0"/>
          </a:p>
          <a:p>
            <a:pPr marL="0" indent="0" eaLnBrk="1" hangingPunct="1">
              <a:buFontTx/>
              <a:buNone/>
            </a:pPr>
            <a:endParaRPr lang="ru-RU" smtClean="0"/>
          </a:p>
        </p:txBody>
      </p:sp>
      <p:sp>
        <p:nvSpPr>
          <p:cNvPr id="6149" name="Текст 5"/>
          <p:cNvSpPr>
            <a:spLocks noGrp="1"/>
          </p:cNvSpPr>
          <p:nvPr>
            <p:ph type="body" sz="quarter" idx="3"/>
          </p:nvPr>
        </p:nvSpPr>
        <p:spPr>
          <a:xfrm>
            <a:off x="4532313" y="1143000"/>
            <a:ext cx="3887787" cy="823913"/>
          </a:xfrm>
        </p:spPr>
        <p:txBody>
          <a:bodyPr/>
          <a:lstStyle/>
          <a:p>
            <a:r>
              <a:rPr lang="ru-RU" smtClean="0"/>
              <a:t>качественные</a:t>
            </a:r>
          </a:p>
        </p:txBody>
      </p:sp>
      <p:sp>
        <p:nvSpPr>
          <p:cNvPr id="6150" name="Содержимое 6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3962400" cy="3684588"/>
          </a:xfrm>
        </p:spPr>
        <p:txBody>
          <a:bodyPr/>
          <a:lstStyle/>
          <a:p>
            <a:pPr marL="0" indent="0" eaLnBrk="1" hangingPunct="1"/>
            <a:r>
              <a:rPr lang="ru-RU" sz="2000" smtClean="0"/>
              <a:t> Призовые места на международных и федеральных конкурсах.</a:t>
            </a:r>
          </a:p>
          <a:p>
            <a:pPr marL="0" indent="0" eaLnBrk="1" hangingPunct="1"/>
            <a:r>
              <a:rPr lang="ru-RU" sz="2000" smtClean="0"/>
              <a:t> Портфолио специалиста.</a:t>
            </a:r>
          </a:p>
          <a:p>
            <a:pPr marL="0" indent="0" eaLnBrk="1" hangingPunct="1"/>
            <a:r>
              <a:rPr lang="ru-RU" sz="2000" smtClean="0"/>
              <a:t> Визуальная модель помещения и рабочих пространств.</a:t>
            </a:r>
          </a:p>
          <a:p>
            <a:pPr marL="0" indent="0" eaLnBrk="1" hangingPunct="1"/>
            <a:r>
              <a:rPr lang="ru-RU" sz="2000" smtClean="0"/>
              <a:t> Модель подготовки команды разработчиков медиапроектов.</a:t>
            </a:r>
          </a:p>
        </p:txBody>
      </p:sp>
      <p:pic>
        <p:nvPicPr>
          <p:cNvPr id="6151" name="Picture 2" descr="https://vistapointe.net/images/result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408613"/>
            <a:ext cx="20574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24800" cy="715963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Фактические результаты на 06.06.19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r>
              <a:rPr lang="ru-RU" sz="2400" smtClean="0"/>
              <a:t>Мастер-классы (создание паттернов, монтаж фильма, анимация персонажа, обработка фото, порталы в </a:t>
            </a:r>
            <a:r>
              <a:rPr lang="en-US" sz="2400" smtClean="0"/>
              <a:t>Photoshop</a:t>
            </a:r>
            <a:r>
              <a:rPr lang="ru-RU" sz="2400" smtClean="0"/>
              <a:t>, цветокоррекция фото, векторная графика)</a:t>
            </a:r>
          </a:p>
          <a:p>
            <a:r>
              <a:rPr lang="ru-RU" sz="2400" smtClean="0"/>
              <a:t>Призовые места на конкурсах (3 место Винница, 1,2,3 места Республика цифрового века, очный этап </a:t>
            </a:r>
            <a:r>
              <a:rPr lang="en-US" sz="2400" smtClean="0"/>
              <a:t>IT </a:t>
            </a:r>
            <a:r>
              <a:rPr lang="ru-RU" sz="2400" smtClean="0"/>
              <a:t>планета и Волга</a:t>
            </a:r>
            <a:r>
              <a:rPr lang="en-US" sz="2400" smtClean="0"/>
              <a:t> IT’X)</a:t>
            </a:r>
            <a:endParaRPr lang="ru-RU" sz="2400" smtClean="0"/>
          </a:p>
          <a:p>
            <a:r>
              <a:rPr lang="ru-RU" sz="2400" smtClean="0"/>
              <a:t>Участие  во внутреннем чемпионате по стандарту </a:t>
            </a:r>
            <a:r>
              <a:rPr lang="en-US" sz="2400" smtClean="0"/>
              <a:t>WorldSkills (2 </a:t>
            </a:r>
            <a:r>
              <a:rPr lang="ru-RU" sz="2400" smtClean="0"/>
              <a:t>место по компетенции «Веб-дизайн и разработка»)</a:t>
            </a:r>
          </a:p>
          <a:p>
            <a:r>
              <a:rPr lang="ru-RU" sz="2400" smtClean="0"/>
              <a:t>Подготовка портфолио команды (инфографика, видеоролик, печатная продукция, сайт и материалы для конкурса РЦВ)</a:t>
            </a:r>
          </a:p>
          <a:p>
            <a:r>
              <a:rPr lang="ru-RU" sz="2400" smtClean="0"/>
              <a:t>Команда сформированная в рамках учебной практики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http://molpred63.ru/content/uploads/2019/01/Komanda-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315200" cy="71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Команда проекта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55575" y="1219200"/>
            <a:ext cx="8836025" cy="5486400"/>
          </a:xfrm>
        </p:spPr>
        <p:txBody>
          <a:bodyPr/>
          <a:lstStyle/>
          <a:p>
            <a:pPr eaLnBrk="1" hangingPunct="1"/>
            <a:r>
              <a:rPr lang="ru-RU" sz="2800" dirty="0" err="1" smtClean="0"/>
              <a:t>Сайфитдинов</a:t>
            </a:r>
            <a:r>
              <a:rPr lang="ru-RU" sz="2800" dirty="0" smtClean="0"/>
              <a:t> Тимур (ИСИТ 21-17)</a:t>
            </a:r>
          </a:p>
          <a:p>
            <a:pPr eaLnBrk="1" hangingPunct="1"/>
            <a:r>
              <a:rPr lang="ru-RU" sz="2800" dirty="0" smtClean="0"/>
              <a:t>Лебедев Дмитрий (ИСИТ 31-16)</a:t>
            </a:r>
          </a:p>
          <a:p>
            <a:pPr eaLnBrk="1" hangingPunct="1"/>
            <a:r>
              <a:rPr lang="ru-RU" sz="2800" dirty="0" err="1" smtClean="0"/>
              <a:t>Абуталипов</a:t>
            </a:r>
            <a:r>
              <a:rPr lang="ru-RU" sz="2800" dirty="0" smtClean="0"/>
              <a:t> Ильдар (ИСИТ 11-18)</a:t>
            </a:r>
            <a:endParaRPr lang="ru-RU" sz="2800" dirty="0" smtClean="0"/>
          </a:p>
          <a:p>
            <a:pPr eaLnBrk="1" hangingPunct="1"/>
            <a:r>
              <a:rPr lang="ru-RU" sz="2800" dirty="0" err="1" smtClean="0"/>
              <a:t>Латипов</a:t>
            </a:r>
            <a:r>
              <a:rPr lang="ru-RU" sz="2800" dirty="0" smtClean="0"/>
              <a:t> </a:t>
            </a:r>
            <a:r>
              <a:rPr lang="ru-RU" sz="2800" dirty="0" err="1" smtClean="0"/>
              <a:t>Асылбек</a:t>
            </a:r>
            <a:r>
              <a:rPr lang="ru-RU" sz="2800" dirty="0" smtClean="0"/>
              <a:t> (ИСИТ 21-17)</a:t>
            </a:r>
          </a:p>
          <a:p>
            <a:pPr eaLnBrk="1" hangingPunct="1"/>
            <a:r>
              <a:rPr lang="ru-RU" sz="2800" dirty="0" err="1" smtClean="0"/>
              <a:t>Газимуллин</a:t>
            </a:r>
            <a:r>
              <a:rPr lang="ru-RU" sz="2800" dirty="0" smtClean="0"/>
              <a:t> </a:t>
            </a:r>
            <a:r>
              <a:rPr lang="ru-RU" sz="2800" dirty="0" err="1" smtClean="0"/>
              <a:t>Нургиз</a:t>
            </a:r>
            <a:r>
              <a:rPr lang="ru-RU" sz="2800" dirty="0" smtClean="0"/>
              <a:t> (ИСИТ 21-17)</a:t>
            </a:r>
          </a:p>
          <a:p>
            <a:pPr eaLnBrk="1" hangingPunct="1"/>
            <a:r>
              <a:rPr lang="ru-RU" sz="2800" dirty="0" err="1" smtClean="0"/>
              <a:t>Заречкин</a:t>
            </a:r>
            <a:r>
              <a:rPr lang="ru-RU" sz="2800" dirty="0" smtClean="0"/>
              <a:t> Кирилл (ИСИТ 21-17)</a:t>
            </a:r>
          </a:p>
          <a:p>
            <a:pPr eaLnBrk="1" hangingPunct="1"/>
            <a:r>
              <a:rPr lang="ru-RU" sz="2800" dirty="0" smtClean="0"/>
              <a:t>Архипова Юлия (ИСИТ 21-17</a:t>
            </a:r>
            <a:r>
              <a:rPr lang="ru-RU" sz="2800" dirty="0" smtClean="0"/>
              <a:t>)</a:t>
            </a:r>
          </a:p>
          <a:p>
            <a:pPr eaLnBrk="1" hangingPunct="1"/>
            <a:r>
              <a:rPr lang="ru-RU" sz="2800" dirty="0" err="1" smtClean="0"/>
              <a:t>Аблеева</a:t>
            </a:r>
            <a:r>
              <a:rPr lang="ru-RU" sz="2800" dirty="0" smtClean="0"/>
              <a:t> </a:t>
            </a:r>
            <a:r>
              <a:rPr lang="ru-RU" sz="2800" dirty="0" err="1" smtClean="0"/>
              <a:t>Айгуль</a:t>
            </a:r>
            <a:r>
              <a:rPr lang="ru-RU" sz="2800" dirty="0" smtClean="0"/>
              <a:t> (ИСИТ 21-17)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7315200" cy="715962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Мастер-классы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3733800" cy="2187575"/>
          </a:xfr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3810000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3648075" cy="213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0" name="Picture 6" descr="C:\Users\Азат\Desktop\Внеучебная деятельность\Мастер классы\на IT планету\Пейзаж Готов-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35226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7315200" cy="715962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Участие в чемпионате по стандарту </a:t>
            </a:r>
            <a:r>
              <a:rPr lang="en-US" sz="3600" smtClean="0">
                <a:solidFill>
                  <a:schemeClr val="bg1"/>
                </a:solidFill>
              </a:rPr>
              <a:t>WorldSkills</a:t>
            </a:r>
            <a:endParaRPr lang="ru-RU" sz="3600" smtClean="0">
              <a:solidFill>
                <a:schemeClr val="bg1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0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6" name="Picture 2" descr="C:\Users\Азат\Desktop\IMG_20190605_141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333333"/>
      </a:dk1>
      <a:lt1>
        <a:srgbClr val="FFFFFF"/>
      </a:lt1>
      <a:dk2>
        <a:srgbClr val="333333"/>
      </a:dk2>
      <a:lt2>
        <a:srgbClr val="1F1F1F"/>
      </a:lt2>
      <a:accent1>
        <a:srgbClr val="434453"/>
      </a:accent1>
      <a:accent2>
        <a:srgbClr val="60616C"/>
      </a:accent2>
      <a:accent3>
        <a:srgbClr val="FFFFFF"/>
      </a:accent3>
      <a:accent4>
        <a:srgbClr val="2A2A2A"/>
      </a:accent4>
      <a:accent5>
        <a:srgbClr val="B0B0B3"/>
      </a:accent5>
      <a:accent6>
        <a:srgbClr val="565761"/>
      </a:accent6>
      <a:hlink>
        <a:srgbClr val="9D9D9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422</Words>
  <Application>Microsoft Office PowerPoint</Application>
  <PresentationFormat>Экран (4:3)</PresentationFormat>
  <Paragraphs>62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Microsoft Sans Serif</vt:lpstr>
      <vt:lpstr>Trebuchet MS</vt:lpstr>
      <vt:lpstr>Times New Roman</vt:lpstr>
      <vt:lpstr>+mj-lt</vt:lpstr>
      <vt:lpstr>powerpoint-template-24</vt:lpstr>
      <vt:lpstr>Студия медиапроизводства</vt:lpstr>
      <vt:lpstr>Резюме проекта</vt:lpstr>
      <vt:lpstr>Цель</vt:lpstr>
      <vt:lpstr>Задачи проекта</vt:lpstr>
      <vt:lpstr>Планируемые результаты проекта </vt:lpstr>
      <vt:lpstr>Фактические результаты на 06.06.19</vt:lpstr>
      <vt:lpstr>Команда проекта</vt:lpstr>
      <vt:lpstr>Мастер-классы</vt:lpstr>
      <vt:lpstr>Участие в чемпионате по стандарту WorldSkills</vt:lpstr>
      <vt:lpstr>Призовые места</vt:lpstr>
      <vt:lpstr>Спасибо за внимание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Азат</cp:lastModifiedBy>
  <cp:revision>191</cp:revision>
  <dcterms:created xsi:type="dcterms:W3CDTF">2007-04-02T02:11:51Z</dcterms:created>
  <dcterms:modified xsi:type="dcterms:W3CDTF">2019-06-25T08:57:14Z</dcterms:modified>
</cp:coreProperties>
</file>