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4611" y="4797552"/>
            <a:ext cx="2067084" cy="139293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56959" y="4507991"/>
            <a:ext cx="2592324" cy="1717548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129539"/>
            <a:ext cx="9144000" cy="925067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6423659"/>
            <a:ext cx="9144000" cy="325120"/>
          </a:xfrm>
          <a:custGeom>
            <a:avLst/>
            <a:gdLst/>
            <a:ahLst/>
            <a:cxnLst/>
            <a:rect l="l" t="t" r="r" b="b"/>
            <a:pathLst>
              <a:path w="9144000" h="325120">
                <a:moveTo>
                  <a:pt x="9144000" y="324612"/>
                </a:moveTo>
                <a:lnTo>
                  <a:pt x="0" y="324612"/>
                </a:lnTo>
                <a:lnTo>
                  <a:pt x="0" y="0"/>
                </a:lnTo>
                <a:lnTo>
                  <a:pt x="9144000" y="0"/>
                </a:lnTo>
                <a:lnTo>
                  <a:pt x="9144000" y="32461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67497" y="2916237"/>
            <a:ext cx="6287134" cy="574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82077" y="3981640"/>
            <a:ext cx="6558280" cy="10490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29565" y="1370647"/>
            <a:ext cx="2883535" cy="4353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1F487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226799" y="1434363"/>
            <a:ext cx="3576320" cy="4688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1F487C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29539"/>
            <a:ext cx="9144000" cy="92201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6423659"/>
            <a:ext cx="9144000" cy="388620"/>
          </a:xfrm>
          <a:custGeom>
            <a:avLst/>
            <a:gdLst/>
            <a:ahLst/>
            <a:cxnLst/>
            <a:rect l="l" t="t" r="r" b="b"/>
            <a:pathLst>
              <a:path w="9144000" h="388620">
                <a:moveTo>
                  <a:pt x="9144000" y="0"/>
                </a:moveTo>
                <a:lnTo>
                  <a:pt x="0" y="0"/>
                </a:lnTo>
                <a:lnTo>
                  <a:pt x="0" y="292608"/>
                </a:lnTo>
                <a:lnTo>
                  <a:pt x="0" y="324612"/>
                </a:lnTo>
                <a:lnTo>
                  <a:pt x="0" y="388620"/>
                </a:lnTo>
                <a:lnTo>
                  <a:pt x="9144000" y="388620"/>
                </a:lnTo>
                <a:lnTo>
                  <a:pt x="9144000" y="324612"/>
                </a:lnTo>
                <a:lnTo>
                  <a:pt x="9144000" y="292608"/>
                </a:lnTo>
                <a:lnTo>
                  <a:pt x="914400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725" y="1198880"/>
            <a:ext cx="313055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2272" y="2364752"/>
            <a:ext cx="3780790" cy="1854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8.jpe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8.jpe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bspu.ru/unit/51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8.jpe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8.jpe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64544" y="1553058"/>
            <a:ext cx="3959511" cy="27132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84922" y="275932"/>
            <a:ext cx="7235380" cy="36849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28214" y="721702"/>
            <a:ext cx="3054832" cy="34944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28005" y="721067"/>
            <a:ext cx="1459115" cy="35007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219700" y="2350007"/>
            <a:ext cx="2877311" cy="288036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72120" y="1501836"/>
            <a:ext cx="4224575" cy="451763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364615"/>
            <a:ext cx="7802880" cy="4600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93010" marR="5080" indent="-1936114">
              <a:lnSpc>
                <a:spcPct val="100000"/>
              </a:lnSpc>
              <a:spcBef>
                <a:spcPts val="100"/>
              </a:spcBef>
              <a:tabLst>
                <a:tab pos="5041265" algn="l"/>
              </a:tabLst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ПО</a:t>
            </a:r>
            <a:r>
              <a:rPr sz="24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ОКОНЧАНИИ</a:t>
            </a:r>
            <a:r>
              <a:rPr sz="24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БАКАЛАВРИАТА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	ВЫПУСКНИК</a:t>
            </a:r>
            <a:r>
              <a:rPr sz="2400" b="1" spc="-1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МОЖЕТ 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РЕАЛИЗОВАТЬ</a:t>
            </a:r>
            <a:r>
              <a:rPr sz="24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СЕБЯ</a:t>
            </a:r>
            <a:r>
              <a:rPr sz="24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КАК: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45"/>
              </a:spcBef>
              <a:buFont typeface="Wingdings"/>
              <a:buChar char=""/>
              <a:tabLst>
                <a:tab pos="354965" algn="l"/>
              </a:tabLst>
            </a:pP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Психолог-</a:t>
            </a:r>
            <a:r>
              <a:rPr sz="24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диагност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Wingdings"/>
              <a:buChar char=""/>
              <a:tabLst>
                <a:tab pos="354965" algn="l"/>
              </a:tabLst>
            </a:pPr>
            <a:r>
              <a:rPr sz="2400" b="1" spc="-25" dirty="0">
                <a:solidFill>
                  <a:srgbClr val="001F5F"/>
                </a:solidFill>
                <a:latin typeface="Calibri"/>
                <a:cs typeface="Calibri"/>
              </a:rPr>
              <a:t>Психолог-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консультант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Wingdings"/>
              <a:buChar char=""/>
              <a:tabLst>
                <a:tab pos="354965" algn="l"/>
              </a:tabLst>
            </a:pPr>
            <a:r>
              <a:rPr sz="2400" b="1" spc="-25" dirty="0">
                <a:solidFill>
                  <a:srgbClr val="001F5F"/>
                </a:solidFill>
                <a:latin typeface="Calibri"/>
                <a:cs typeface="Calibri"/>
              </a:rPr>
              <a:t>Психолог-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тренер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Wingdings"/>
              <a:buChar char=""/>
              <a:tabLst>
                <a:tab pos="354965" algn="l"/>
              </a:tabLst>
            </a:pPr>
            <a:r>
              <a:rPr sz="2400" b="1" spc="-25" dirty="0">
                <a:solidFill>
                  <a:srgbClr val="001F5F"/>
                </a:solidFill>
                <a:latin typeface="Calibri"/>
                <a:cs typeface="Calibri"/>
              </a:rPr>
              <a:t>Психолог-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эксперт</a:t>
            </a:r>
            <a:endParaRPr sz="2400">
              <a:latin typeface="Calibri"/>
              <a:cs typeface="Calibri"/>
            </a:endParaRPr>
          </a:p>
          <a:p>
            <a:pPr marL="336550" marR="4305300" indent="-323850">
              <a:lnSpc>
                <a:spcPct val="100000"/>
              </a:lnSpc>
              <a:spcBef>
                <a:spcPts val="600"/>
              </a:spcBef>
              <a:buFont typeface="Wingdings"/>
              <a:buChar char=""/>
              <a:tabLst>
                <a:tab pos="336550" algn="l"/>
                <a:tab pos="354965" algn="l"/>
              </a:tabLst>
            </a:pP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Специалист</a:t>
            </a:r>
            <a:r>
              <a:rPr sz="24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24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подбору персонала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Wingdings"/>
              <a:buChar char=""/>
              <a:tabLst>
                <a:tab pos="354965" algn="l"/>
              </a:tabLst>
            </a:pPr>
            <a:r>
              <a:rPr sz="2400" b="1" spc="-25" dirty="0">
                <a:solidFill>
                  <a:srgbClr val="001F5F"/>
                </a:solidFill>
                <a:latin typeface="Calibri"/>
                <a:cs typeface="Calibri"/>
              </a:rPr>
              <a:t>Психолог-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преподаватель</a:t>
            </a:r>
            <a:endParaRPr sz="2400">
              <a:latin typeface="Calibri"/>
              <a:cs typeface="Calibri"/>
            </a:endParaRPr>
          </a:p>
          <a:p>
            <a:pPr marL="336550" marR="4519295" indent="-323850">
              <a:lnSpc>
                <a:spcPct val="100000"/>
              </a:lnSpc>
              <a:spcBef>
                <a:spcPts val="600"/>
              </a:spcBef>
              <a:buFont typeface="Wingdings"/>
              <a:buChar char=""/>
              <a:tabLst>
                <a:tab pos="336550" algn="l"/>
                <a:tab pos="354965" algn="l"/>
              </a:tabLst>
            </a:pP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Частнопрактикующий психолог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28431" y="105155"/>
            <a:ext cx="1115568" cy="103327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78292" y="509612"/>
            <a:ext cx="5196395" cy="37674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16779" y="3770987"/>
            <a:ext cx="4337001" cy="229013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21431" y="2224677"/>
            <a:ext cx="88230" cy="8870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53856" y="579716"/>
            <a:ext cx="4458512" cy="32847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30263" y="2148725"/>
            <a:ext cx="3958590" cy="3414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2759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ПО</a:t>
            </a:r>
            <a:r>
              <a:rPr sz="24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85" dirty="0">
                <a:solidFill>
                  <a:srgbClr val="C00000"/>
                </a:solidFill>
                <a:latin typeface="Calibri"/>
                <a:cs typeface="Calibri"/>
              </a:rPr>
              <a:t>РЕЗУЛЬТАТАМ</a:t>
            </a:r>
            <a:r>
              <a:rPr sz="24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ЕГЭ: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10"/>
              </a:spcBef>
              <a:buFont typeface="Wingdings"/>
              <a:buChar char=""/>
              <a:tabLst>
                <a:tab pos="354965" algn="l"/>
              </a:tabLst>
            </a:pP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Биология</a:t>
            </a:r>
            <a:endParaRPr sz="22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Font typeface="Wingdings"/>
              <a:buChar char=""/>
              <a:tabLst>
                <a:tab pos="355600" algn="l"/>
              </a:tabLst>
            </a:pP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Математика</a:t>
            </a:r>
            <a:r>
              <a:rPr sz="2200" b="1" spc="-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профильная</a:t>
            </a:r>
            <a:r>
              <a:rPr sz="2200" b="1" spc="-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25" dirty="0">
                <a:solidFill>
                  <a:srgbClr val="001F5F"/>
                </a:solidFill>
                <a:latin typeface="Calibri"/>
                <a:cs typeface="Calibri"/>
              </a:rPr>
              <a:t>или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обществознание</a:t>
            </a:r>
            <a:r>
              <a:rPr sz="22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(по</a:t>
            </a:r>
            <a:r>
              <a:rPr sz="22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выбору)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"/>
              <a:tabLst>
                <a:tab pos="354965" algn="l"/>
              </a:tabLst>
            </a:pP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Русский</a:t>
            </a:r>
            <a:r>
              <a:rPr sz="2200" b="1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20" dirty="0">
                <a:solidFill>
                  <a:srgbClr val="001F5F"/>
                </a:solidFill>
                <a:latin typeface="Calibri"/>
                <a:cs typeface="Calibri"/>
              </a:rPr>
              <a:t>язык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ФОРМА</a:t>
            </a:r>
            <a:r>
              <a:rPr sz="24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ОБУЧЕНИЯ:</a:t>
            </a:r>
            <a:endParaRPr sz="2400">
              <a:latin typeface="Calibri"/>
              <a:cs typeface="Calibri"/>
            </a:endParaRPr>
          </a:p>
          <a:p>
            <a:pPr marL="12700" marR="607695">
              <a:lnSpc>
                <a:spcPct val="100000"/>
              </a:lnSpc>
              <a:spcBef>
                <a:spcPts val="575"/>
              </a:spcBef>
            </a:pP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-очно-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заочная</a:t>
            </a:r>
            <a:r>
              <a:rPr sz="24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(4</a:t>
            </a:r>
            <a:r>
              <a:rPr sz="24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года</a:t>
            </a:r>
            <a:r>
              <a:rPr sz="24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4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001F5F"/>
                </a:solidFill>
                <a:latin typeface="Calibri"/>
                <a:cs typeface="Calibri"/>
              </a:rPr>
              <a:t>6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месяцев)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25</a:t>
            </a:r>
            <a:r>
              <a:rPr sz="24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мест</a:t>
            </a:r>
            <a:r>
              <a:rPr sz="24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внебюджет</a:t>
            </a:r>
            <a:r>
              <a:rPr sz="24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(платно)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28431" y="105155"/>
            <a:ext cx="1115568" cy="1033272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634513" y="991803"/>
            <a:ext cx="3588385" cy="88646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384810">
              <a:lnSpc>
                <a:spcPct val="100000"/>
              </a:lnSpc>
              <a:spcBef>
                <a:spcPts val="600"/>
              </a:spcBef>
            </a:pPr>
            <a:r>
              <a:rPr dirty="0"/>
              <a:t>КАК</a:t>
            </a:r>
            <a:r>
              <a:rPr spc="-15" dirty="0"/>
              <a:t> </a:t>
            </a:r>
            <a:r>
              <a:rPr spc="-10" dirty="0"/>
              <a:t>ПОСТУПИТЬ?</a:t>
            </a: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800" dirty="0">
                <a:solidFill>
                  <a:srgbClr val="001F5F"/>
                </a:solidFill>
                <a:latin typeface="Arial"/>
                <a:cs typeface="Arial"/>
              </a:rPr>
              <a:t>ВСТУПИТЕЛЬНЫЕ</a:t>
            </a:r>
            <a:r>
              <a:rPr sz="1800" spc="2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Arial"/>
                <a:cs typeface="Arial"/>
              </a:rPr>
              <a:t>ЭКЗАМЕНЫ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64479" y="4076700"/>
            <a:ext cx="2817876" cy="213360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442826" y="2150630"/>
            <a:ext cx="3154680" cy="1365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После</a:t>
            </a:r>
            <a:r>
              <a:rPr sz="22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колледжа:</a:t>
            </a:r>
            <a:endParaRPr sz="2200">
              <a:latin typeface="Calibri"/>
              <a:cs typeface="Calibri"/>
            </a:endParaRPr>
          </a:p>
          <a:p>
            <a:pPr marL="234315" indent="-223520">
              <a:lnSpc>
                <a:spcPct val="100000"/>
              </a:lnSpc>
              <a:buSzPct val="95454"/>
              <a:buFont typeface="Wingdings"/>
              <a:buChar char=""/>
              <a:tabLst>
                <a:tab pos="234315" algn="l"/>
              </a:tabLst>
            </a:pP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Основы</a:t>
            </a:r>
            <a:r>
              <a:rPr sz="22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психологии</a:t>
            </a:r>
            <a:endParaRPr sz="2200">
              <a:latin typeface="Calibri"/>
              <a:cs typeface="Calibri"/>
            </a:endParaRPr>
          </a:p>
          <a:p>
            <a:pPr marL="234315" indent="-223520">
              <a:lnSpc>
                <a:spcPct val="100000"/>
              </a:lnSpc>
              <a:buSzPct val="95454"/>
              <a:buFont typeface="Wingdings"/>
              <a:buChar char=""/>
              <a:tabLst>
                <a:tab pos="234315" algn="l"/>
              </a:tabLst>
            </a:pP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Социальная</a:t>
            </a:r>
            <a:r>
              <a:rPr sz="2200" b="1" spc="-1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психология</a:t>
            </a:r>
            <a:endParaRPr sz="2200">
              <a:latin typeface="Calibri"/>
              <a:cs typeface="Calibri"/>
            </a:endParaRPr>
          </a:p>
          <a:p>
            <a:pPr marL="234315" indent="-223520">
              <a:lnSpc>
                <a:spcPct val="100000"/>
              </a:lnSpc>
              <a:buSzPct val="95454"/>
              <a:buFont typeface="Wingdings"/>
              <a:buChar char=""/>
              <a:tabLst>
                <a:tab pos="234315" algn="l"/>
              </a:tabLst>
            </a:pP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Русский</a:t>
            </a:r>
            <a:r>
              <a:rPr sz="2200" b="1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20" dirty="0">
                <a:solidFill>
                  <a:srgbClr val="001F5F"/>
                </a:solidFill>
                <a:latin typeface="Calibri"/>
                <a:cs typeface="Calibri"/>
              </a:rPr>
              <a:t>язык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3759" y="1026160"/>
            <a:ext cx="2298700" cy="4514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" dirty="0">
                <a:solidFill>
                  <a:srgbClr val="001F5F"/>
                </a:solidFill>
              </a:rPr>
              <a:t>НАПРАВЛЕНИЕ</a:t>
            </a:r>
            <a:endParaRPr sz="2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05239" y="492899"/>
            <a:ext cx="3480028" cy="39964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28431" y="105155"/>
            <a:ext cx="1115568" cy="103327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3088" y="3140964"/>
            <a:ext cx="2292096" cy="2275331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89609" y="1452880"/>
            <a:ext cx="8335009" cy="4479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30220" marR="490220" indent="-2778125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44.03.02</a:t>
            </a:r>
            <a:r>
              <a:rPr sz="28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30" dirty="0">
                <a:solidFill>
                  <a:srgbClr val="001F5F"/>
                </a:solidFill>
                <a:latin typeface="Calibri"/>
                <a:cs typeface="Calibri"/>
              </a:rPr>
              <a:t>Психолого-</a:t>
            </a: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педагогическое</a:t>
            </a:r>
            <a:r>
              <a:rPr sz="28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образование ПРОГРАММА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«ПРАКТИЧЕСКАЯ</a:t>
            </a:r>
            <a:r>
              <a:rPr sz="24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ПСИХОЛОГИЯ</a:t>
            </a:r>
            <a:r>
              <a:rPr sz="24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В</a:t>
            </a:r>
            <a:r>
              <a:rPr sz="24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ОБРАЗОВАНИИ</a:t>
            </a:r>
            <a:r>
              <a:rPr sz="24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И</a:t>
            </a:r>
            <a:r>
              <a:rPr sz="24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БИЗНЕСЕ»</a:t>
            </a:r>
            <a:endParaRPr sz="2400">
              <a:latin typeface="Calibri"/>
              <a:cs typeface="Calibri"/>
            </a:endParaRPr>
          </a:p>
          <a:p>
            <a:pPr marL="2507615" indent="-285115">
              <a:lnSpc>
                <a:spcPct val="100000"/>
              </a:lnSpc>
              <a:spcBef>
                <a:spcPts val="2130"/>
              </a:spcBef>
              <a:buFont typeface="Wingdings"/>
              <a:buChar char=""/>
              <a:tabLst>
                <a:tab pos="2507615" algn="l"/>
              </a:tabLst>
            </a:pPr>
            <a:r>
              <a:rPr sz="1800" b="1" dirty="0">
                <a:solidFill>
                  <a:srgbClr val="0F055B"/>
                </a:solidFill>
                <a:latin typeface="Calibri"/>
                <a:cs typeface="Calibri"/>
              </a:rPr>
              <a:t>в</a:t>
            </a:r>
            <a:r>
              <a:rPr sz="1800" b="1" spc="-35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F055B"/>
                </a:solidFill>
                <a:latin typeface="Calibri"/>
                <a:cs typeface="Calibri"/>
              </a:rPr>
              <a:t>системе</a:t>
            </a:r>
            <a:r>
              <a:rPr sz="1800" b="1" spc="-35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F055B"/>
                </a:solidFill>
                <a:latin typeface="Calibri"/>
                <a:cs typeface="Calibri"/>
              </a:rPr>
              <a:t>образования;</a:t>
            </a:r>
            <a:endParaRPr sz="1800">
              <a:latin typeface="Calibri"/>
              <a:cs typeface="Calibri"/>
            </a:endParaRPr>
          </a:p>
          <a:p>
            <a:pPr marL="2507615" indent="-285115">
              <a:lnSpc>
                <a:spcPct val="100000"/>
              </a:lnSpc>
              <a:spcBef>
                <a:spcPts val="430"/>
              </a:spcBef>
              <a:buFont typeface="Wingdings"/>
              <a:buChar char=""/>
              <a:tabLst>
                <a:tab pos="2507615" algn="l"/>
              </a:tabLst>
            </a:pPr>
            <a:r>
              <a:rPr sz="1800" b="1" dirty="0">
                <a:solidFill>
                  <a:srgbClr val="0F055B"/>
                </a:solidFill>
                <a:latin typeface="Calibri"/>
                <a:cs typeface="Calibri"/>
              </a:rPr>
              <a:t>в</a:t>
            </a:r>
            <a:r>
              <a:rPr sz="1800" b="1" spc="-55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F055B"/>
                </a:solidFill>
                <a:latin typeface="Calibri"/>
                <a:cs typeface="Calibri"/>
              </a:rPr>
              <a:t>коммерческих</a:t>
            </a:r>
            <a:r>
              <a:rPr sz="1800" b="1" spc="-50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F055B"/>
                </a:solidFill>
                <a:latin typeface="Calibri"/>
                <a:cs typeface="Calibri"/>
              </a:rPr>
              <a:t>организациях;</a:t>
            </a:r>
            <a:endParaRPr sz="1800">
              <a:latin typeface="Calibri"/>
              <a:cs typeface="Calibri"/>
            </a:endParaRPr>
          </a:p>
          <a:p>
            <a:pPr marL="2507615" indent="-285115">
              <a:lnSpc>
                <a:spcPct val="100000"/>
              </a:lnSpc>
              <a:spcBef>
                <a:spcPts val="430"/>
              </a:spcBef>
              <a:buFont typeface="Wingdings"/>
              <a:buChar char=""/>
              <a:tabLst>
                <a:tab pos="2507615" algn="l"/>
              </a:tabLst>
            </a:pPr>
            <a:r>
              <a:rPr sz="1800" b="1" dirty="0">
                <a:solidFill>
                  <a:srgbClr val="0F055B"/>
                </a:solidFill>
                <a:latin typeface="Calibri"/>
                <a:cs typeface="Calibri"/>
              </a:rPr>
              <a:t>в</a:t>
            </a:r>
            <a:r>
              <a:rPr sz="1800" b="1" spc="-15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F055B"/>
                </a:solidFill>
                <a:latin typeface="Calibri"/>
                <a:cs typeface="Calibri"/>
              </a:rPr>
              <a:t>научно-исследовательских</a:t>
            </a:r>
            <a:r>
              <a:rPr sz="1800" b="1" spc="-15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F055B"/>
                </a:solidFill>
                <a:latin typeface="Calibri"/>
                <a:cs typeface="Calibri"/>
              </a:rPr>
              <a:t>организациях;</a:t>
            </a:r>
            <a:endParaRPr sz="1800">
              <a:latin typeface="Calibri"/>
              <a:cs typeface="Calibri"/>
            </a:endParaRPr>
          </a:p>
          <a:p>
            <a:pPr marL="2508250" marR="621030" indent="-285750">
              <a:lnSpc>
                <a:spcPct val="100000"/>
              </a:lnSpc>
              <a:spcBef>
                <a:spcPts val="430"/>
              </a:spcBef>
              <a:buFont typeface="Wingdings"/>
              <a:buChar char=""/>
              <a:tabLst>
                <a:tab pos="2508250" algn="l"/>
                <a:tab pos="2559685" algn="l"/>
              </a:tabLst>
            </a:pPr>
            <a:r>
              <a:rPr sz="1800" dirty="0">
                <a:solidFill>
                  <a:srgbClr val="0F055B"/>
                </a:solidFill>
                <a:latin typeface="Times New Roman"/>
                <a:cs typeface="Times New Roman"/>
              </a:rPr>
              <a:t>	</a:t>
            </a:r>
            <a:r>
              <a:rPr sz="1800" b="1" dirty="0">
                <a:solidFill>
                  <a:srgbClr val="0F055B"/>
                </a:solidFill>
                <a:latin typeface="Calibri"/>
                <a:cs typeface="Calibri"/>
              </a:rPr>
              <a:t>в</a:t>
            </a:r>
            <a:r>
              <a:rPr sz="1800" b="1" spc="-30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F055B"/>
                </a:solidFill>
                <a:latin typeface="Calibri"/>
                <a:cs typeface="Calibri"/>
              </a:rPr>
              <a:t>консалтинговых</a:t>
            </a:r>
            <a:r>
              <a:rPr sz="1800" b="1" spc="-30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F055B"/>
                </a:solidFill>
                <a:latin typeface="Calibri"/>
                <a:cs typeface="Calibri"/>
              </a:rPr>
              <a:t>организациях,</a:t>
            </a:r>
            <a:r>
              <a:rPr sz="1800" b="1" spc="-30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F055B"/>
                </a:solidFill>
                <a:latin typeface="Calibri"/>
                <a:cs typeface="Calibri"/>
              </a:rPr>
              <a:t>предоставляющих психологические</a:t>
            </a:r>
            <a:r>
              <a:rPr sz="1800" b="1" spc="-30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F055B"/>
                </a:solidFill>
                <a:latin typeface="Calibri"/>
                <a:cs typeface="Calibri"/>
              </a:rPr>
              <a:t>услуги</a:t>
            </a:r>
            <a:r>
              <a:rPr sz="1800" b="1" spc="-30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F055B"/>
                </a:solidFill>
                <a:latin typeface="Calibri"/>
                <a:cs typeface="Calibri"/>
              </a:rPr>
              <a:t>физическим</a:t>
            </a:r>
            <a:r>
              <a:rPr sz="1800" b="1" spc="-30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F055B"/>
                </a:solidFill>
                <a:latin typeface="Calibri"/>
                <a:cs typeface="Calibri"/>
              </a:rPr>
              <a:t>лицам</a:t>
            </a:r>
            <a:r>
              <a:rPr sz="1800" b="1" spc="-30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0F055B"/>
                </a:solidFill>
                <a:latin typeface="Calibri"/>
                <a:cs typeface="Calibri"/>
              </a:rPr>
              <a:t>и </a:t>
            </a:r>
            <a:r>
              <a:rPr sz="1800" b="1" spc="-10" dirty="0">
                <a:solidFill>
                  <a:srgbClr val="0F055B"/>
                </a:solidFill>
                <a:latin typeface="Calibri"/>
                <a:cs typeface="Calibri"/>
              </a:rPr>
              <a:t>организациям,</a:t>
            </a:r>
            <a:endParaRPr sz="1800">
              <a:latin typeface="Calibri"/>
              <a:cs typeface="Calibri"/>
            </a:endParaRPr>
          </a:p>
          <a:p>
            <a:pPr marL="2507615" indent="-285115">
              <a:lnSpc>
                <a:spcPct val="100000"/>
              </a:lnSpc>
              <a:spcBef>
                <a:spcPts val="430"/>
              </a:spcBef>
              <a:buFont typeface="Wingdings"/>
              <a:buChar char=""/>
              <a:tabLst>
                <a:tab pos="2507615" algn="l"/>
              </a:tabLst>
            </a:pPr>
            <a:r>
              <a:rPr sz="1800" b="1" dirty="0">
                <a:solidFill>
                  <a:srgbClr val="0F055B"/>
                </a:solidFill>
                <a:latin typeface="Calibri"/>
                <a:cs typeface="Calibri"/>
              </a:rPr>
              <a:t>в</a:t>
            </a:r>
            <a:r>
              <a:rPr sz="1800" b="1" spc="-5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F055B"/>
                </a:solidFill>
                <a:latin typeface="Calibri"/>
                <a:cs typeface="Calibri"/>
              </a:rPr>
              <a:t>административных</a:t>
            </a:r>
            <a:r>
              <a:rPr sz="1800" b="1" spc="-5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F055B"/>
                </a:solidFill>
                <a:latin typeface="Calibri"/>
                <a:cs typeface="Calibri"/>
              </a:rPr>
              <a:t>органах</a:t>
            </a:r>
            <a:r>
              <a:rPr sz="1800" b="1" spc="-5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F055B"/>
                </a:solidFill>
                <a:latin typeface="Calibri"/>
                <a:cs typeface="Calibri"/>
              </a:rPr>
              <a:t>управления.</a:t>
            </a:r>
            <a:endParaRPr sz="1800">
              <a:latin typeface="Calibri"/>
              <a:cs typeface="Calibri"/>
            </a:endParaRPr>
          </a:p>
          <a:p>
            <a:pPr marL="2507615" indent="-285115">
              <a:lnSpc>
                <a:spcPct val="100000"/>
              </a:lnSpc>
              <a:buFont typeface="Wingdings"/>
              <a:buChar char=""/>
              <a:tabLst>
                <a:tab pos="2507615" algn="l"/>
              </a:tabLst>
            </a:pPr>
            <a:r>
              <a:rPr sz="1800" b="1" dirty="0">
                <a:solidFill>
                  <a:srgbClr val="0F055B"/>
                </a:solidFill>
                <a:latin typeface="Calibri"/>
                <a:cs typeface="Calibri"/>
              </a:rPr>
              <a:t>в</a:t>
            </a:r>
            <a:r>
              <a:rPr sz="1800" b="1" spc="-45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F055B"/>
                </a:solidFill>
                <a:latin typeface="Calibri"/>
                <a:cs typeface="Calibri"/>
              </a:rPr>
              <a:t>международном</a:t>
            </a:r>
            <a:r>
              <a:rPr sz="1800" b="1" spc="-40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F055B"/>
                </a:solidFill>
                <a:latin typeface="Calibri"/>
                <a:cs typeface="Calibri"/>
              </a:rPr>
              <a:t>и</a:t>
            </a:r>
            <a:r>
              <a:rPr sz="1800" b="1" spc="-45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F055B"/>
                </a:solidFill>
                <a:latin typeface="Calibri"/>
                <a:cs typeface="Calibri"/>
              </a:rPr>
              <a:t>российском</a:t>
            </a:r>
            <a:r>
              <a:rPr sz="1800" b="1" spc="-40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F055B"/>
                </a:solidFill>
                <a:latin typeface="Calibri"/>
                <a:cs typeface="Calibri"/>
              </a:rPr>
              <a:t>бизнесе;</a:t>
            </a:r>
            <a:endParaRPr sz="1800">
              <a:latin typeface="Calibri"/>
              <a:cs typeface="Calibri"/>
            </a:endParaRPr>
          </a:p>
          <a:p>
            <a:pPr marL="2508250" marR="5080" indent="-285750">
              <a:lnSpc>
                <a:spcPct val="100000"/>
              </a:lnSpc>
              <a:buFont typeface="Wingdings"/>
              <a:buChar char=""/>
              <a:tabLst>
                <a:tab pos="2508250" algn="l"/>
              </a:tabLst>
            </a:pPr>
            <a:r>
              <a:rPr sz="1800" b="1" spc="-20" dirty="0">
                <a:solidFill>
                  <a:srgbClr val="0F055B"/>
                </a:solidFill>
                <a:latin typeface="Calibri"/>
                <a:cs typeface="Calibri"/>
              </a:rPr>
              <a:t>консультанты,</a:t>
            </a:r>
            <a:r>
              <a:rPr sz="1800" b="1" spc="-45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F055B"/>
                </a:solidFill>
                <a:latin typeface="Calibri"/>
                <a:cs typeface="Calibri"/>
              </a:rPr>
              <a:t>коучи,</a:t>
            </a:r>
            <a:r>
              <a:rPr sz="1800" b="1" spc="-45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F055B"/>
                </a:solidFill>
                <a:latin typeface="Calibri"/>
                <a:cs typeface="Calibri"/>
              </a:rPr>
              <a:t>бизнес-</a:t>
            </a:r>
            <a:r>
              <a:rPr sz="1800" b="1" dirty="0">
                <a:solidFill>
                  <a:srgbClr val="0F055B"/>
                </a:solidFill>
                <a:latin typeface="Calibri"/>
                <a:cs typeface="Calibri"/>
              </a:rPr>
              <a:t>тренеры,</a:t>
            </a:r>
            <a:r>
              <a:rPr sz="1800" b="1" spc="-40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F055B"/>
                </a:solidFill>
                <a:latin typeface="Calibri"/>
                <a:cs typeface="Calibri"/>
              </a:rPr>
              <a:t>специалисты</a:t>
            </a:r>
            <a:r>
              <a:rPr sz="1800" b="1" spc="-45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0F055B"/>
                </a:solidFill>
                <a:latin typeface="Calibri"/>
                <a:cs typeface="Calibri"/>
              </a:rPr>
              <a:t>по </a:t>
            </a:r>
            <a:r>
              <a:rPr sz="1800" b="1" spc="-10" dirty="0">
                <a:solidFill>
                  <a:srgbClr val="0F055B"/>
                </a:solidFill>
                <a:latin typeface="Calibri"/>
                <a:cs typeface="Calibri"/>
              </a:rPr>
              <a:t>организационному</a:t>
            </a:r>
            <a:r>
              <a:rPr sz="1800" b="1" spc="-15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F055B"/>
                </a:solidFill>
                <a:latin typeface="Calibri"/>
                <a:cs typeface="Calibri"/>
              </a:rPr>
              <a:t>развитию</a:t>
            </a:r>
            <a:r>
              <a:rPr sz="1800" b="1" spc="-20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F055B"/>
                </a:solidFill>
                <a:latin typeface="Calibri"/>
                <a:cs typeface="Calibri"/>
              </a:rPr>
              <a:t>и</a:t>
            </a:r>
            <a:r>
              <a:rPr sz="1800" b="1" spc="-15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F055B"/>
                </a:solidFill>
                <a:latin typeface="Calibri"/>
                <a:cs typeface="Calibri"/>
              </a:rPr>
              <a:t>работе</a:t>
            </a:r>
            <a:r>
              <a:rPr sz="1800" b="1" spc="-20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F055B"/>
                </a:solidFill>
                <a:latin typeface="Calibri"/>
                <a:cs typeface="Calibri"/>
              </a:rPr>
              <a:t>с</a:t>
            </a:r>
            <a:r>
              <a:rPr sz="1800" b="1" spc="-15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F055B"/>
                </a:solidFill>
                <a:latin typeface="Calibri"/>
                <a:cs typeface="Calibri"/>
              </a:rPr>
              <a:t>персоналом</a:t>
            </a:r>
            <a:r>
              <a:rPr sz="1800" b="1" spc="-20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F055B"/>
                </a:solidFill>
                <a:latin typeface="Calibri"/>
                <a:cs typeface="Calibri"/>
              </a:rPr>
              <a:t>и</a:t>
            </a:r>
            <a:r>
              <a:rPr sz="1800" b="1" spc="-15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0F055B"/>
                </a:solidFill>
                <a:latin typeface="Calibri"/>
                <a:cs typeface="Calibri"/>
              </a:rPr>
              <a:t>др.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 marR="46990" indent="245745">
              <a:lnSpc>
                <a:spcPts val="1750"/>
              </a:lnSpc>
              <a:spcBef>
                <a:spcPts val="500"/>
              </a:spcBef>
              <a:buSzPct val="105555"/>
              <a:buFont typeface="Wingdings"/>
              <a:buChar char=""/>
              <a:tabLst>
                <a:tab pos="258445" algn="l"/>
              </a:tabLst>
            </a:pPr>
            <a:r>
              <a:rPr spc="-10" dirty="0"/>
              <a:t>Психологическая</a:t>
            </a:r>
            <a:r>
              <a:rPr spc="-65" dirty="0"/>
              <a:t> </a:t>
            </a:r>
            <a:r>
              <a:rPr dirty="0"/>
              <a:t>служба</a:t>
            </a:r>
            <a:r>
              <a:rPr spc="-60" dirty="0"/>
              <a:t> </a:t>
            </a:r>
            <a:r>
              <a:rPr spc="-50" dirty="0"/>
              <a:t>в </a:t>
            </a:r>
            <a:r>
              <a:rPr spc="-10" dirty="0"/>
              <a:t>образовании</a:t>
            </a:r>
          </a:p>
          <a:p>
            <a:pPr marL="194310" indent="-193675">
              <a:lnSpc>
                <a:spcPts val="2160"/>
              </a:lnSpc>
              <a:buSzPct val="94444"/>
              <a:buFont typeface="Wingdings"/>
              <a:buChar char=""/>
              <a:tabLst>
                <a:tab pos="194310" algn="l"/>
              </a:tabLst>
            </a:pPr>
            <a:r>
              <a:rPr spc="-10" dirty="0"/>
              <a:t>Психодиагностика</a:t>
            </a:r>
          </a:p>
          <a:p>
            <a:pPr marL="194310" indent="-193675">
              <a:lnSpc>
                <a:spcPts val="2155"/>
              </a:lnSpc>
              <a:buSzPct val="94444"/>
              <a:buFont typeface="Wingdings"/>
              <a:buChar char=""/>
              <a:tabLst>
                <a:tab pos="194310" algn="l"/>
              </a:tabLst>
            </a:pPr>
            <a:r>
              <a:rPr spc="-10" dirty="0"/>
              <a:t>Психокоррекция</a:t>
            </a:r>
          </a:p>
          <a:p>
            <a:pPr marL="194310" indent="-193675">
              <a:lnSpc>
                <a:spcPts val="2155"/>
              </a:lnSpc>
              <a:buSzPct val="94444"/>
              <a:buFont typeface="Wingdings"/>
              <a:buChar char=""/>
              <a:tabLst>
                <a:tab pos="194310" algn="l"/>
              </a:tabLst>
            </a:pPr>
            <a:r>
              <a:rPr spc="-10" dirty="0"/>
              <a:t>Возрастная психология</a:t>
            </a:r>
          </a:p>
          <a:p>
            <a:pPr marL="12700" marR="86995" indent="-12065">
              <a:lnSpc>
                <a:spcPct val="79900"/>
              </a:lnSpc>
              <a:spcBef>
                <a:spcPts val="430"/>
              </a:spcBef>
              <a:buSzPct val="94444"/>
              <a:buFont typeface="Wingdings"/>
              <a:buChar char=""/>
              <a:tabLst>
                <a:tab pos="194310" algn="l"/>
              </a:tabLst>
            </a:pPr>
            <a:r>
              <a:rPr spc="-10" dirty="0"/>
              <a:t>	Математические</a:t>
            </a:r>
            <a:r>
              <a:rPr spc="-75" dirty="0"/>
              <a:t> </a:t>
            </a:r>
            <a:r>
              <a:rPr spc="-10" dirty="0"/>
              <a:t>методы</a:t>
            </a:r>
            <a:r>
              <a:rPr spc="-75" dirty="0"/>
              <a:t> </a:t>
            </a:r>
            <a:r>
              <a:rPr spc="-50" dirty="0"/>
              <a:t>в </a:t>
            </a:r>
            <a:r>
              <a:rPr spc="-10" dirty="0"/>
              <a:t>психологии</a:t>
            </a:r>
          </a:p>
          <a:p>
            <a:pPr marL="194310" indent="-193675">
              <a:lnSpc>
                <a:spcPts val="2150"/>
              </a:lnSpc>
              <a:buSzPct val="94444"/>
              <a:buFont typeface="Wingdings"/>
              <a:buChar char=""/>
              <a:tabLst>
                <a:tab pos="194310" algn="l"/>
              </a:tabLst>
            </a:pPr>
            <a:r>
              <a:rPr spc="-10" dirty="0"/>
              <a:t>Педагогическая</a:t>
            </a:r>
            <a:r>
              <a:rPr spc="-85" dirty="0"/>
              <a:t> </a:t>
            </a:r>
            <a:r>
              <a:rPr spc="-10" dirty="0"/>
              <a:t>психология</a:t>
            </a:r>
          </a:p>
          <a:p>
            <a:pPr marL="194310" indent="-193675">
              <a:lnSpc>
                <a:spcPts val="2155"/>
              </a:lnSpc>
              <a:buSzPct val="94444"/>
              <a:buFont typeface="Wingdings"/>
              <a:buChar char=""/>
              <a:tabLst>
                <a:tab pos="194310" algn="l"/>
              </a:tabLst>
            </a:pPr>
            <a:r>
              <a:rPr dirty="0"/>
              <a:t>Социальная</a:t>
            </a:r>
            <a:r>
              <a:rPr spc="-100" dirty="0"/>
              <a:t> </a:t>
            </a:r>
            <a:r>
              <a:rPr spc="-10" dirty="0"/>
              <a:t>психология</a:t>
            </a:r>
          </a:p>
          <a:p>
            <a:pPr marL="194310" indent="-193675">
              <a:lnSpc>
                <a:spcPts val="2155"/>
              </a:lnSpc>
              <a:buSzPct val="94444"/>
              <a:buFont typeface="Wingdings"/>
              <a:buChar char=""/>
              <a:tabLst>
                <a:tab pos="194310" algn="l"/>
              </a:tabLst>
            </a:pPr>
            <a:r>
              <a:rPr spc="-10" dirty="0"/>
              <a:t>Психология</a:t>
            </a:r>
            <a:r>
              <a:rPr spc="-45" dirty="0"/>
              <a:t> </a:t>
            </a:r>
            <a:r>
              <a:rPr spc="-10" dirty="0"/>
              <a:t>личности</a:t>
            </a:r>
          </a:p>
          <a:p>
            <a:pPr marL="12700" marR="935355" indent="-12065">
              <a:lnSpc>
                <a:spcPct val="79900"/>
              </a:lnSpc>
              <a:spcBef>
                <a:spcPts val="430"/>
              </a:spcBef>
              <a:buSzPct val="94444"/>
              <a:buFont typeface="Wingdings"/>
              <a:buChar char=""/>
              <a:tabLst>
                <a:tab pos="194310" algn="l"/>
              </a:tabLst>
            </a:pPr>
            <a:r>
              <a:rPr dirty="0"/>
              <a:t>	Общая</a:t>
            </a:r>
            <a:r>
              <a:rPr spc="-50" dirty="0"/>
              <a:t> и </a:t>
            </a:r>
            <a:r>
              <a:rPr spc="-10" dirty="0"/>
              <a:t>экспериментальная психология</a:t>
            </a:r>
          </a:p>
          <a:p>
            <a:pPr marL="12700" marR="994410" indent="-12065">
              <a:lnSpc>
                <a:spcPct val="79900"/>
              </a:lnSpc>
              <a:spcBef>
                <a:spcPts val="430"/>
              </a:spcBef>
              <a:buSzPct val="94444"/>
              <a:buFont typeface="Wingdings"/>
              <a:buChar char=""/>
              <a:tabLst>
                <a:tab pos="194310" algn="l"/>
              </a:tabLst>
            </a:pPr>
            <a:r>
              <a:rPr dirty="0"/>
              <a:t>	Основы</a:t>
            </a:r>
            <a:r>
              <a:rPr spc="-75" dirty="0"/>
              <a:t> </a:t>
            </a:r>
            <a:r>
              <a:rPr spc="-10" dirty="0"/>
              <a:t>научно- </a:t>
            </a:r>
            <a:r>
              <a:rPr spc="-20" dirty="0"/>
              <a:t>исследовательской </a:t>
            </a:r>
            <a:r>
              <a:rPr spc="-10" dirty="0"/>
              <a:t>деятельности</a:t>
            </a:r>
          </a:p>
          <a:p>
            <a:pPr marL="194310" indent="-193675">
              <a:lnSpc>
                <a:spcPts val="2155"/>
              </a:lnSpc>
              <a:buSzPct val="94444"/>
              <a:buFont typeface="Wingdings"/>
              <a:buChar char=""/>
              <a:tabLst>
                <a:tab pos="194310" algn="l"/>
              </a:tabLst>
            </a:pPr>
            <a:r>
              <a:rPr spc="-10" dirty="0"/>
              <a:t>Менеджмент</a:t>
            </a:r>
            <a:r>
              <a:rPr spc="-20" dirty="0"/>
              <a:t> </a:t>
            </a:r>
            <a:r>
              <a:rPr spc="-10" dirty="0"/>
              <a:t>образования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128905" indent="-28575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298450" algn="l"/>
              </a:tabLst>
            </a:pPr>
            <a:r>
              <a:rPr dirty="0"/>
              <a:t>Психология</a:t>
            </a:r>
            <a:r>
              <a:rPr spc="-65" dirty="0"/>
              <a:t> </a:t>
            </a:r>
            <a:r>
              <a:rPr dirty="0"/>
              <a:t>риска</a:t>
            </a:r>
            <a:r>
              <a:rPr spc="-60" dirty="0"/>
              <a:t> </a:t>
            </a:r>
            <a:r>
              <a:rPr dirty="0"/>
              <a:t>и</a:t>
            </a:r>
            <a:r>
              <a:rPr spc="-60" dirty="0"/>
              <a:t> </a:t>
            </a:r>
            <a:r>
              <a:rPr spc="-10" dirty="0"/>
              <a:t>принятия решений</a:t>
            </a:r>
          </a:p>
          <a:p>
            <a:pPr marL="298450" marR="629920" indent="-285750">
              <a:lnSpc>
                <a:spcPct val="100000"/>
              </a:lnSpc>
              <a:buFont typeface="Wingdings"/>
              <a:buChar char=""/>
              <a:tabLst>
                <a:tab pos="298450" algn="l"/>
              </a:tabLst>
            </a:pPr>
            <a:r>
              <a:rPr dirty="0"/>
              <a:t>Психология</a:t>
            </a:r>
            <a:r>
              <a:rPr spc="-85" dirty="0"/>
              <a:t> </a:t>
            </a:r>
            <a:r>
              <a:rPr spc="-10" dirty="0"/>
              <a:t>рекламы</a:t>
            </a:r>
            <a:r>
              <a:rPr spc="-85" dirty="0"/>
              <a:t> </a:t>
            </a:r>
            <a:r>
              <a:rPr spc="-50" dirty="0"/>
              <a:t>и </a:t>
            </a:r>
            <a:r>
              <a:rPr dirty="0"/>
              <a:t>массовых</a:t>
            </a:r>
            <a:r>
              <a:rPr spc="-30" dirty="0"/>
              <a:t> коммуникаций</a:t>
            </a:r>
          </a:p>
          <a:p>
            <a:pPr marL="298450" indent="-285750">
              <a:lnSpc>
                <a:spcPct val="100000"/>
              </a:lnSpc>
              <a:buFont typeface="Wingdings"/>
              <a:buChar char=""/>
              <a:tabLst>
                <a:tab pos="298450" algn="l"/>
              </a:tabLst>
            </a:pPr>
            <a:r>
              <a:rPr dirty="0"/>
              <a:t>Психология</a:t>
            </a:r>
            <a:r>
              <a:rPr spc="-50" dirty="0"/>
              <a:t> </a:t>
            </a:r>
            <a:r>
              <a:rPr dirty="0"/>
              <a:t>в</a:t>
            </a:r>
            <a:r>
              <a:rPr spc="-45" dirty="0"/>
              <a:t> </a:t>
            </a:r>
            <a:r>
              <a:rPr spc="-10" dirty="0"/>
              <a:t>маркетинге</a:t>
            </a:r>
          </a:p>
          <a:p>
            <a:pPr marL="298450" marR="5080" indent="-285750">
              <a:lnSpc>
                <a:spcPct val="100000"/>
              </a:lnSpc>
              <a:buFont typeface="Wingdings"/>
              <a:buChar char=""/>
              <a:tabLst>
                <a:tab pos="298450" algn="l"/>
              </a:tabLst>
            </a:pPr>
            <a:r>
              <a:rPr spc="-20" dirty="0"/>
              <a:t>Психологические</a:t>
            </a:r>
            <a:r>
              <a:rPr spc="-10" dirty="0"/>
              <a:t> технологии </a:t>
            </a:r>
            <a:r>
              <a:rPr spc="-50" dirty="0"/>
              <a:t>в </a:t>
            </a:r>
            <a:r>
              <a:rPr spc="-10" dirty="0"/>
              <a:t>развитии</a:t>
            </a:r>
            <a:r>
              <a:rPr spc="-75" dirty="0"/>
              <a:t> </a:t>
            </a:r>
            <a:r>
              <a:rPr spc="-10" dirty="0"/>
              <a:t>организации</a:t>
            </a:r>
          </a:p>
          <a:p>
            <a:pPr marL="298450" marR="205740" indent="-285750">
              <a:lnSpc>
                <a:spcPct val="100000"/>
              </a:lnSpc>
              <a:buFont typeface="Wingdings"/>
              <a:buChar char=""/>
              <a:tabLst>
                <a:tab pos="298450" algn="l"/>
              </a:tabLst>
            </a:pPr>
            <a:r>
              <a:rPr spc="-10" dirty="0"/>
              <a:t>Психологическая</a:t>
            </a:r>
            <a:r>
              <a:rPr spc="-85" dirty="0"/>
              <a:t> </a:t>
            </a:r>
            <a:r>
              <a:rPr spc="-25" dirty="0"/>
              <a:t>экспертиза </a:t>
            </a:r>
            <a:r>
              <a:rPr spc="-20" dirty="0"/>
              <a:t>образовательной</a:t>
            </a:r>
            <a:r>
              <a:rPr spc="-35" dirty="0"/>
              <a:t> </a:t>
            </a:r>
            <a:r>
              <a:rPr spc="-50" dirty="0"/>
              <a:t>и </a:t>
            </a:r>
            <a:r>
              <a:rPr spc="-20" dirty="0"/>
              <a:t>производственной</a:t>
            </a:r>
            <a:r>
              <a:rPr spc="40" dirty="0"/>
              <a:t> </a:t>
            </a:r>
            <a:r>
              <a:rPr spc="-20" dirty="0"/>
              <a:t>среды</a:t>
            </a:r>
          </a:p>
          <a:p>
            <a:pPr marL="12700" marR="641985" indent="-12065">
              <a:lnSpc>
                <a:spcPct val="100000"/>
              </a:lnSpc>
              <a:buFont typeface="Wingdings"/>
              <a:buChar char=""/>
              <a:tabLst>
                <a:tab pos="194310" algn="l"/>
              </a:tabLst>
            </a:pPr>
            <a:r>
              <a:rPr spc="-20" dirty="0"/>
              <a:t>	Деловые</a:t>
            </a:r>
            <a:r>
              <a:rPr spc="-40" dirty="0"/>
              <a:t> </a:t>
            </a:r>
            <a:r>
              <a:rPr spc="-25" dirty="0"/>
              <a:t>коммуникации</a:t>
            </a:r>
            <a:r>
              <a:rPr spc="-40" dirty="0"/>
              <a:t> </a:t>
            </a:r>
            <a:r>
              <a:rPr spc="-50" dirty="0"/>
              <a:t>в </a:t>
            </a:r>
            <a:r>
              <a:rPr dirty="0"/>
              <a:t>сфере</a:t>
            </a:r>
            <a:r>
              <a:rPr spc="-10" dirty="0"/>
              <a:t> бизнеса</a:t>
            </a:r>
          </a:p>
          <a:p>
            <a:pPr marL="194310" indent="-193675">
              <a:lnSpc>
                <a:spcPct val="100000"/>
              </a:lnSpc>
              <a:buFont typeface="Wingdings"/>
              <a:buChar char=""/>
              <a:tabLst>
                <a:tab pos="194310" algn="l"/>
              </a:tabLst>
            </a:pPr>
            <a:r>
              <a:rPr spc="-20" dirty="0"/>
              <a:t>Экономическая</a:t>
            </a:r>
            <a:r>
              <a:rPr spc="-35" dirty="0"/>
              <a:t> </a:t>
            </a:r>
            <a:r>
              <a:rPr spc="-10" dirty="0"/>
              <a:t>психология</a:t>
            </a:r>
          </a:p>
          <a:p>
            <a:pPr marL="12700" marR="615315" indent="-12065">
              <a:lnSpc>
                <a:spcPct val="100000"/>
              </a:lnSpc>
              <a:buFont typeface="Wingdings"/>
              <a:buChar char=""/>
              <a:tabLst>
                <a:tab pos="194310" algn="l"/>
              </a:tabLst>
            </a:pPr>
            <a:r>
              <a:rPr spc="-10" dirty="0"/>
              <a:t>	Оценка</a:t>
            </a:r>
            <a:r>
              <a:rPr spc="-35" dirty="0"/>
              <a:t> </a:t>
            </a:r>
            <a:r>
              <a:rPr dirty="0"/>
              <a:t>персонала</a:t>
            </a:r>
            <a:r>
              <a:rPr spc="-35" dirty="0"/>
              <a:t> </a:t>
            </a:r>
            <a:r>
              <a:rPr spc="-50" dirty="0"/>
              <a:t>в </a:t>
            </a:r>
            <a:r>
              <a:rPr dirty="0"/>
              <a:t>современных</a:t>
            </a:r>
            <a:r>
              <a:rPr spc="-60" dirty="0"/>
              <a:t> </a:t>
            </a:r>
            <a:r>
              <a:rPr spc="-20" dirty="0"/>
              <a:t>организациях</a:t>
            </a:r>
          </a:p>
          <a:p>
            <a:pPr marL="12700" marR="86995" indent="-12065">
              <a:lnSpc>
                <a:spcPct val="100000"/>
              </a:lnSpc>
              <a:buFont typeface="Wingdings"/>
              <a:buChar char=""/>
              <a:tabLst>
                <a:tab pos="194310" algn="l"/>
              </a:tabLst>
            </a:pPr>
            <a:r>
              <a:rPr spc="-10" dirty="0"/>
              <a:t>	Психология </a:t>
            </a:r>
            <a:r>
              <a:rPr spc="-20" dirty="0"/>
              <a:t>предпринимательства</a:t>
            </a:r>
            <a:r>
              <a:rPr spc="15" dirty="0"/>
              <a:t> </a:t>
            </a:r>
            <a:r>
              <a:rPr dirty="0"/>
              <a:t>и</a:t>
            </a:r>
            <a:r>
              <a:rPr spc="15" dirty="0"/>
              <a:t> </a:t>
            </a:r>
            <a:r>
              <a:rPr spc="-10" dirty="0"/>
              <a:t>бизнеса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76600" y="1053083"/>
            <a:ext cx="1871472" cy="1830324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0"/>
            <a:ext cx="9144000" cy="1094740"/>
            <a:chOff x="0" y="0"/>
            <a:chExt cx="9144000" cy="109474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9220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85176" y="0"/>
              <a:ext cx="1039368" cy="1094231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266189" y="124777"/>
            <a:ext cx="469773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FFFF"/>
                </a:solidFill>
              </a:rPr>
              <a:t>Профильные</a:t>
            </a:r>
            <a:r>
              <a:rPr spc="-14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дисциплины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21431" y="2224677"/>
            <a:ext cx="88230" cy="8870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6973" y="200342"/>
            <a:ext cx="6487312" cy="24400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45713" y="505142"/>
            <a:ext cx="1255560" cy="24400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КАК</a:t>
            </a:r>
            <a:r>
              <a:rPr spc="-15" dirty="0"/>
              <a:t> </a:t>
            </a:r>
            <a:r>
              <a:rPr spc="-10" dirty="0"/>
              <a:t>ПОСТУПИТЬ?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30263" y="2150630"/>
            <a:ext cx="4390390" cy="35650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75055">
              <a:lnSpc>
                <a:spcPct val="100000"/>
              </a:lnSpc>
              <a:spcBef>
                <a:spcPts val="100"/>
              </a:spcBef>
            </a:pPr>
            <a:r>
              <a:rPr sz="2100" b="1" dirty="0">
                <a:solidFill>
                  <a:srgbClr val="C00000"/>
                </a:solidFill>
                <a:latin typeface="Calibri"/>
                <a:cs typeface="Calibri"/>
              </a:rPr>
              <a:t>ПО</a:t>
            </a:r>
            <a:r>
              <a:rPr sz="21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100" b="1" spc="-80" dirty="0">
                <a:solidFill>
                  <a:srgbClr val="C00000"/>
                </a:solidFill>
                <a:latin typeface="Calibri"/>
                <a:cs typeface="Calibri"/>
              </a:rPr>
              <a:t>РЕЗУЛЬТАТАМ</a:t>
            </a:r>
            <a:r>
              <a:rPr sz="2100" b="1" spc="-20" dirty="0">
                <a:solidFill>
                  <a:srgbClr val="C00000"/>
                </a:solidFill>
                <a:latin typeface="Calibri"/>
                <a:cs typeface="Calibri"/>
              </a:rPr>
              <a:t> ЕГЭ:</a:t>
            </a:r>
            <a:endParaRPr sz="2100" dirty="0">
              <a:latin typeface="Calibri"/>
              <a:cs typeface="Calibri"/>
            </a:endParaRPr>
          </a:p>
          <a:p>
            <a:pPr marL="224154" indent="-213995">
              <a:lnSpc>
                <a:spcPct val="100000"/>
              </a:lnSpc>
              <a:buSzPct val="95238"/>
              <a:buFont typeface="Wingdings"/>
              <a:buChar char=""/>
              <a:tabLst>
                <a:tab pos="224154" algn="l"/>
              </a:tabLst>
            </a:pP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Биология</a:t>
            </a:r>
            <a:endParaRPr sz="2100" dirty="0">
              <a:latin typeface="Calibri"/>
              <a:cs typeface="Calibri"/>
            </a:endParaRPr>
          </a:p>
          <a:p>
            <a:pPr marL="12700" marR="985519" indent="-2540">
              <a:lnSpc>
                <a:spcPct val="100000"/>
              </a:lnSpc>
              <a:buSzPct val="95238"/>
              <a:buFont typeface="Wingdings"/>
              <a:buChar char=""/>
              <a:tabLst>
                <a:tab pos="224154" algn="l"/>
              </a:tabLst>
            </a:pP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	Математика</a:t>
            </a:r>
            <a:r>
              <a:rPr sz="2100" b="1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профильная</a:t>
            </a: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, обществознание</a:t>
            </a:r>
            <a:r>
              <a:rPr sz="21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dirty="0">
                <a:solidFill>
                  <a:srgbClr val="001F5F"/>
                </a:solidFill>
                <a:latin typeface="Calibri"/>
                <a:cs typeface="Calibri"/>
              </a:rPr>
              <a:t>(по</a:t>
            </a: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 выбору)</a:t>
            </a:r>
            <a:endParaRPr sz="2100" dirty="0">
              <a:latin typeface="Calibri"/>
              <a:cs typeface="Calibri"/>
            </a:endParaRPr>
          </a:p>
          <a:p>
            <a:pPr marL="224154" indent="-213995">
              <a:lnSpc>
                <a:spcPct val="100000"/>
              </a:lnSpc>
              <a:buSzPct val="95238"/>
              <a:buFont typeface="Wingdings"/>
              <a:buChar char=""/>
              <a:tabLst>
                <a:tab pos="224154" algn="l"/>
              </a:tabLst>
            </a:pPr>
            <a:r>
              <a:rPr sz="2100" b="1" dirty="0">
                <a:solidFill>
                  <a:srgbClr val="001F5F"/>
                </a:solidFill>
                <a:latin typeface="Calibri"/>
                <a:cs typeface="Calibri"/>
              </a:rPr>
              <a:t>Русский</a:t>
            </a:r>
            <a:r>
              <a:rPr sz="21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spc="-20" dirty="0">
                <a:solidFill>
                  <a:srgbClr val="001F5F"/>
                </a:solidFill>
                <a:latin typeface="Calibri"/>
                <a:cs typeface="Calibri"/>
              </a:rPr>
              <a:t>язык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100" b="1" dirty="0">
                <a:solidFill>
                  <a:srgbClr val="C00000"/>
                </a:solidFill>
                <a:latin typeface="Calibri"/>
                <a:cs typeface="Calibri"/>
              </a:rPr>
              <a:t>ФОРМЫ</a:t>
            </a:r>
            <a:r>
              <a:rPr sz="21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C00000"/>
                </a:solidFill>
                <a:latin typeface="Calibri"/>
                <a:cs typeface="Calibri"/>
              </a:rPr>
              <a:t>ОБУЧЕНИЯ:</a:t>
            </a:r>
            <a:endParaRPr sz="2100" dirty="0">
              <a:latin typeface="Calibri"/>
              <a:cs typeface="Calibri"/>
            </a:endParaRPr>
          </a:p>
          <a:p>
            <a:pPr marL="12700" marR="819150">
              <a:lnSpc>
                <a:spcPct val="100000"/>
              </a:lnSpc>
              <a:spcBef>
                <a:spcPts val="500"/>
              </a:spcBef>
            </a:pPr>
            <a:r>
              <a:rPr sz="2100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2100" b="1" dirty="0">
                <a:solidFill>
                  <a:srgbClr val="001F5F"/>
                </a:solidFill>
                <a:latin typeface="Calibri"/>
                <a:cs typeface="Calibri"/>
              </a:rPr>
              <a:t>очная</a:t>
            </a:r>
            <a:r>
              <a:rPr sz="21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dirty="0">
                <a:solidFill>
                  <a:srgbClr val="001F5F"/>
                </a:solidFill>
                <a:latin typeface="Calibri"/>
                <a:cs typeface="Calibri"/>
              </a:rPr>
              <a:t>(4</a:t>
            </a:r>
            <a:r>
              <a:rPr sz="21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dirty="0">
                <a:solidFill>
                  <a:srgbClr val="001F5F"/>
                </a:solidFill>
                <a:latin typeface="Calibri"/>
                <a:cs typeface="Calibri"/>
              </a:rPr>
              <a:t>года):</a:t>
            </a:r>
            <a:r>
              <a:rPr sz="21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100" b="1" dirty="0" smtClean="0">
                <a:solidFill>
                  <a:srgbClr val="001F5F"/>
                </a:solidFill>
                <a:latin typeface="Calibri"/>
                <a:cs typeface="Calibri"/>
              </a:rPr>
              <a:t>26</a:t>
            </a:r>
            <a:r>
              <a:rPr sz="2100" b="1" spc="-50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spc="-10" dirty="0" err="1">
                <a:solidFill>
                  <a:srgbClr val="001F5F"/>
                </a:solidFill>
                <a:latin typeface="Calibri"/>
                <a:cs typeface="Calibri"/>
              </a:rPr>
              <a:t>бюджет</a:t>
            </a:r>
            <a:r>
              <a:rPr sz="21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endParaRPr lang="ru-RU" sz="2100" b="1" spc="-55" dirty="0" smtClean="0">
              <a:solidFill>
                <a:srgbClr val="001F5F"/>
              </a:solidFill>
              <a:latin typeface="Calibri"/>
              <a:cs typeface="Calibri"/>
            </a:endParaRPr>
          </a:p>
          <a:p>
            <a:pPr marL="12700" marR="819150">
              <a:lnSpc>
                <a:spcPct val="100000"/>
              </a:lnSpc>
              <a:spcBef>
                <a:spcPts val="500"/>
              </a:spcBef>
            </a:pPr>
            <a:r>
              <a:rPr sz="2100" b="1" spc="-25" dirty="0" smtClean="0">
                <a:solidFill>
                  <a:srgbClr val="001F5F"/>
                </a:solidFill>
                <a:latin typeface="Calibri"/>
                <a:cs typeface="Calibri"/>
              </a:rPr>
              <a:t>+</a:t>
            </a:r>
            <a:r>
              <a:rPr lang="ru-RU" sz="2100" b="1" spc="-25" dirty="0" smtClean="0">
                <a:solidFill>
                  <a:srgbClr val="001F5F"/>
                </a:solidFill>
                <a:latin typeface="Calibri"/>
                <a:cs typeface="Calibri"/>
              </a:rPr>
              <a:t>9 </a:t>
            </a:r>
            <a:r>
              <a:rPr sz="2100" b="1" spc="-10" dirty="0" err="1" smtClean="0">
                <a:solidFill>
                  <a:srgbClr val="001F5F"/>
                </a:solidFill>
                <a:latin typeface="Calibri"/>
                <a:cs typeface="Calibri"/>
              </a:rPr>
              <a:t>внебюджет</a:t>
            </a:r>
            <a:endParaRPr sz="21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00"/>
              </a:spcBef>
            </a:pPr>
            <a:r>
              <a:rPr sz="2100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2100" b="1" dirty="0">
                <a:solidFill>
                  <a:srgbClr val="001F5F"/>
                </a:solidFill>
                <a:latin typeface="Calibri"/>
                <a:cs typeface="Calibri"/>
              </a:rPr>
              <a:t>заочная</a:t>
            </a:r>
            <a:r>
              <a:rPr sz="21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dirty="0" err="1">
                <a:solidFill>
                  <a:srgbClr val="001F5F"/>
                </a:solidFill>
                <a:latin typeface="Calibri"/>
                <a:cs typeface="Calibri"/>
              </a:rPr>
              <a:t>форма</a:t>
            </a:r>
            <a:r>
              <a:rPr sz="21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dirty="0" err="1" smtClean="0">
                <a:solidFill>
                  <a:srgbClr val="001F5F"/>
                </a:solidFill>
                <a:latin typeface="Calibri"/>
                <a:cs typeface="Calibri"/>
              </a:rPr>
              <a:t>обучения</a:t>
            </a:r>
            <a:r>
              <a:rPr sz="2100" b="1" dirty="0" smtClean="0">
                <a:solidFill>
                  <a:srgbClr val="001F5F"/>
                </a:solidFill>
                <a:latin typeface="Calibri"/>
                <a:cs typeface="Calibri"/>
              </a:rPr>
              <a:t>:</a:t>
            </a:r>
            <a:r>
              <a:rPr sz="2100" b="1" spc="-40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endParaRPr lang="ru-RU" sz="2100" b="1" spc="-40" dirty="0" smtClean="0">
              <a:solidFill>
                <a:srgbClr val="001F5F"/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00"/>
              </a:spcBef>
            </a:pPr>
            <a:r>
              <a:rPr sz="2100" b="1" dirty="0" smtClean="0">
                <a:solidFill>
                  <a:srgbClr val="001F5F"/>
                </a:solidFill>
                <a:latin typeface="Calibri"/>
                <a:cs typeface="Calibri"/>
              </a:rPr>
              <a:t>20</a:t>
            </a:r>
            <a:r>
              <a:rPr sz="2100" b="1" spc="-40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бюджет</a:t>
            </a:r>
            <a:r>
              <a:rPr sz="21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dirty="0">
                <a:solidFill>
                  <a:srgbClr val="001F5F"/>
                </a:solidFill>
                <a:latin typeface="Calibri"/>
                <a:cs typeface="Calibri"/>
              </a:rPr>
              <a:t>+</a:t>
            </a:r>
            <a:r>
              <a:rPr sz="21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100" b="1" dirty="0" smtClean="0">
                <a:solidFill>
                  <a:srgbClr val="001F5F"/>
                </a:solidFill>
                <a:latin typeface="Calibri"/>
                <a:cs typeface="Calibri"/>
              </a:rPr>
              <a:t>15</a:t>
            </a:r>
            <a:r>
              <a:rPr sz="2100" b="1" spc="-40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внебюджет</a:t>
            </a:r>
            <a:endParaRPr sz="2100" dirty="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28431" y="105155"/>
            <a:ext cx="1115568" cy="103327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79364" y="4005071"/>
            <a:ext cx="2817876" cy="213360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2957995" y="1722399"/>
            <a:ext cx="3588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ВСТУПИТЕЛЬНЫЕ</a:t>
            </a:r>
            <a:r>
              <a:rPr sz="1800" b="1" spc="2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ЭКЗАМЕНЫ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98808" y="2222639"/>
            <a:ext cx="3154680" cy="17011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После</a:t>
            </a:r>
            <a:r>
              <a:rPr sz="22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колледжа:</a:t>
            </a:r>
            <a:endParaRPr sz="2200">
              <a:latin typeface="Calibri"/>
              <a:cs typeface="Calibri"/>
            </a:endParaRPr>
          </a:p>
          <a:p>
            <a:pPr marL="12700" marR="302895" indent="-1905">
              <a:lnSpc>
                <a:spcPct val="100000"/>
              </a:lnSpc>
              <a:buSzPct val="95454"/>
              <a:buFont typeface="Wingdings"/>
              <a:buChar char=""/>
              <a:tabLst>
                <a:tab pos="234315" algn="l"/>
              </a:tabLst>
            </a:pP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	Основы</a:t>
            </a:r>
            <a:r>
              <a:rPr sz="22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педагогики</a:t>
            </a:r>
            <a:r>
              <a:rPr sz="22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0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психологии</a:t>
            </a:r>
            <a:endParaRPr sz="2200">
              <a:latin typeface="Calibri"/>
              <a:cs typeface="Calibri"/>
            </a:endParaRPr>
          </a:p>
          <a:p>
            <a:pPr marL="234315" indent="-223520">
              <a:lnSpc>
                <a:spcPct val="100000"/>
              </a:lnSpc>
              <a:buSzPct val="95454"/>
              <a:buFont typeface="Wingdings"/>
              <a:buChar char=""/>
              <a:tabLst>
                <a:tab pos="234315" algn="l"/>
              </a:tabLst>
            </a:pP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Социальная</a:t>
            </a:r>
            <a:r>
              <a:rPr sz="2200" b="1" spc="-1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психология</a:t>
            </a:r>
            <a:endParaRPr sz="2200">
              <a:latin typeface="Calibri"/>
              <a:cs typeface="Calibri"/>
            </a:endParaRPr>
          </a:p>
          <a:p>
            <a:pPr marL="234315" indent="-223520">
              <a:lnSpc>
                <a:spcPct val="100000"/>
              </a:lnSpc>
              <a:buSzPct val="95454"/>
              <a:buFont typeface="Wingdings"/>
              <a:buChar char=""/>
              <a:tabLst>
                <a:tab pos="234315" algn="l"/>
              </a:tabLst>
            </a:pP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Русский</a:t>
            </a:r>
            <a:r>
              <a:rPr sz="2200" b="1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20" dirty="0">
                <a:solidFill>
                  <a:srgbClr val="001F5F"/>
                </a:solidFill>
                <a:latin typeface="Calibri"/>
                <a:cs typeface="Calibri"/>
              </a:rPr>
              <a:t>язык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40100" y="1014729"/>
            <a:ext cx="24631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solidFill>
                  <a:srgbClr val="001F5F"/>
                </a:solidFill>
              </a:rPr>
              <a:t>НАПРАВЛЕНИЕ</a:t>
            </a:r>
            <a:endParaRPr sz="3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72574" y="526554"/>
            <a:ext cx="2935833" cy="43837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28431" y="105155"/>
            <a:ext cx="1115568" cy="103327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75309" y="1476375"/>
            <a:ext cx="8230870" cy="4525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6985" lvl="2" indent="-1153160" algn="ctr">
              <a:lnSpc>
                <a:spcPts val="2865"/>
              </a:lnSpc>
              <a:spcBef>
                <a:spcPts val="100"/>
              </a:spcBef>
              <a:tabLst>
                <a:tab pos="1276985" algn="l"/>
              </a:tabLst>
            </a:pP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Педагогика</a:t>
            </a:r>
            <a:r>
              <a:rPr sz="24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4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психология</a:t>
            </a:r>
            <a:r>
              <a:rPr sz="24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девиантного</a:t>
            </a:r>
            <a:r>
              <a:rPr sz="24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поведения</a:t>
            </a:r>
            <a:endParaRPr sz="2400" dirty="0">
              <a:latin typeface="Calibri"/>
              <a:cs typeface="Calibri"/>
            </a:endParaRPr>
          </a:p>
          <a:p>
            <a:pPr marR="229870" algn="ctr">
              <a:lnSpc>
                <a:spcPts val="3585"/>
              </a:lnSpc>
            </a:pPr>
            <a:r>
              <a:rPr sz="3000" b="1" spc="-10" dirty="0">
                <a:solidFill>
                  <a:srgbClr val="001F5F"/>
                </a:solidFill>
                <a:latin typeface="Calibri"/>
                <a:cs typeface="Calibri"/>
              </a:rPr>
              <a:t>ПРОГРАММА</a:t>
            </a:r>
            <a:endParaRPr sz="3000" dirty="0">
              <a:latin typeface="Calibri"/>
              <a:cs typeface="Calibri"/>
            </a:endParaRPr>
          </a:p>
          <a:p>
            <a:pPr marL="12065" marR="242570" algn="ctr">
              <a:lnSpc>
                <a:spcPct val="100000"/>
              </a:lnSpc>
              <a:spcBef>
                <a:spcPts val="35"/>
              </a:spcBef>
            </a:pPr>
            <a:r>
              <a:rPr sz="2400" b="1" spc="-25" dirty="0">
                <a:solidFill>
                  <a:srgbClr val="C00000"/>
                </a:solidFill>
                <a:latin typeface="Calibri"/>
                <a:cs typeface="Calibri"/>
              </a:rPr>
              <a:t>«Психолого-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педагогическая</a:t>
            </a:r>
            <a:r>
              <a:rPr sz="24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коррекция</a:t>
            </a:r>
            <a:r>
              <a:rPr sz="24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и</a:t>
            </a:r>
            <a:r>
              <a:rPr sz="24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реабилитация</a:t>
            </a:r>
            <a:r>
              <a:rPr sz="24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C00000"/>
                </a:solidFill>
                <a:latin typeface="Calibri"/>
                <a:cs typeface="Calibri"/>
              </a:rPr>
              <a:t>лиц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с</a:t>
            </a:r>
            <a:r>
              <a:rPr sz="24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девиантным</a:t>
            </a:r>
            <a:r>
              <a:rPr sz="24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поведением»</a:t>
            </a:r>
            <a:endParaRPr sz="2400" dirty="0">
              <a:latin typeface="Calibri"/>
              <a:cs typeface="Calibri"/>
            </a:endParaRPr>
          </a:p>
          <a:p>
            <a:pPr marL="3436620" lvl="3" indent="-285115">
              <a:lnSpc>
                <a:spcPct val="100000"/>
              </a:lnSpc>
              <a:spcBef>
                <a:spcPts val="1590"/>
              </a:spcBef>
              <a:buFont typeface="Wingdings"/>
              <a:buChar char=""/>
              <a:tabLst>
                <a:tab pos="3436620" algn="l"/>
              </a:tabLst>
            </a:pPr>
            <a:r>
              <a:rPr sz="1800" spc="-10" dirty="0">
                <a:solidFill>
                  <a:srgbClr val="0F055B"/>
                </a:solidFill>
                <a:latin typeface="Calibri"/>
                <a:cs typeface="Calibri"/>
              </a:rPr>
              <a:t>социальный педагог</a:t>
            </a:r>
            <a:endParaRPr sz="1800" dirty="0">
              <a:latin typeface="Calibri"/>
              <a:cs typeface="Calibri"/>
            </a:endParaRPr>
          </a:p>
          <a:p>
            <a:pPr marL="3436620" lvl="3" indent="-285115">
              <a:lnSpc>
                <a:spcPct val="100000"/>
              </a:lnSpc>
              <a:buFont typeface="Wingdings"/>
              <a:buChar char=""/>
              <a:tabLst>
                <a:tab pos="3436620" algn="l"/>
              </a:tabLst>
            </a:pPr>
            <a:r>
              <a:rPr sz="1800" spc="-10" dirty="0">
                <a:solidFill>
                  <a:srgbClr val="0F055B"/>
                </a:solidFill>
                <a:latin typeface="Calibri"/>
                <a:cs typeface="Calibri"/>
              </a:rPr>
              <a:t>специалистами</a:t>
            </a:r>
            <a:r>
              <a:rPr sz="1800" spc="-45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F055B"/>
                </a:solidFill>
                <a:latin typeface="Calibri"/>
                <a:cs typeface="Calibri"/>
              </a:rPr>
              <a:t>по</a:t>
            </a:r>
            <a:r>
              <a:rPr sz="1800" spc="-50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F055B"/>
                </a:solidFill>
                <a:latin typeface="Calibri"/>
                <a:cs typeface="Calibri"/>
              </a:rPr>
              <a:t>социальной</a:t>
            </a:r>
            <a:r>
              <a:rPr sz="1800" spc="-45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F055B"/>
                </a:solidFill>
                <a:latin typeface="Calibri"/>
                <a:cs typeface="Calibri"/>
              </a:rPr>
              <a:t>работе</a:t>
            </a:r>
            <a:endParaRPr sz="1800" dirty="0">
              <a:latin typeface="Calibri"/>
              <a:cs typeface="Calibri"/>
            </a:endParaRPr>
          </a:p>
          <a:p>
            <a:pPr marL="3437254" marR="1479550" lvl="3" indent="-285750">
              <a:lnSpc>
                <a:spcPct val="100000"/>
              </a:lnSpc>
              <a:buFont typeface="Wingdings"/>
              <a:buChar char=""/>
              <a:tabLst>
                <a:tab pos="3437254" algn="l"/>
              </a:tabLst>
            </a:pPr>
            <a:r>
              <a:rPr sz="1800" spc="-10" dirty="0">
                <a:solidFill>
                  <a:srgbClr val="0F055B"/>
                </a:solidFill>
                <a:latin typeface="Calibri"/>
                <a:cs typeface="Calibri"/>
              </a:rPr>
              <a:t>специалист</a:t>
            </a:r>
            <a:r>
              <a:rPr sz="1800" spc="-20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F055B"/>
                </a:solidFill>
                <a:latin typeface="Calibri"/>
                <a:cs typeface="Calibri"/>
              </a:rPr>
              <a:t>в</a:t>
            </a:r>
            <a:r>
              <a:rPr sz="1800" spc="-20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F055B"/>
                </a:solidFill>
                <a:latin typeface="Calibri"/>
                <a:cs typeface="Calibri"/>
              </a:rPr>
              <a:t>комиссиях</a:t>
            </a:r>
            <a:r>
              <a:rPr sz="1800" spc="-20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F055B"/>
                </a:solidFill>
                <a:latin typeface="Calibri"/>
                <a:cs typeface="Calibri"/>
              </a:rPr>
              <a:t>по</a:t>
            </a:r>
            <a:r>
              <a:rPr sz="1800" spc="-15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F055B"/>
                </a:solidFill>
                <a:latin typeface="Calibri"/>
                <a:cs typeface="Calibri"/>
              </a:rPr>
              <a:t>делам несовершеннолетних</a:t>
            </a:r>
            <a:endParaRPr sz="1800" dirty="0">
              <a:latin typeface="Calibri"/>
              <a:cs typeface="Calibri"/>
            </a:endParaRPr>
          </a:p>
          <a:p>
            <a:pPr marL="3436620" lvl="3" indent="-285115">
              <a:lnSpc>
                <a:spcPct val="100000"/>
              </a:lnSpc>
              <a:buFont typeface="Wingdings"/>
              <a:buChar char=""/>
              <a:tabLst>
                <a:tab pos="3436620" algn="l"/>
              </a:tabLst>
            </a:pPr>
            <a:r>
              <a:rPr sz="1800" dirty="0">
                <a:solidFill>
                  <a:srgbClr val="0F055B"/>
                </a:solidFill>
                <a:latin typeface="Calibri"/>
                <a:cs typeface="Calibri"/>
              </a:rPr>
              <a:t>в</a:t>
            </a:r>
            <a:r>
              <a:rPr sz="1800" spc="35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0F055B"/>
                </a:solidFill>
                <a:latin typeface="Calibri"/>
                <a:cs typeface="Calibri"/>
              </a:rPr>
              <a:t>правоохранительных</a:t>
            </a:r>
            <a:r>
              <a:rPr sz="1800" spc="35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F055B"/>
                </a:solidFill>
                <a:latin typeface="Calibri"/>
                <a:cs typeface="Calibri"/>
              </a:rPr>
              <a:t>органах</a:t>
            </a:r>
            <a:endParaRPr sz="1800" dirty="0">
              <a:latin typeface="Calibri"/>
              <a:cs typeface="Calibri"/>
            </a:endParaRPr>
          </a:p>
          <a:p>
            <a:pPr marL="3437254" marR="5080" lvl="3" indent="-285750">
              <a:lnSpc>
                <a:spcPct val="100000"/>
              </a:lnSpc>
              <a:buFont typeface="Wingdings"/>
              <a:buChar char=""/>
              <a:tabLst>
                <a:tab pos="3437254" algn="l"/>
              </a:tabLst>
            </a:pPr>
            <a:r>
              <a:rPr sz="1800" spc="-10" dirty="0">
                <a:solidFill>
                  <a:srgbClr val="0F055B"/>
                </a:solidFill>
                <a:latin typeface="Calibri"/>
                <a:cs typeface="Calibri"/>
              </a:rPr>
              <a:t>специалист</a:t>
            </a:r>
            <a:r>
              <a:rPr sz="1800" spc="-65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F055B"/>
                </a:solidFill>
                <a:latin typeface="Calibri"/>
                <a:cs typeface="Calibri"/>
              </a:rPr>
              <a:t>в</a:t>
            </a:r>
            <a:r>
              <a:rPr sz="1800" spc="-65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F055B"/>
                </a:solidFill>
                <a:latin typeface="Calibri"/>
                <a:cs typeface="Calibri"/>
              </a:rPr>
              <a:t>органах</a:t>
            </a:r>
            <a:r>
              <a:rPr sz="1800" spc="-60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F055B"/>
                </a:solidFill>
                <a:latin typeface="Calibri"/>
                <a:cs typeface="Calibri"/>
              </a:rPr>
              <a:t>социальной</a:t>
            </a:r>
            <a:r>
              <a:rPr sz="1800" spc="-60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F055B"/>
                </a:solidFill>
                <a:latin typeface="Calibri"/>
                <a:cs typeface="Calibri"/>
              </a:rPr>
              <a:t>защиты,</a:t>
            </a:r>
            <a:r>
              <a:rPr sz="1800" spc="-60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F055B"/>
                </a:solidFill>
                <a:latin typeface="Calibri"/>
                <a:cs typeface="Calibri"/>
              </a:rPr>
              <a:t>опеки </a:t>
            </a:r>
            <a:r>
              <a:rPr sz="1800" dirty="0">
                <a:solidFill>
                  <a:srgbClr val="0F055B"/>
                </a:solidFill>
                <a:latin typeface="Calibri"/>
                <a:cs typeface="Calibri"/>
              </a:rPr>
              <a:t>и</a:t>
            </a:r>
            <a:r>
              <a:rPr sz="1800" spc="-10" dirty="0">
                <a:solidFill>
                  <a:srgbClr val="0F055B"/>
                </a:solidFill>
                <a:latin typeface="Calibri"/>
                <a:cs typeface="Calibri"/>
              </a:rPr>
              <a:t> попечительства</a:t>
            </a:r>
            <a:endParaRPr sz="1800" dirty="0">
              <a:latin typeface="Calibri"/>
              <a:cs typeface="Calibri"/>
            </a:endParaRPr>
          </a:p>
          <a:p>
            <a:pPr marL="3436620" lvl="3" indent="-285115">
              <a:lnSpc>
                <a:spcPct val="100000"/>
              </a:lnSpc>
              <a:buFont typeface="Wingdings"/>
              <a:buChar char=""/>
              <a:tabLst>
                <a:tab pos="3436620" algn="l"/>
              </a:tabLst>
            </a:pPr>
            <a:r>
              <a:rPr sz="1800" spc="-10" dirty="0">
                <a:solidFill>
                  <a:srgbClr val="0F055B"/>
                </a:solidFill>
                <a:latin typeface="Calibri"/>
                <a:cs typeface="Calibri"/>
              </a:rPr>
              <a:t>психолог</a:t>
            </a:r>
            <a:endParaRPr sz="1800" dirty="0">
              <a:latin typeface="Calibri"/>
              <a:cs typeface="Calibri"/>
            </a:endParaRPr>
          </a:p>
          <a:p>
            <a:pPr marL="3437254" marR="1740535" lvl="3" indent="-285750">
              <a:lnSpc>
                <a:spcPct val="100000"/>
              </a:lnSpc>
              <a:buFont typeface="Wingdings"/>
              <a:buChar char=""/>
              <a:tabLst>
                <a:tab pos="3437254" algn="l"/>
              </a:tabLst>
            </a:pPr>
            <a:r>
              <a:rPr sz="1800" spc="-10" dirty="0">
                <a:solidFill>
                  <a:srgbClr val="0F055B"/>
                </a:solidFill>
                <a:latin typeface="Calibri"/>
                <a:cs typeface="Calibri"/>
              </a:rPr>
              <a:t>специалист</a:t>
            </a:r>
            <a:r>
              <a:rPr sz="1800" spc="-25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F055B"/>
                </a:solidFill>
                <a:latin typeface="Calibri"/>
                <a:cs typeface="Calibri"/>
              </a:rPr>
              <a:t>в</a:t>
            </a:r>
            <a:r>
              <a:rPr sz="1800" spc="-20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F055B"/>
                </a:solidFill>
                <a:latin typeface="Calibri"/>
                <a:cs typeface="Calibri"/>
              </a:rPr>
              <a:t>коррекционных</a:t>
            </a:r>
            <a:r>
              <a:rPr sz="1800" spc="-25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spc="-50" dirty="0">
                <a:solidFill>
                  <a:srgbClr val="0F055B"/>
                </a:solidFill>
                <a:latin typeface="Calibri"/>
                <a:cs typeface="Calibri"/>
              </a:rPr>
              <a:t>и </a:t>
            </a:r>
            <a:r>
              <a:rPr sz="1800" spc="-10" dirty="0">
                <a:solidFill>
                  <a:srgbClr val="0F055B"/>
                </a:solidFill>
                <a:latin typeface="Calibri"/>
                <a:cs typeface="Calibri"/>
              </a:rPr>
              <a:t>реабилитационных</a:t>
            </a:r>
            <a:r>
              <a:rPr sz="1800" spc="-15" dirty="0">
                <a:solidFill>
                  <a:srgbClr val="0F055B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F055B"/>
                </a:solidFill>
                <a:latin typeface="Calibri"/>
                <a:cs typeface="Calibri"/>
              </a:rPr>
              <a:t>центрах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3776" y="3429000"/>
            <a:ext cx="2860548" cy="214274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21431" y="2224677"/>
            <a:ext cx="88230" cy="8870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685126" y="217766"/>
            <a:ext cx="7004684" cy="703580"/>
            <a:chOff x="685126" y="217766"/>
            <a:chExt cx="7004684" cy="70358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4871" y="217766"/>
              <a:ext cx="6005372" cy="33736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5126" y="579081"/>
              <a:ext cx="7004227" cy="34180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КАК</a:t>
            </a:r>
            <a:r>
              <a:rPr spc="-15" dirty="0"/>
              <a:t> </a:t>
            </a:r>
            <a:r>
              <a:rPr spc="-10" dirty="0"/>
              <a:t>ПОСТУПИТЬ?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9245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ПО</a:t>
            </a:r>
            <a:r>
              <a:rPr spc="-35" dirty="0"/>
              <a:t> </a:t>
            </a:r>
            <a:r>
              <a:rPr spc="-85" dirty="0"/>
              <a:t>РЕЗУЛЬТАТАМ</a:t>
            </a:r>
            <a:r>
              <a:rPr spc="-30" dirty="0"/>
              <a:t> </a:t>
            </a:r>
            <a:r>
              <a:rPr spc="-20" dirty="0"/>
              <a:t>ЕГЭ:</a:t>
            </a:r>
          </a:p>
          <a:p>
            <a:pPr marL="469265" indent="-456565">
              <a:lnSpc>
                <a:spcPct val="100000"/>
              </a:lnSpc>
              <a:buAutoNum type="arabicParenR"/>
              <a:tabLst>
                <a:tab pos="469265" algn="l"/>
              </a:tabLst>
            </a:pPr>
            <a:r>
              <a:rPr spc="-10" dirty="0">
                <a:solidFill>
                  <a:srgbClr val="001F5F"/>
                </a:solidFill>
              </a:rPr>
              <a:t>Обществознание</a:t>
            </a:r>
          </a:p>
          <a:p>
            <a:pPr marL="469900" marR="5080" indent="-457200">
              <a:lnSpc>
                <a:spcPct val="100000"/>
              </a:lnSpc>
              <a:buAutoNum type="arabicParenR"/>
              <a:tabLst>
                <a:tab pos="469900" algn="l"/>
              </a:tabLst>
            </a:pPr>
            <a:r>
              <a:rPr spc="-10" dirty="0">
                <a:solidFill>
                  <a:srgbClr val="001F5F"/>
                </a:solidFill>
              </a:rPr>
              <a:t>Биология,</a:t>
            </a:r>
            <a:r>
              <a:rPr spc="-65" dirty="0">
                <a:solidFill>
                  <a:srgbClr val="001F5F"/>
                </a:solidFill>
              </a:rPr>
              <a:t> </a:t>
            </a:r>
            <a:r>
              <a:rPr spc="-10" dirty="0">
                <a:solidFill>
                  <a:srgbClr val="001F5F"/>
                </a:solidFill>
              </a:rPr>
              <a:t>математика </a:t>
            </a:r>
            <a:r>
              <a:rPr dirty="0">
                <a:solidFill>
                  <a:srgbClr val="001F5F"/>
                </a:solidFill>
              </a:rPr>
              <a:t>профильная</a:t>
            </a:r>
            <a:r>
              <a:rPr spc="-80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(по</a:t>
            </a:r>
            <a:r>
              <a:rPr spc="-80" dirty="0">
                <a:solidFill>
                  <a:srgbClr val="001F5F"/>
                </a:solidFill>
              </a:rPr>
              <a:t> </a:t>
            </a:r>
            <a:r>
              <a:rPr spc="-10" dirty="0">
                <a:solidFill>
                  <a:srgbClr val="001F5F"/>
                </a:solidFill>
              </a:rPr>
              <a:t>выбору)</a:t>
            </a:r>
          </a:p>
          <a:p>
            <a:pPr marL="469265" indent="-456565">
              <a:lnSpc>
                <a:spcPct val="100000"/>
              </a:lnSpc>
              <a:buAutoNum type="arabicParenR"/>
              <a:tabLst>
                <a:tab pos="469265" algn="l"/>
              </a:tabLst>
            </a:pPr>
            <a:r>
              <a:rPr dirty="0">
                <a:solidFill>
                  <a:srgbClr val="001F5F"/>
                </a:solidFill>
              </a:rPr>
              <a:t>Русский</a:t>
            </a:r>
            <a:r>
              <a:rPr spc="-114" dirty="0">
                <a:solidFill>
                  <a:srgbClr val="001F5F"/>
                </a:solidFill>
              </a:rPr>
              <a:t> </a:t>
            </a:r>
            <a:r>
              <a:rPr spc="-20" dirty="0">
                <a:solidFill>
                  <a:srgbClr val="001F5F"/>
                </a:solidFill>
              </a:rPr>
              <a:t>язык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02272" y="4500892"/>
            <a:ext cx="3331528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ФОРМА</a:t>
            </a:r>
            <a:r>
              <a:rPr sz="20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ОБУЧЕНИЯ: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очная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5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ЛЕТ: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ru-RU" sz="2000" b="1" dirty="0" smtClean="0">
                <a:solidFill>
                  <a:srgbClr val="001F5F"/>
                </a:solidFill>
                <a:latin typeface="Calibri"/>
                <a:cs typeface="Calibri"/>
              </a:rPr>
              <a:t>22 </a:t>
            </a:r>
            <a:r>
              <a:rPr sz="2000" b="1" spc="-10" dirty="0" err="1" smtClean="0">
                <a:solidFill>
                  <a:srgbClr val="001F5F"/>
                </a:solidFill>
                <a:latin typeface="Calibri"/>
                <a:cs typeface="Calibri"/>
              </a:rPr>
              <a:t>бюджет</a:t>
            </a:r>
            <a:r>
              <a:rPr sz="2000" b="1" spc="-35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 smtClean="0">
                <a:solidFill>
                  <a:srgbClr val="001F5F"/>
                </a:solidFill>
                <a:latin typeface="Calibri"/>
                <a:cs typeface="Calibri"/>
              </a:rPr>
              <a:t>+</a:t>
            </a:r>
            <a:r>
              <a:rPr lang="ru-RU" sz="2000" b="1" dirty="0" smtClean="0">
                <a:solidFill>
                  <a:srgbClr val="001F5F"/>
                </a:solidFill>
                <a:latin typeface="Calibri"/>
                <a:cs typeface="Calibri"/>
              </a:rPr>
              <a:t> 3</a:t>
            </a:r>
            <a:r>
              <a:rPr sz="2000" b="1" spc="-35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внебюджет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28431" y="105155"/>
            <a:ext cx="1115568" cy="1033272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76444" y="4076700"/>
            <a:ext cx="2817876" cy="2133600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389668" y="1794408"/>
            <a:ext cx="3588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ВСТУПИТЕЛЬНЫЕ</a:t>
            </a:r>
            <a:r>
              <a:rPr sz="1800" b="1" spc="2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ЭКЗАМЕНЫ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26799" y="2370467"/>
            <a:ext cx="297878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После</a:t>
            </a:r>
            <a:r>
              <a:rPr sz="1800" b="1" spc="-8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колледжа:</a:t>
            </a:r>
            <a:endParaRPr sz="1800">
              <a:latin typeface="Arial"/>
              <a:cs typeface="Arial"/>
            </a:endParaRPr>
          </a:p>
          <a:p>
            <a:pPr marL="12700" marR="331470" indent="-2540">
              <a:lnSpc>
                <a:spcPct val="100000"/>
              </a:lnSpc>
              <a:buSzPct val="94444"/>
              <a:buFont typeface="Wingdings"/>
              <a:buChar char=""/>
              <a:tabLst>
                <a:tab pos="194310" algn="l"/>
              </a:tabLst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	Основы</a:t>
            </a:r>
            <a:r>
              <a:rPr sz="1800" b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педагогики</a:t>
            </a:r>
            <a:r>
              <a:rPr sz="1800" b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и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психологии</a:t>
            </a:r>
            <a:endParaRPr sz="1800">
              <a:latin typeface="Arial"/>
              <a:cs typeface="Arial"/>
            </a:endParaRPr>
          </a:p>
          <a:p>
            <a:pPr marL="194310" indent="-184150">
              <a:lnSpc>
                <a:spcPct val="100000"/>
              </a:lnSpc>
              <a:buSzPct val="94444"/>
              <a:buFont typeface="Wingdings"/>
              <a:buChar char=""/>
              <a:tabLst>
                <a:tab pos="194310" algn="l"/>
              </a:tabLst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Социальная</a:t>
            </a:r>
            <a:r>
              <a:rPr sz="1800" b="1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психология</a:t>
            </a:r>
            <a:endParaRPr sz="1800">
              <a:latin typeface="Arial"/>
              <a:cs typeface="Arial"/>
            </a:endParaRPr>
          </a:p>
          <a:p>
            <a:pPr marL="194310" indent="-184150">
              <a:lnSpc>
                <a:spcPct val="100000"/>
              </a:lnSpc>
              <a:buSzPct val="94444"/>
              <a:buFont typeface="Wingdings"/>
              <a:buChar char=""/>
              <a:tabLst>
                <a:tab pos="194310" algn="l"/>
              </a:tabLst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Русский</a:t>
            </a:r>
            <a:r>
              <a:rPr sz="1800" b="1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язык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Arial"/>
                <a:cs typeface="Arial"/>
              </a:rPr>
              <a:t>+7</a:t>
            </a:r>
            <a:r>
              <a:rPr sz="3600" spc="-1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(347)</a:t>
            </a:r>
            <a:r>
              <a:rPr sz="3600" spc="-5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246-17-</a:t>
            </a:r>
            <a:r>
              <a:rPr sz="3600" dirty="0">
                <a:latin typeface="Arial"/>
                <a:cs typeface="Arial"/>
              </a:rPr>
              <a:t>04,</a:t>
            </a:r>
            <a:r>
              <a:rPr sz="3600" spc="-10" dirty="0">
                <a:latin typeface="Arial"/>
                <a:cs typeface="Arial"/>
              </a:rPr>
              <a:t> 246-03-</a:t>
            </a:r>
            <a:r>
              <a:rPr sz="3600" spc="-25" dirty="0">
                <a:latin typeface="Arial"/>
                <a:cs typeface="Arial"/>
              </a:rPr>
              <a:t>78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xfrm>
            <a:off x="1382077" y="3981640"/>
            <a:ext cx="6558280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sz="2800" b="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2"/>
              </a:rPr>
              <a:t>Россия,</a:t>
            </a:r>
            <a:r>
              <a:rPr sz="2800" b="0" u="heavy" spc="-114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2"/>
              </a:rPr>
              <a:t> </a:t>
            </a:r>
            <a:r>
              <a:rPr sz="2800" b="0" u="heavy" spc="-19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2"/>
              </a:rPr>
              <a:t>г.</a:t>
            </a:r>
            <a:r>
              <a:rPr sz="2800" b="0" u="heavy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2"/>
              </a:rPr>
              <a:t> </a:t>
            </a:r>
            <a:r>
              <a:rPr sz="2800" b="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2"/>
              </a:rPr>
              <a:t>Уфа,</a:t>
            </a:r>
            <a:r>
              <a:rPr sz="2800" b="0" u="heavy" spc="-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2"/>
              </a:rPr>
              <a:t> </a:t>
            </a:r>
            <a:r>
              <a:rPr sz="2800" b="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2"/>
              </a:rPr>
              <a:t>ул.</a:t>
            </a:r>
            <a:r>
              <a:rPr sz="2800" b="0" u="heavy" spc="-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2"/>
              </a:rPr>
              <a:t> </a:t>
            </a:r>
            <a:r>
              <a:rPr sz="2800" b="0" u="heavy" spc="-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2"/>
              </a:rPr>
              <a:t>Чернышевского,</a:t>
            </a:r>
            <a:r>
              <a:rPr sz="2800" b="0" u="heavy" spc="-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2"/>
              </a:rPr>
              <a:t> </a:t>
            </a:r>
            <a:r>
              <a:rPr sz="2800" b="0" u="heavy" spc="-25" dirty="0" smtClean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2"/>
              </a:rPr>
              <a:t>25а</a:t>
            </a:r>
            <a:endParaRPr lang="ru-RU" sz="2800" b="0" dirty="0" smtClean="0"/>
          </a:p>
          <a:p>
            <a:r>
              <a:rPr lang="ru-RU" sz="2800" b="0" dirty="0" smtClean="0"/>
              <a:t> </a:t>
            </a:r>
            <a:r>
              <a:rPr lang="ru-RU" sz="2800" b="0" dirty="0" err="1" smtClean="0"/>
              <a:t>fp-bgpu@bspu.ru</a:t>
            </a:r>
            <a:r>
              <a:rPr lang="ru-RU" sz="2800" b="0" dirty="0" smtClean="0"/>
              <a:t> </a:t>
            </a:r>
            <a:endParaRPr sz="2800" dirty="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2638" y="1840535"/>
            <a:ext cx="6947868" cy="44757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53318" y="2389222"/>
            <a:ext cx="3336550" cy="38627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28431" y="105155"/>
            <a:ext cx="1115568" cy="103327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2455164" cy="174193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04540" y="1149667"/>
            <a:ext cx="24631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solidFill>
                  <a:srgbClr val="001F5F"/>
                </a:solidFill>
              </a:rPr>
              <a:t>НАПРАВЛЕНИЕ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460375" y="1606867"/>
            <a:ext cx="8152130" cy="1809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44.03.02</a:t>
            </a:r>
            <a:r>
              <a:rPr sz="30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000" b="1" spc="-25" dirty="0">
                <a:solidFill>
                  <a:srgbClr val="001F5F"/>
                </a:solidFill>
                <a:latin typeface="Calibri"/>
                <a:cs typeface="Calibri"/>
              </a:rPr>
              <a:t>Психолого-</a:t>
            </a:r>
            <a:r>
              <a:rPr sz="3000" b="1" spc="-10" dirty="0">
                <a:solidFill>
                  <a:srgbClr val="001F5F"/>
                </a:solidFill>
                <a:latin typeface="Calibri"/>
                <a:cs typeface="Calibri"/>
              </a:rPr>
              <a:t>педагогическое</a:t>
            </a:r>
            <a:r>
              <a:rPr sz="30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001F5F"/>
                </a:solidFill>
                <a:latin typeface="Calibri"/>
                <a:cs typeface="Calibri"/>
              </a:rPr>
              <a:t>образование</a:t>
            </a:r>
            <a:endParaRPr sz="3000">
              <a:latin typeface="Calibri"/>
              <a:cs typeface="Calibri"/>
            </a:endParaRPr>
          </a:p>
          <a:p>
            <a:pPr marL="3518535">
              <a:lnSpc>
                <a:spcPct val="100000"/>
              </a:lnSpc>
              <a:spcBef>
                <a:spcPts val="5"/>
              </a:spcBef>
            </a:pPr>
            <a:r>
              <a:rPr sz="2900" b="1" spc="-10" dirty="0">
                <a:solidFill>
                  <a:srgbClr val="001F5F"/>
                </a:solidFill>
                <a:latin typeface="Calibri"/>
                <a:cs typeface="Calibri"/>
              </a:rPr>
              <a:t>Профиль</a:t>
            </a:r>
            <a:endParaRPr sz="2900">
              <a:latin typeface="Calibri"/>
              <a:cs typeface="Calibri"/>
            </a:endParaRPr>
          </a:p>
          <a:p>
            <a:pPr marL="1309370" marR="304165" indent="-654050">
              <a:lnSpc>
                <a:spcPct val="100000"/>
              </a:lnSpc>
            </a:pPr>
            <a:r>
              <a:rPr sz="2900" b="1" spc="-25" dirty="0">
                <a:solidFill>
                  <a:srgbClr val="C00000"/>
                </a:solidFill>
                <a:latin typeface="Calibri"/>
                <a:cs typeface="Calibri"/>
              </a:rPr>
              <a:t>«ПСИХОЛОГИЧЕСКОЕ </a:t>
            </a:r>
            <a:r>
              <a:rPr sz="2900" b="1" spc="-40" dirty="0">
                <a:solidFill>
                  <a:srgbClr val="C00000"/>
                </a:solidFill>
                <a:latin typeface="Calibri"/>
                <a:cs typeface="Calibri"/>
              </a:rPr>
              <a:t>КОНСУЛЬТИРОВАНИЕ</a:t>
            </a:r>
            <a:r>
              <a:rPr sz="29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900" b="1" spc="-50" dirty="0">
                <a:solidFill>
                  <a:srgbClr val="C00000"/>
                </a:solidFill>
                <a:latin typeface="Calibri"/>
                <a:cs typeface="Calibri"/>
              </a:rPr>
              <a:t>И </a:t>
            </a:r>
            <a:r>
              <a:rPr sz="2900" b="1" dirty="0">
                <a:solidFill>
                  <a:srgbClr val="C00000"/>
                </a:solidFill>
                <a:latin typeface="Calibri"/>
                <a:cs typeface="Calibri"/>
              </a:rPr>
              <a:t>МЕДИАЦИЯ</a:t>
            </a:r>
            <a:r>
              <a:rPr sz="29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900" b="1" dirty="0">
                <a:solidFill>
                  <a:srgbClr val="C00000"/>
                </a:solidFill>
                <a:latin typeface="Calibri"/>
                <a:cs typeface="Calibri"/>
              </a:rPr>
              <a:t>В</a:t>
            </a:r>
            <a:r>
              <a:rPr sz="29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900" b="1" dirty="0">
                <a:solidFill>
                  <a:srgbClr val="C00000"/>
                </a:solidFill>
                <a:latin typeface="Calibri"/>
                <a:cs typeface="Calibri"/>
              </a:rPr>
              <a:t>СОЦИАЛЬНОЙ</a:t>
            </a:r>
            <a:r>
              <a:rPr sz="29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900" b="1" spc="-10" dirty="0">
                <a:solidFill>
                  <a:srgbClr val="C00000"/>
                </a:solidFill>
                <a:latin typeface="Calibri"/>
                <a:cs typeface="Calibri"/>
              </a:rPr>
              <a:t>СФЕРЕ»</a:t>
            </a:r>
            <a:endParaRPr sz="29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05239" y="492899"/>
            <a:ext cx="3480028" cy="39964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28431" y="105155"/>
            <a:ext cx="1115568" cy="103327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55748" y="3645408"/>
            <a:ext cx="4248911" cy="22936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4840" y="1863089"/>
            <a:ext cx="4549140" cy="398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Клиническая</a:t>
            </a:r>
            <a:r>
              <a:rPr sz="2000" b="1" spc="-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психология</a:t>
            </a:r>
            <a:endParaRPr sz="2000">
              <a:latin typeface="Calibri"/>
              <a:cs typeface="Calibri"/>
            </a:endParaRPr>
          </a:p>
          <a:p>
            <a:pPr marL="355600" marR="2204720" indent="-342900">
              <a:lnSpc>
                <a:spcPct val="100000"/>
              </a:lnSpc>
              <a:buFont typeface="Microsoft Sans Serif"/>
              <a:buChar char="•"/>
              <a:tabLst>
                <a:tab pos="355600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Психофизиология Нейропсихология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Психодиагностика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Психологическая</a:t>
            </a:r>
            <a:r>
              <a:rPr sz="20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экспертиза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Психология</a:t>
            </a:r>
            <a:r>
              <a:rPr sz="20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семьи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Психология</a:t>
            </a:r>
            <a:r>
              <a:rPr sz="20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личности</a:t>
            </a:r>
            <a:endParaRPr sz="2000">
              <a:latin typeface="Calibri"/>
              <a:cs typeface="Calibri"/>
            </a:endParaRPr>
          </a:p>
          <a:p>
            <a:pPr marL="355600" marR="1306195" indent="-342900">
              <a:lnSpc>
                <a:spcPct val="100000"/>
              </a:lnSpc>
              <a:buFont typeface="Microsoft Sans Serif"/>
              <a:buChar char="•"/>
              <a:tabLst>
                <a:tab pos="355600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Психология</a:t>
            </a:r>
            <a:r>
              <a:rPr sz="20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человека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 в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экстремальных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ситуациях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Методика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преподавания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психологии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Технология</a:t>
            </a:r>
            <a:r>
              <a:rPr sz="20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формирования</a:t>
            </a:r>
            <a:r>
              <a:rPr sz="20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имиджа</a:t>
            </a:r>
            <a:endParaRPr sz="20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Font typeface="Microsoft Sans Serif"/>
              <a:buChar char="•"/>
              <a:tabLst>
                <a:tab pos="355600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Тренинг</a:t>
            </a:r>
            <a:r>
              <a:rPr sz="20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эффективной</a:t>
            </a:r>
            <a:r>
              <a:rPr sz="20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коммуникации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др.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52386" y="287616"/>
            <a:ext cx="7384415" cy="703580"/>
            <a:chOff x="352386" y="287616"/>
            <a:chExt cx="7384415" cy="7035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2386" y="287616"/>
              <a:ext cx="7383957" cy="3411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02496" y="650201"/>
              <a:ext cx="3177082" cy="34053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46379" y="1184592"/>
            <a:ext cx="86518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/>
              <a:t>ПРОГРАММА</a:t>
            </a:r>
            <a:r>
              <a:rPr sz="2400" spc="-75" dirty="0"/>
              <a:t> </a:t>
            </a:r>
            <a:r>
              <a:rPr sz="2400" spc="-30" dirty="0"/>
              <a:t>ПОДГОТОВКИ</a:t>
            </a:r>
            <a:r>
              <a:rPr sz="2400" spc="-75" dirty="0"/>
              <a:t> </a:t>
            </a:r>
            <a:r>
              <a:rPr sz="2400" dirty="0"/>
              <a:t>ВКЛЮЧАЕТ</a:t>
            </a:r>
            <a:r>
              <a:rPr sz="2400" spc="-75" dirty="0"/>
              <a:t> </a:t>
            </a:r>
            <a:r>
              <a:rPr sz="2400" dirty="0"/>
              <a:t>БАЗОВЫЕ</a:t>
            </a:r>
            <a:r>
              <a:rPr sz="2400" spc="-75" dirty="0"/>
              <a:t> </a:t>
            </a:r>
            <a:r>
              <a:rPr sz="2400" spc="-10" dirty="0"/>
              <a:t>ДИСЦИПЛИНЫ:</a:t>
            </a:r>
            <a:endParaRPr sz="2400"/>
          </a:p>
        </p:txBody>
      </p:sp>
      <p:sp>
        <p:nvSpPr>
          <p:cNvPr id="7" name="object 7"/>
          <p:cNvSpPr txBox="1"/>
          <p:nvPr/>
        </p:nvSpPr>
        <p:spPr>
          <a:xfrm>
            <a:off x="186689" y="1863089"/>
            <a:ext cx="358521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Общая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экспериментальная психология</a:t>
            </a:r>
            <a:r>
              <a:rPr sz="20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(с</a:t>
            </a:r>
            <a:r>
              <a:rPr sz="20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практикумом)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6689" y="2475864"/>
            <a:ext cx="436308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Психология</a:t>
            </a:r>
            <a:r>
              <a:rPr sz="20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развития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возрастная</a:t>
            </a:r>
            <a:r>
              <a:rPr sz="2000" b="1" spc="1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•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6689" y="2780664"/>
            <a:ext cx="3803015" cy="3100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психология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Социальная</a:t>
            </a:r>
            <a:r>
              <a:rPr sz="20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психология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Специальная</a:t>
            </a:r>
            <a:r>
              <a:rPr sz="2000" b="1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психология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Педагогическая</a:t>
            </a:r>
            <a:r>
              <a:rPr sz="20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психология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Теория</a:t>
            </a:r>
            <a:r>
              <a:rPr sz="20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методика</a:t>
            </a:r>
            <a:r>
              <a:rPr sz="20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воспитания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Теория</a:t>
            </a:r>
            <a:r>
              <a:rPr sz="20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технологии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обучения</a:t>
            </a:r>
            <a:endParaRPr sz="2000">
              <a:latin typeface="Calibri"/>
              <a:cs typeface="Calibri"/>
            </a:endParaRPr>
          </a:p>
          <a:p>
            <a:pPr marL="355600" marR="858519" indent="-342900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Анатомия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возрастная физиология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Проектная</a:t>
            </a:r>
            <a:r>
              <a:rPr sz="20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деятельность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Основы</a:t>
            </a:r>
            <a:r>
              <a:rPr sz="20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медицинских</a:t>
            </a:r>
            <a:r>
              <a:rPr sz="20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знаний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28431" y="105155"/>
            <a:ext cx="1115568" cy="103327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95202" y="1934527"/>
            <a:ext cx="4186554" cy="429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Психотерапия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Психологическая</a:t>
            </a:r>
            <a:r>
              <a:rPr sz="20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коррекция</a:t>
            </a:r>
            <a:endParaRPr sz="2000">
              <a:latin typeface="Calibri"/>
              <a:cs typeface="Calibri"/>
            </a:endParaRPr>
          </a:p>
          <a:p>
            <a:pPr marL="355600" marR="1066165" indent="-342900">
              <a:lnSpc>
                <a:spcPct val="100000"/>
              </a:lnSpc>
              <a:buFont typeface="Microsoft Sans Serif"/>
              <a:buChar char="•"/>
              <a:tabLst>
                <a:tab pos="355600" algn="l"/>
              </a:tabLst>
            </a:pP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Групповые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формы психологической</a:t>
            </a:r>
            <a:r>
              <a:rPr sz="20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работы</a:t>
            </a:r>
            <a:endParaRPr sz="2000">
              <a:latin typeface="Calibri"/>
              <a:cs typeface="Calibri"/>
            </a:endParaRPr>
          </a:p>
          <a:p>
            <a:pPr marL="355600" marR="464184" indent="-342900">
              <a:lnSpc>
                <a:spcPct val="100000"/>
              </a:lnSpc>
              <a:buFont typeface="Microsoft Sans Serif"/>
              <a:buChar char="•"/>
              <a:tabLst>
                <a:tab pos="355600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Психология</a:t>
            </a:r>
            <a:r>
              <a:rPr sz="20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массовой коммуникации,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рекламы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PR</a:t>
            </a:r>
            <a:endParaRPr sz="2000">
              <a:latin typeface="Calibri"/>
              <a:cs typeface="Calibri"/>
            </a:endParaRPr>
          </a:p>
          <a:p>
            <a:pPr marL="355600" marR="781050" indent="-342900">
              <a:lnSpc>
                <a:spcPct val="100000"/>
              </a:lnSpc>
              <a:buFont typeface="Microsoft Sans Serif"/>
              <a:buChar char="•"/>
              <a:tabLst>
                <a:tab pos="355600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Когнитивно-поведенческое консультирование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Коучинг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Гештальттерапия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Арт-терапия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Трансперсональная</a:t>
            </a:r>
            <a:r>
              <a:rPr sz="20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психотерапия</a:t>
            </a:r>
            <a:endParaRPr sz="20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Font typeface="Microsoft Sans Serif"/>
              <a:buChar char="•"/>
              <a:tabLst>
                <a:tab pos="355600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Экзистенциальная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психотерапия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др.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52386" y="287616"/>
            <a:ext cx="7384415" cy="703580"/>
            <a:chOff x="352386" y="287616"/>
            <a:chExt cx="7384415" cy="7035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2386" y="287616"/>
              <a:ext cx="7383957" cy="3411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02496" y="650201"/>
              <a:ext cx="3177082" cy="34053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55675" y="1178877"/>
            <a:ext cx="7232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72360" marR="5080" indent="-2359660">
              <a:lnSpc>
                <a:spcPct val="100000"/>
              </a:lnSpc>
              <a:spcBef>
                <a:spcPts val="100"/>
              </a:spcBef>
            </a:pPr>
            <a:r>
              <a:rPr sz="2400" spc="-20" dirty="0"/>
              <a:t>ПРОГРАММА</a:t>
            </a:r>
            <a:r>
              <a:rPr sz="2400" spc="-65" dirty="0"/>
              <a:t> </a:t>
            </a:r>
            <a:r>
              <a:rPr sz="2400" spc="-30" dirty="0"/>
              <a:t>ПОДГОТОВКИ</a:t>
            </a:r>
            <a:r>
              <a:rPr sz="2400" spc="-60" dirty="0"/>
              <a:t> </a:t>
            </a:r>
            <a:r>
              <a:rPr sz="2400" dirty="0"/>
              <a:t>ВКЛЮЧАЕТ</a:t>
            </a:r>
            <a:r>
              <a:rPr sz="2400" spc="-65" dirty="0"/>
              <a:t> </a:t>
            </a:r>
            <a:r>
              <a:rPr sz="2400" spc="-10" dirty="0"/>
              <a:t>ДИСЦИПЛИНЫ СПЕЦИАЛИЗАЦИИ</a:t>
            </a:r>
            <a:endParaRPr sz="2400"/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54890" y="1720403"/>
            <a:ext cx="67005" cy="16736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86689" y="1863089"/>
            <a:ext cx="4272915" cy="4319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Медиативный</a:t>
            </a:r>
            <a:r>
              <a:rPr sz="20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подход</a:t>
            </a:r>
            <a:r>
              <a:rPr sz="20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процедура медиации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Конфликтология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Семейная</a:t>
            </a:r>
            <a:r>
              <a:rPr sz="2000" b="1" spc="-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медиация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Школьная</a:t>
            </a:r>
            <a:r>
              <a:rPr sz="20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медиация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Медиация</a:t>
            </a:r>
            <a:r>
              <a:rPr sz="20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здравоохранении</a:t>
            </a:r>
            <a:endParaRPr sz="2000">
              <a:latin typeface="Calibri"/>
              <a:cs typeface="Calibri"/>
            </a:endParaRPr>
          </a:p>
          <a:p>
            <a:pPr marL="355600" marR="1873250" indent="-342900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Психологическое 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консультирование</a:t>
            </a:r>
            <a:endParaRPr sz="2000">
              <a:latin typeface="Calibri"/>
              <a:cs typeface="Calibri"/>
            </a:endParaRPr>
          </a:p>
          <a:p>
            <a:pPr marL="355600" marR="504190" indent="-342900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Семейное</a:t>
            </a:r>
            <a:r>
              <a:rPr sz="20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консультирование</a:t>
            </a:r>
            <a:r>
              <a:rPr sz="20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психотерапия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Телефонное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консультирование</a:t>
            </a:r>
            <a:endParaRPr sz="2000">
              <a:latin typeface="Calibri"/>
              <a:cs typeface="Calibri"/>
            </a:endParaRPr>
          </a:p>
          <a:p>
            <a:pPr marL="355600" marR="1093470" indent="-342900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Метафорические</a:t>
            </a:r>
            <a:r>
              <a:rPr sz="20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карты</a:t>
            </a:r>
            <a:r>
              <a:rPr sz="20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психологическом консультировании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28431" y="105155"/>
            <a:ext cx="1115568" cy="103327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0135" y="1364615"/>
            <a:ext cx="725868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8814" marR="5080" indent="-1936114">
              <a:lnSpc>
                <a:spcPct val="100000"/>
              </a:lnSpc>
              <a:spcBef>
                <a:spcPts val="100"/>
              </a:spcBef>
              <a:tabLst>
                <a:tab pos="4497070" algn="l"/>
              </a:tabLst>
            </a:pPr>
            <a:r>
              <a:rPr sz="2400" dirty="0"/>
              <a:t>ПО</a:t>
            </a:r>
            <a:r>
              <a:rPr sz="2400" spc="-75" dirty="0"/>
              <a:t> </a:t>
            </a:r>
            <a:r>
              <a:rPr sz="2400" dirty="0"/>
              <a:t>ОКОНЧАНИИ</a:t>
            </a:r>
            <a:r>
              <a:rPr sz="2400" spc="-70" dirty="0"/>
              <a:t> </a:t>
            </a:r>
            <a:r>
              <a:rPr sz="2400" spc="-10" dirty="0"/>
              <a:t>БАКАЛАВРИАТА</a:t>
            </a:r>
            <a:r>
              <a:rPr sz="2400" dirty="0"/>
              <a:t>	ВЫПУСКНИК</a:t>
            </a:r>
            <a:r>
              <a:rPr sz="2400" spc="-135" dirty="0"/>
              <a:t> </a:t>
            </a:r>
            <a:r>
              <a:rPr sz="2400" spc="-10" dirty="0"/>
              <a:t>МОЖЕТ </a:t>
            </a:r>
            <a:r>
              <a:rPr sz="2400" spc="-20" dirty="0"/>
              <a:t>РЕАЛИЗОВАТЬ</a:t>
            </a:r>
            <a:r>
              <a:rPr sz="2400" spc="-70" dirty="0"/>
              <a:t> </a:t>
            </a:r>
            <a:r>
              <a:rPr sz="2400" dirty="0"/>
              <a:t>СЕБЯ</a:t>
            </a:r>
            <a:r>
              <a:rPr sz="2400" spc="-65" dirty="0"/>
              <a:t> </a:t>
            </a:r>
            <a:r>
              <a:rPr sz="2400" spc="-20" dirty="0"/>
              <a:t>КАК: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4866640" y="2078354"/>
            <a:ext cx="3675379" cy="418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0" marR="1085215" indent="-32385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36550" algn="l"/>
                <a:tab pos="354965" algn="l"/>
              </a:tabLst>
            </a:pPr>
            <a:r>
              <a:rPr sz="21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100" b="1" spc="-25" dirty="0">
                <a:solidFill>
                  <a:srgbClr val="001F5F"/>
                </a:solidFill>
                <a:latin typeface="Calibri"/>
                <a:cs typeface="Calibri"/>
              </a:rPr>
              <a:t>Педагог-</a:t>
            </a:r>
            <a:r>
              <a:rPr sz="2100" b="1" dirty="0">
                <a:solidFill>
                  <a:srgbClr val="001F5F"/>
                </a:solidFill>
                <a:latin typeface="Calibri"/>
                <a:cs typeface="Calibri"/>
              </a:rPr>
              <a:t>психолог</a:t>
            </a:r>
            <a:r>
              <a:rPr sz="21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spc="-50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образовательных организациях</a:t>
            </a:r>
            <a:endParaRPr sz="2100">
              <a:latin typeface="Calibri"/>
              <a:cs typeface="Calibri"/>
            </a:endParaRPr>
          </a:p>
          <a:p>
            <a:pPr marL="336550" marR="5080">
              <a:lnSpc>
                <a:spcPct val="100000"/>
              </a:lnSpc>
            </a:pPr>
            <a:r>
              <a:rPr sz="2100" b="1" dirty="0">
                <a:solidFill>
                  <a:srgbClr val="001F5F"/>
                </a:solidFill>
                <a:latin typeface="Calibri"/>
                <a:cs typeface="Calibri"/>
              </a:rPr>
              <a:t>(лицеях,</a:t>
            </a:r>
            <a:r>
              <a:rPr sz="2100" b="1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dirty="0">
                <a:solidFill>
                  <a:srgbClr val="001F5F"/>
                </a:solidFill>
                <a:latin typeface="Calibri"/>
                <a:cs typeface="Calibri"/>
              </a:rPr>
              <a:t>гимназиях,</a:t>
            </a:r>
            <a:r>
              <a:rPr sz="2100" b="1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школах, </a:t>
            </a:r>
            <a:r>
              <a:rPr sz="2100" b="1" dirty="0">
                <a:solidFill>
                  <a:srgbClr val="001F5F"/>
                </a:solidFill>
                <a:latin typeface="Calibri"/>
                <a:cs typeface="Calibri"/>
              </a:rPr>
              <a:t>детских</a:t>
            </a:r>
            <a:r>
              <a:rPr sz="21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dirty="0">
                <a:solidFill>
                  <a:srgbClr val="001F5F"/>
                </a:solidFill>
                <a:latin typeface="Calibri"/>
                <a:cs typeface="Calibri"/>
              </a:rPr>
              <a:t>садах,</a:t>
            </a:r>
            <a:r>
              <a:rPr sz="21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колледжах)</a:t>
            </a:r>
            <a:endParaRPr sz="21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"/>
              <a:tabLst>
                <a:tab pos="354965" algn="l"/>
              </a:tabLst>
            </a:pPr>
            <a:r>
              <a:rPr sz="2100" b="1" spc="-20" dirty="0">
                <a:solidFill>
                  <a:srgbClr val="001F5F"/>
                </a:solidFill>
                <a:latin typeface="Calibri"/>
                <a:cs typeface="Calibri"/>
              </a:rPr>
              <a:t>Психолог-</a:t>
            </a: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консультант</a:t>
            </a:r>
            <a:endParaRPr sz="2100">
              <a:latin typeface="Calibri"/>
              <a:cs typeface="Calibri"/>
            </a:endParaRPr>
          </a:p>
          <a:p>
            <a:pPr marL="336550" marR="314325" indent="-323850">
              <a:lnSpc>
                <a:spcPct val="100000"/>
              </a:lnSpc>
              <a:buFont typeface="Wingdings"/>
              <a:buChar char=""/>
              <a:tabLst>
                <a:tab pos="336550" algn="l"/>
                <a:tab pos="354965" algn="l"/>
              </a:tabLst>
            </a:pPr>
            <a:r>
              <a:rPr sz="21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100" b="1" spc="-20" dirty="0">
                <a:solidFill>
                  <a:srgbClr val="001F5F"/>
                </a:solidFill>
                <a:latin typeface="Calibri"/>
                <a:cs typeface="Calibri"/>
              </a:rPr>
              <a:t>Психолог-</a:t>
            </a: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медиатор</a:t>
            </a:r>
            <a:r>
              <a:rPr sz="2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spc="-50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учреждениях</a:t>
            </a:r>
            <a:r>
              <a:rPr sz="21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социальной сферы</a:t>
            </a:r>
            <a:endParaRPr sz="21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"/>
              <a:tabLst>
                <a:tab pos="354965" algn="l"/>
              </a:tabLst>
            </a:pP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Школьный</a:t>
            </a:r>
            <a:r>
              <a:rPr sz="21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медиатор</a:t>
            </a:r>
            <a:endParaRPr sz="21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"/>
              <a:tabLst>
                <a:tab pos="354965" algn="l"/>
              </a:tabLst>
            </a:pP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Семейный</a:t>
            </a:r>
            <a:r>
              <a:rPr sz="21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медиатор</a:t>
            </a:r>
            <a:endParaRPr sz="2100">
              <a:latin typeface="Calibri"/>
              <a:cs typeface="Calibri"/>
            </a:endParaRPr>
          </a:p>
          <a:p>
            <a:pPr marL="336550" marR="755650" indent="-323850">
              <a:lnSpc>
                <a:spcPct val="100000"/>
              </a:lnSpc>
              <a:buFont typeface="Wingdings"/>
              <a:buChar char=""/>
              <a:tabLst>
                <a:tab pos="336550" algn="l"/>
                <a:tab pos="354965" algn="l"/>
              </a:tabLst>
            </a:pPr>
            <a:r>
              <a:rPr sz="21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Частнопрактикующий психолог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28431" y="105155"/>
            <a:ext cx="1115568" cy="1033272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388264" y="351116"/>
            <a:ext cx="7384415" cy="703580"/>
            <a:chOff x="388264" y="351116"/>
            <a:chExt cx="7384415" cy="70358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8264" y="351116"/>
              <a:ext cx="7383957" cy="3411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95829" y="713701"/>
              <a:ext cx="3177082" cy="340537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7056" y="2205227"/>
            <a:ext cx="4535424" cy="407365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21431" y="2224677"/>
            <a:ext cx="88230" cy="8870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52386" y="287616"/>
            <a:ext cx="7384415" cy="703580"/>
            <a:chOff x="352386" y="287616"/>
            <a:chExt cx="7384415" cy="70358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2386" y="287616"/>
              <a:ext cx="7383957" cy="3411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02496" y="650201"/>
              <a:ext cx="3177082" cy="34053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330257" y="1053744"/>
            <a:ext cx="31305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КАК</a:t>
            </a:r>
            <a:r>
              <a:rPr spc="-15" dirty="0"/>
              <a:t> </a:t>
            </a:r>
            <a:r>
              <a:rPr spc="-10" dirty="0"/>
              <a:t>ПОСТУПИТЬ?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74268" y="2078621"/>
            <a:ext cx="3978275" cy="3543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0910">
              <a:lnSpc>
                <a:spcPct val="100000"/>
              </a:lnSpc>
              <a:spcBef>
                <a:spcPts val="100"/>
              </a:spcBef>
            </a:pPr>
            <a:r>
              <a:rPr sz="2100" b="1" dirty="0">
                <a:solidFill>
                  <a:srgbClr val="C00000"/>
                </a:solidFill>
                <a:latin typeface="Calibri"/>
                <a:cs typeface="Calibri"/>
              </a:rPr>
              <a:t>ПО</a:t>
            </a:r>
            <a:r>
              <a:rPr sz="21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100" b="1" spc="-80" dirty="0">
                <a:solidFill>
                  <a:srgbClr val="C00000"/>
                </a:solidFill>
                <a:latin typeface="Calibri"/>
                <a:cs typeface="Calibri"/>
              </a:rPr>
              <a:t>РЕЗУЛЬТАТАМ</a:t>
            </a:r>
            <a:r>
              <a:rPr sz="2100" b="1" spc="-20" dirty="0">
                <a:solidFill>
                  <a:srgbClr val="C00000"/>
                </a:solidFill>
                <a:latin typeface="Calibri"/>
                <a:cs typeface="Calibri"/>
              </a:rPr>
              <a:t> ЕГЭ:</a:t>
            </a:r>
            <a:endParaRPr sz="21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"/>
              <a:tabLst>
                <a:tab pos="354965" algn="l"/>
              </a:tabLst>
            </a:pP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Биология</a:t>
            </a:r>
            <a:endParaRPr sz="2100" dirty="0">
              <a:latin typeface="Calibri"/>
              <a:cs typeface="Calibri"/>
            </a:endParaRPr>
          </a:p>
          <a:p>
            <a:pPr marL="354965" marR="231140" indent="-342900">
              <a:lnSpc>
                <a:spcPct val="100000"/>
              </a:lnSpc>
              <a:buFont typeface="Wingdings"/>
              <a:buChar char=""/>
              <a:tabLst>
                <a:tab pos="354965" algn="l"/>
              </a:tabLst>
            </a:pP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Математика</a:t>
            </a:r>
            <a:r>
              <a:rPr sz="21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профильная</a:t>
            </a:r>
            <a:r>
              <a:rPr sz="20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spc="-25" dirty="0">
                <a:solidFill>
                  <a:srgbClr val="001F5F"/>
                </a:solidFill>
                <a:latin typeface="Calibri"/>
                <a:cs typeface="Calibri"/>
              </a:rPr>
              <a:t>или </a:t>
            </a: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обществознание</a:t>
            </a:r>
            <a:r>
              <a:rPr sz="21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dirty="0">
                <a:solidFill>
                  <a:srgbClr val="001F5F"/>
                </a:solidFill>
                <a:latin typeface="Calibri"/>
                <a:cs typeface="Calibri"/>
              </a:rPr>
              <a:t>(по</a:t>
            </a: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 выбору)</a:t>
            </a:r>
            <a:endParaRPr sz="21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"/>
              <a:tabLst>
                <a:tab pos="354965" algn="l"/>
              </a:tabLst>
            </a:pPr>
            <a:r>
              <a:rPr sz="2100" b="1" dirty="0">
                <a:solidFill>
                  <a:srgbClr val="001F5F"/>
                </a:solidFill>
                <a:latin typeface="Calibri"/>
                <a:cs typeface="Calibri"/>
              </a:rPr>
              <a:t>Русский</a:t>
            </a:r>
            <a:r>
              <a:rPr sz="21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spc="-20" dirty="0">
                <a:solidFill>
                  <a:srgbClr val="001F5F"/>
                </a:solidFill>
                <a:latin typeface="Calibri"/>
                <a:cs typeface="Calibri"/>
              </a:rPr>
              <a:t>язык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100" b="1" dirty="0">
                <a:solidFill>
                  <a:srgbClr val="C00000"/>
                </a:solidFill>
                <a:latin typeface="Calibri"/>
                <a:cs typeface="Calibri"/>
              </a:rPr>
              <a:t>ФОРМЫ</a:t>
            </a:r>
            <a:r>
              <a:rPr sz="21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C00000"/>
                </a:solidFill>
                <a:latin typeface="Calibri"/>
                <a:cs typeface="Calibri"/>
              </a:rPr>
              <a:t>ОБУЧЕНИЯ: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100" b="1" dirty="0">
                <a:solidFill>
                  <a:srgbClr val="001F5F"/>
                </a:solidFill>
                <a:latin typeface="Calibri"/>
                <a:cs typeface="Calibri"/>
              </a:rPr>
              <a:t>-очная</a:t>
            </a:r>
            <a:r>
              <a:rPr sz="21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dirty="0">
                <a:solidFill>
                  <a:srgbClr val="001F5F"/>
                </a:solidFill>
                <a:latin typeface="Calibri"/>
                <a:cs typeface="Calibri"/>
              </a:rPr>
              <a:t>(4</a:t>
            </a:r>
            <a:r>
              <a:rPr sz="21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года):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lang="ru-RU" sz="2100" b="1" dirty="0" smtClean="0">
                <a:solidFill>
                  <a:srgbClr val="001F5F"/>
                </a:solidFill>
                <a:latin typeface="Calibri"/>
                <a:cs typeface="Calibri"/>
              </a:rPr>
              <a:t>28 </a:t>
            </a:r>
            <a:r>
              <a:rPr sz="2100" b="1" spc="-10" dirty="0" err="1" smtClean="0">
                <a:solidFill>
                  <a:srgbClr val="001F5F"/>
                </a:solidFill>
                <a:latin typeface="Calibri"/>
                <a:cs typeface="Calibri"/>
              </a:rPr>
              <a:t>бюджет</a:t>
            </a:r>
            <a:r>
              <a:rPr sz="2100" b="1" spc="-40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dirty="0" smtClean="0">
                <a:solidFill>
                  <a:srgbClr val="001F5F"/>
                </a:solidFill>
                <a:latin typeface="Calibri"/>
                <a:cs typeface="Calibri"/>
              </a:rPr>
              <a:t>+</a:t>
            </a:r>
            <a:r>
              <a:rPr lang="ru-RU" sz="2100" b="1" dirty="0" smtClean="0">
                <a:solidFill>
                  <a:srgbClr val="001F5F"/>
                </a:solidFill>
                <a:latin typeface="Calibri"/>
                <a:cs typeface="Calibri"/>
              </a:rPr>
              <a:t>7</a:t>
            </a:r>
            <a:r>
              <a:rPr sz="2100" b="1" spc="-35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внебюджет</a:t>
            </a:r>
            <a:endParaRPr sz="2100" dirty="0">
              <a:latin typeface="Calibri"/>
              <a:cs typeface="Calibri"/>
            </a:endParaRPr>
          </a:p>
          <a:p>
            <a:pPr marL="12700" marR="5080">
              <a:lnSpc>
                <a:spcPct val="119800"/>
              </a:lnSpc>
            </a:pPr>
            <a:r>
              <a:rPr sz="2100" b="1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21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dirty="0">
                <a:solidFill>
                  <a:srgbClr val="001F5F"/>
                </a:solidFill>
                <a:latin typeface="Calibri"/>
                <a:cs typeface="Calibri"/>
              </a:rPr>
              <a:t>заочная</a:t>
            </a:r>
            <a:r>
              <a:rPr sz="21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dirty="0" err="1">
                <a:solidFill>
                  <a:srgbClr val="001F5F"/>
                </a:solidFill>
                <a:latin typeface="Calibri"/>
                <a:cs typeface="Calibri"/>
              </a:rPr>
              <a:t>форма</a:t>
            </a:r>
            <a:r>
              <a:rPr sz="21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dirty="0" err="1" smtClean="0">
                <a:solidFill>
                  <a:srgbClr val="001F5F"/>
                </a:solidFill>
                <a:latin typeface="Calibri"/>
                <a:cs typeface="Calibri"/>
              </a:rPr>
              <a:t>обучения</a:t>
            </a:r>
            <a:r>
              <a:rPr sz="2100" b="1" spc="-10" dirty="0" smtClean="0">
                <a:solidFill>
                  <a:srgbClr val="001F5F"/>
                </a:solidFill>
                <a:latin typeface="Calibri"/>
                <a:cs typeface="Calibri"/>
              </a:rPr>
              <a:t>: </a:t>
            </a:r>
            <a:endParaRPr lang="ru-RU" sz="2100" b="1" spc="-10" dirty="0" smtClean="0">
              <a:solidFill>
                <a:srgbClr val="001F5F"/>
              </a:solidFill>
              <a:latin typeface="Calibri"/>
              <a:cs typeface="Calibri"/>
            </a:endParaRPr>
          </a:p>
          <a:p>
            <a:pPr marL="12700" marR="5080">
              <a:lnSpc>
                <a:spcPct val="119800"/>
              </a:lnSpc>
            </a:pPr>
            <a:r>
              <a:rPr sz="2100" b="1" dirty="0" smtClean="0">
                <a:solidFill>
                  <a:srgbClr val="001F5F"/>
                </a:solidFill>
                <a:latin typeface="Calibri"/>
                <a:cs typeface="Calibri"/>
              </a:rPr>
              <a:t>20</a:t>
            </a:r>
            <a:r>
              <a:rPr sz="2100" b="1" spc="-30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бюджет</a:t>
            </a:r>
            <a:r>
              <a:rPr sz="21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dirty="0">
                <a:solidFill>
                  <a:srgbClr val="001F5F"/>
                </a:solidFill>
                <a:latin typeface="Calibri"/>
                <a:cs typeface="Calibri"/>
              </a:rPr>
              <a:t>+</a:t>
            </a:r>
            <a:r>
              <a:rPr sz="21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100" b="1" dirty="0" smtClean="0">
                <a:solidFill>
                  <a:srgbClr val="001F5F"/>
                </a:solidFill>
                <a:latin typeface="Calibri"/>
                <a:cs typeface="Calibri"/>
              </a:rPr>
              <a:t>15</a:t>
            </a:r>
            <a:r>
              <a:rPr sz="2100" b="1" spc="-25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внебюджет</a:t>
            </a:r>
            <a:endParaRPr sz="2100" dirty="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28431" y="105155"/>
            <a:ext cx="1115568" cy="103327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364479" y="4436364"/>
            <a:ext cx="2529839" cy="1915668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418486" y="1650390"/>
            <a:ext cx="3588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ВСТУПИТЕЛЬНЫЕ</a:t>
            </a:r>
            <a:r>
              <a:rPr sz="1800" b="1" spc="2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ЭКЗАМЕНЫ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14835" y="2076716"/>
            <a:ext cx="3113405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После</a:t>
            </a:r>
            <a:r>
              <a:rPr sz="24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колледжа:</a:t>
            </a:r>
            <a:endParaRPr sz="2400">
              <a:latin typeface="Calibri"/>
              <a:cs typeface="Calibri"/>
            </a:endParaRPr>
          </a:p>
          <a:p>
            <a:pPr marL="12700" marR="5080" indent="-3175">
              <a:lnSpc>
                <a:spcPct val="100000"/>
              </a:lnSpc>
              <a:buSzPct val="95833"/>
              <a:buFont typeface="Wingdings"/>
              <a:buChar char=""/>
              <a:tabLst>
                <a:tab pos="254000" algn="l"/>
              </a:tabLst>
            </a:pP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	Основы</a:t>
            </a:r>
            <a:r>
              <a:rPr sz="24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педагогики</a:t>
            </a:r>
            <a:r>
              <a:rPr sz="24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психологии</a:t>
            </a:r>
            <a:endParaRPr sz="2400">
              <a:latin typeface="Calibri"/>
              <a:cs typeface="Calibri"/>
            </a:endParaRPr>
          </a:p>
          <a:p>
            <a:pPr marL="12700" marR="1254760" indent="-3175">
              <a:lnSpc>
                <a:spcPct val="100000"/>
              </a:lnSpc>
              <a:buSzPct val="95833"/>
              <a:buFont typeface="Wingdings"/>
              <a:buChar char=""/>
              <a:tabLst>
                <a:tab pos="254000" algn="l"/>
              </a:tabLst>
            </a:pP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	Социальная психология</a:t>
            </a:r>
            <a:endParaRPr sz="2400">
              <a:latin typeface="Calibri"/>
              <a:cs typeface="Calibri"/>
            </a:endParaRPr>
          </a:p>
          <a:p>
            <a:pPr marL="254000" indent="-244475">
              <a:lnSpc>
                <a:spcPct val="100000"/>
              </a:lnSpc>
              <a:buSzPct val="95833"/>
              <a:buFont typeface="Wingdings"/>
              <a:buChar char=""/>
              <a:tabLst>
                <a:tab pos="254000" algn="l"/>
              </a:tabLst>
            </a:pP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Русский</a:t>
            </a:r>
            <a:r>
              <a:rPr sz="2400" b="1" spc="-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язык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04540" y="1149667"/>
            <a:ext cx="24631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solidFill>
                  <a:srgbClr val="001F5F"/>
                </a:solidFill>
              </a:rPr>
              <a:t>НАПРАВЛЕНИЕ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2235200" y="1606867"/>
            <a:ext cx="4945380" cy="1824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323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37.03.01</a:t>
            </a:r>
            <a:r>
              <a:rPr sz="3000" b="1" spc="-1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C00000"/>
                </a:solidFill>
                <a:latin typeface="Calibri"/>
                <a:cs typeface="Calibri"/>
              </a:rPr>
              <a:t>ПСИХОЛОГИЯ</a:t>
            </a:r>
            <a:endParaRPr sz="3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604"/>
              </a:spcBef>
            </a:pPr>
            <a:r>
              <a:rPr sz="2900" b="1" spc="-10" dirty="0">
                <a:solidFill>
                  <a:srgbClr val="001F5F"/>
                </a:solidFill>
                <a:latin typeface="Calibri"/>
                <a:cs typeface="Calibri"/>
              </a:rPr>
              <a:t>Профиль</a:t>
            </a:r>
            <a:endParaRPr sz="29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900" b="1" dirty="0">
                <a:solidFill>
                  <a:srgbClr val="C00000"/>
                </a:solidFill>
                <a:latin typeface="Calibri"/>
                <a:cs typeface="Calibri"/>
              </a:rPr>
              <a:t>«СОЦИАЛЬНАЯ</a:t>
            </a:r>
            <a:r>
              <a:rPr sz="2900" b="1" spc="-1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900" b="1" spc="-10" dirty="0">
                <a:solidFill>
                  <a:srgbClr val="C00000"/>
                </a:solidFill>
                <a:latin typeface="Calibri"/>
                <a:cs typeface="Calibri"/>
              </a:rPr>
              <a:t>ПСИХОЛОГИЯ»</a:t>
            </a:r>
            <a:endParaRPr sz="29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05239" y="492899"/>
            <a:ext cx="3480028" cy="39964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28431" y="105155"/>
            <a:ext cx="1115568" cy="103327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51304" y="3429000"/>
            <a:ext cx="5041392" cy="295351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4840" y="1863089"/>
            <a:ext cx="4463415" cy="3379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Психофизиология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Нейропсихология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Психодиагностика</a:t>
            </a:r>
            <a:endParaRPr sz="2000">
              <a:latin typeface="Calibri"/>
              <a:cs typeface="Calibri"/>
            </a:endParaRPr>
          </a:p>
          <a:p>
            <a:pPr marL="355600" marR="943610" indent="-342900">
              <a:lnSpc>
                <a:spcPct val="100000"/>
              </a:lnSpc>
              <a:buFont typeface="Microsoft Sans Serif"/>
              <a:buChar char="•"/>
              <a:tabLst>
                <a:tab pos="355600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Психологическая</a:t>
            </a:r>
            <a:r>
              <a:rPr sz="20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экспертиза Психология</a:t>
            </a:r>
            <a:r>
              <a:rPr sz="20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личности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Экспериментальная</a:t>
            </a:r>
            <a:r>
              <a:rPr sz="20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психология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Методика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преподавания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психологии</a:t>
            </a:r>
            <a:endParaRPr sz="2000">
              <a:latin typeface="Calibri"/>
              <a:cs typeface="Calibri"/>
            </a:endParaRPr>
          </a:p>
          <a:p>
            <a:pPr marL="355600" marR="1128395" indent="-342900">
              <a:lnSpc>
                <a:spcPct val="100000"/>
              </a:lnSpc>
              <a:buFont typeface="Microsoft Sans Serif"/>
              <a:buChar char="•"/>
              <a:tabLst>
                <a:tab pos="355600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Математические</a:t>
            </a:r>
            <a:r>
              <a:rPr sz="20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методы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психологии</a:t>
            </a:r>
            <a:endParaRPr sz="2000">
              <a:latin typeface="Calibri"/>
              <a:cs typeface="Calibri"/>
            </a:endParaRPr>
          </a:p>
          <a:p>
            <a:pPr marL="355600" marR="1109980" indent="-342900">
              <a:lnSpc>
                <a:spcPct val="100000"/>
              </a:lnSpc>
              <a:buFont typeface="Microsoft Sans Serif"/>
              <a:buChar char="•"/>
              <a:tabLst>
                <a:tab pos="355600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Методологические</a:t>
            </a:r>
            <a:r>
              <a:rPr sz="2000" b="1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основы психологии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др.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6689" y="1863089"/>
            <a:ext cx="4363085" cy="1560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Общая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психология</a:t>
            </a:r>
            <a:endParaRPr sz="2000">
              <a:latin typeface="Calibri"/>
              <a:cs typeface="Calibri"/>
            </a:endParaRPr>
          </a:p>
          <a:p>
            <a:pPr marL="355600" marR="1254760" indent="-342900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Общий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психологический практикум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Анатомия</a:t>
            </a:r>
            <a:r>
              <a:rPr sz="20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физиология</a:t>
            </a:r>
            <a:r>
              <a:rPr sz="20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ЦНС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Психология</a:t>
            </a:r>
            <a:r>
              <a:rPr sz="20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развития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возрастная</a:t>
            </a:r>
            <a:r>
              <a:rPr sz="2000" b="1" spc="1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000" spc="-75" baseline="1388" dirty="0">
                <a:solidFill>
                  <a:srgbClr val="001F5F"/>
                </a:solidFill>
                <a:latin typeface="Microsoft Sans Serif"/>
                <a:cs typeface="Microsoft Sans Serif"/>
              </a:rPr>
              <a:t>•</a:t>
            </a:r>
            <a:endParaRPr sz="3000" baseline="1388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3875" y="492467"/>
            <a:ext cx="5196395" cy="37674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6379" y="1184592"/>
            <a:ext cx="86518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/>
              <a:t>ПРОГРАММА</a:t>
            </a:r>
            <a:r>
              <a:rPr sz="2400" spc="-75" dirty="0"/>
              <a:t> </a:t>
            </a:r>
            <a:r>
              <a:rPr sz="2400" spc="-30" dirty="0"/>
              <a:t>ПОДГОТОВКИ</a:t>
            </a:r>
            <a:r>
              <a:rPr sz="2400" spc="-75" dirty="0"/>
              <a:t> </a:t>
            </a:r>
            <a:r>
              <a:rPr sz="2400" dirty="0"/>
              <a:t>ВКЛЮЧАЕТ</a:t>
            </a:r>
            <a:r>
              <a:rPr sz="2400" spc="-75" dirty="0"/>
              <a:t> </a:t>
            </a:r>
            <a:r>
              <a:rPr sz="2400" dirty="0"/>
              <a:t>БАЗОВЫЕ</a:t>
            </a:r>
            <a:r>
              <a:rPr sz="2400" spc="-75" dirty="0"/>
              <a:t> </a:t>
            </a:r>
            <a:r>
              <a:rPr sz="2400" spc="-10" dirty="0"/>
              <a:t>ДИСЦИПЛИНЫ:</a:t>
            </a:r>
            <a:endParaRPr sz="2400"/>
          </a:p>
        </p:txBody>
      </p:sp>
      <p:sp>
        <p:nvSpPr>
          <p:cNvPr id="6" name="object 6"/>
          <p:cNvSpPr txBox="1"/>
          <p:nvPr/>
        </p:nvSpPr>
        <p:spPr>
          <a:xfrm>
            <a:off x="186689" y="3396615"/>
            <a:ext cx="3425825" cy="24777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психология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Социальная</a:t>
            </a:r>
            <a:r>
              <a:rPr sz="20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психология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Специальная</a:t>
            </a:r>
            <a:r>
              <a:rPr sz="2000" b="1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психология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Педагогическая</a:t>
            </a:r>
            <a:r>
              <a:rPr sz="20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психология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Проектная</a:t>
            </a:r>
            <a:r>
              <a:rPr sz="20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деятельность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Педагогика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Социология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Клиническая</a:t>
            </a:r>
            <a:r>
              <a:rPr sz="2000" b="1" spc="-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психология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28431" y="105155"/>
            <a:ext cx="1115568" cy="103327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95202" y="2152014"/>
            <a:ext cx="4106545" cy="398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Психологическая</a:t>
            </a:r>
            <a:r>
              <a:rPr sz="20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экспертиза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Технологии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командообразования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Тренинг</a:t>
            </a:r>
            <a:r>
              <a:rPr sz="2000" b="1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личностного</a:t>
            </a:r>
            <a:r>
              <a:rPr sz="20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роста</a:t>
            </a:r>
            <a:endParaRPr sz="2000">
              <a:latin typeface="Calibri"/>
              <a:cs typeface="Calibri"/>
            </a:endParaRPr>
          </a:p>
          <a:p>
            <a:pPr marL="355600" marR="245110" indent="-342900">
              <a:lnSpc>
                <a:spcPct val="100000"/>
              </a:lnSpc>
              <a:buFont typeface="Microsoft Sans Serif"/>
              <a:buChar char="•"/>
              <a:tabLst>
                <a:tab pos="355600" algn="l"/>
              </a:tabLst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Организационная</a:t>
            </a:r>
            <a:r>
              <a:rPr sz="20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психология</a:t>
            </a:r>
            <a:r>
              <a:rPr sz="20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управление</a:t>
            </a:r>
            <a:r>
              <a:rPr sz="2000" b="1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персоналом</a:t>
            </a:r>
            <a:endParaRPr sz="2000">
              <a:latin typeface="Calibri"/>
              <a:cs typeface="Calibri"/>
            </a:endParaRPr>
          </a:p>
          <a:p>
            <a:pPr marL="355600" marR="288290" indent="-342900">
              <a:lnSpc>
                <a:spcPct val="100000"/>
              </a:lnSpc>
              <a:buFont typeface="Microsoft Sans Serif"/>
              <a:buChar char="•"/>
              <a:tabLst>
                <a:tab pos="355600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Психология</a:t>
            </a:r>
            <a:r>
              <a:rPr sz="20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семьи</a:t>
            </a:r>
            <a:r>
              <a:rPr sz="20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семейного консультирования</a:t>
            </a:r>
            <a:endParaRPr sz="2000">
              <a:latin typeface="Calibri"/>
              <a:cs typeface="Calibri"/>
            </a:endParaRPr>
          </a:p>
          <a:p>
            <a:pPr marL="355600" marR="817880" indent="-342900">
              <a:lnSpc>
                <a:spcPct val="100000"/>
              </a:lnSpc>
              <a:buFont typeface="Microsoft Sans Serif"/>
              <a:buChar char="•"/>
              <a:tabLst>
                <a:tab pos="355600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Арт-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терапия</a:t>
            </a:r>
            <a:r>
              <a:rPr sz="20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социальной практике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Имиджелогия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Тайм</a:t>
            </a:r>
            <a:r>
              <a:rPr sz="20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менеджмент</a:t>
            </a:r>
            <a:endParaRPr sz="2000">
              <a:latin typeface="Calibri"/>
              <a:cs typeface="Calibri"/>
            </a:endParaRPr>
          </a:p>
          <a:p>
            <a:pPr marL="355600" marR="207010" indent="-342900">
              <a:lnSpc>
                <a:spcPct val="100000"/>
              </a:lnSpc>
              <a:buFont typeface="Microsoft Sans Serif"/>
              <a:buChar char="•"/>
              <a:tabLst>
                <a:tab pos="355600" algn="l"/>
              </a:tabLst>
            </a:pP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Технологии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профессионального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развития</a:t>
            </a:r>
            <a:r>
              <a:rPr sz="20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 др.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2415" y="492467"/>
            <a:ext cx="5196395" cy="37674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55675" y="1178877"/>
            <a:ext cx="7232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72360" marR="5080" indent="-2359660">
              <a:lnSpc>
                <a:spcPct val="100000"/>
              </a:lnSpc>
              <a:spcBef>
                <a:spcPts val="100"/>
              </a:spcBef>
            </a:pPr>
            <a:r>
              <a:rPr sz="2400" spc="-20" dirty="0"/>
              <a:t>ПРОГРАММА</a:t>
            </a:r>
            <a:r>
              <a:rPr sz="2400" spc="-65" dirty="0"/>
              <a:t> </a:t>
            </a:r>
            <a:r>
              <a:rPr sz="2400" spc="-30" dirty="0"/>
              <a:t>ПОДГОТОВКИ</a:t>
            </a:r>
            <a:r>
              <a:rPr sz="2400" spc="-60" dirty="0"/>
              <a:t> </a:t>
            </a:r>
            <a:r>
              <a:rPr sz="2400" dirty="0"/>
              <a:t>ВКЛЮЧАЕТ</a:t>
            </a:r>
            <a:r>
              <a:rPr sz="2400" spc="-65" dirty="0"/>
              <a:t> </a:t>
            </a:r>
            <a:r>
              <a:rPr sz="2400" spc="-10" dirty="0"/>
              <a:t>ДИСЦИПЛИНЫ СПЕЦИАЛИЗАЦИИ</a:t>
            </a:r>
            <a:endParaRPr sz="2400"/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54890" y="1720403"/>
            <a:ext cx="67005" cy="16736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86689" y="2152014"/>
            <a:ext cx="3806190" cy="40049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Социальная</a:t>
            </a:r>
            <a:r>
              <a:rPr sz="20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психология</a:t>
            </a:r>
            <a:r>
              <a:rPr sz="20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малых групп</a:t>
            </a:r>
            <a:endParaRPr sz="2000">
              <a:latin typeface="Calibri"/>
              <a:cs typeface="Calibri"/>
            </a:endParaRPr>
          </a:p>
          <a:p>
            <a:pPr marL="355600" marR="564515" indent="-342900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Психология</a:t>
            </a:r>
            <a:r>
              <a:rPr sz="20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человека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 в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экстремальных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ситуациях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Конфликтология</a:t>
            </a:r>
            <a:r>
              <a:rPr sz="20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медиация</a:t>
            </a:r>
            <a:endParaRPr sz="2000">
              <a:latin typeface="Calibri"/>
              <a:cs typeface="Calibri"/>
            </a:endParaRPr>
          </a:p>
          <a:p>
            <a:pPr marL="355600" marR="1405890" indent="-342900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Психологическое 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консультирование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Психотерапия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Психологическая</a:t>
            </a:r>
            <a:r>
              <a:rPr sz="20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коррекция</a:t>
            </a:r>
            <a:endParaRPr sz="2000">
              <a:latin typeface="Calibri"/>
              <a:cs typeface="Calibri"/>
            </a:endParaRPr>
          </a:p>
          <a:p>
            <a:pPr marL="355600" marR="254000" indent="-342900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Социально-психологический тренинг</a:t>
            </a:r>
            <a:endParaRPr sz="2000">
              <a:latin typeface="Calibri"/>
              <a:cs typeface="Calibri"/>
            </a:endParaRPr>
          </a:p>
          <a:p>
            <a:pPr marL="355600" marR="83820" indent="-342900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Психология</a:t>
            </a:r>
            <a:r>
              <a:rPr sz="20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массовой коммуникации,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рекламы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PR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28431" y="105155"/>
            <a:ext cx="1115568" cy="103327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Words>542</Words>
  <Application>Microsoft Office PowerPoint</Application>
  <PresentationFormat>Экран (4:3)</PresentationFormat>
  <Paragraphs>206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Слайд 1</vt:lpstr>
      <vt:lpstr>НАПРАВЛЕНИЕ</vt:lpstr>
      <vt:lpstr>ПРОГРАММА ПОДГОТОВКИ ВКЛЮЧАЕТ БАЗОВЫЕ ДИСЦИПЛИНЫ:</vt:lpstr>
      <vt:lpstr>ПРОГРАММА ПОДГОТОВКИ ВКЛЮЧАЕТ ДИСЦИПЛИНЫ СПЕЦИАЛИЗАЦИИ</vt:lpstr>
      <vt:lpstr>ПО ОКОНЧАНИИ БАКАЛАВРИАТА ВЫПУСКНИК МОЖЕТ РЕАЛИЗОВАТЬ СЕБЯ КАК:</vt:lpstr>
      <vt:lpstr>КАК ПОСТУПИТЬ?</vt:lpstr>
      <vt:lpstr>НАПРАВЛЕНИЕ</vt:lpstr>
      <vt:lpstr>ПРОГРАММА ПОДГОТОВКИ ВКЛЮЧАЕТ БАЗОВЫЕ ДИСЦИПЛИНЫ:</vt:lpstr>
      <vt:lpstr>ПРОГРАММА ПОДГОТОВКИ ВКЛЮЧАЕТ ДИСЦИПЛИНЫ СПЕЦИАЛИЗАЦИИ</vt:lpstr>
      <vt:lpstr>Слайд 10</vt:lpstr>
      <vt:lpstr>КАК ПОСТУПИТЬ? ВСТУПИТЕЛЬНЫЕ ЭКЗАМЕНЫ</vt:lpstr>
      <vt:lpstr>НАПРАВЛЕНИЕ</vt:lpstr>
      <vt:lpstr>Профильные дисциплины</vt:lpstr>
      <vt:lpstr>КАК ПОСТУПИТЬ?</vt:lpstr>
      <vt:lpstr>НАПРАВЛЕНИЕ</vt:lpstr>
      <vt:lpstr>КАК ПОСТУПИТЬ?</vt:lpstr>
      <vt:lpstr>+7 (347) 246-17-04, 246-03-78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курунов</dc:creator>
  <cp:lastModifiedBy>User</cp:lastModifiedBy>
  <cp:revision>2</cp:revision>
  <dcterms:created xsi:type="dcterms:W3CDTF">2025-03-20T04:30:44Z</dcterms:created>
  <dcterms:modified xsi:type="dcterms:W3CDTF">2026-02-13T09:40:51Z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2023-03-04T00:00:00Z</vt:filetime>
  </property>
  <property fmtid="{D5CDD505-2E9C-101B-9397-08002B2CF9AE}" pid="3" name="Creator">
    <vt:lpwstr>WPS Presentation</vt:lpwstr>
  </property>
  <property fmtid="{D5CDD505-2E9C-101B-9397-08002B2CF9AE}" pid="4" name="LastSaved">
    <vt:filetime>2025-03-20T00:00:00Z</vt:filetime>
  </property>
  <property fmtid="{D5CDD505-2E9C-101B-9397-08002B2CF9AE}" pid="5" name="SourceModified">
    <vt:lpwstr>D:20230304213311+16'33'</vt:lpwstr>
  </property>
</Properties>
</file>