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4797552"/>
            <a:ext cx="2067084" cy="13929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4507991"/>
            <a:ext cx="2592324" cy="17175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29539"/>
            <a:ext cx="9144000" cy="9250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423659"/>
            <a:ext cx="9144000" cy="325120"/>
          </a:xfrm>
          <a:custGeom>
            <a:avLst/>
            <a:gdLst/>
            <a:ahLst/>
            <a:cxnLst/>
            <a:rect l="l" t="t" r="r" b="b"/>
            <a:pathLst>
              <a:path w="9144000" h="325120">
                <a:moveTo>
                  <a:pt x="9144000" y="324612"/>
                </a:moveTo>
                <a:lnTo>
                  <a:pt x="0" y="324612"/>
                </a:lnTo>
                <a:lnTo>
                  <a:pt x="0" y="0"/>
                </a:lnTo>
                <a:lnTo>
                  <a:pt x="9144000" y="0"/>
                </a:lnTo>
                <a:lnTo>
                  <a:pt x="9144000" y="32461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7497" y="2916237"/>
            <a:ext cx="628713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82077" y="3981640"/>
            <a:ext cx="6558280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9565" y="1370647"/>
            <a:ext cx="2883535" cy="435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26799" y="1434363"/>
            <a:ext cx="3576320" cy="468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87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9539"/>
            <a:ext cx="9144000" cy="9220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423659"/>
            <a:ext cx="9144000" cy="388620"/>
          </a:xfrm>
          <a:custGeom>
            <a:avLst/>
            <a:gdLst/>
            <a:ahLst/>
            <a:cxnLst/>
            <a:rect l="l" t="t" r="r" b="b"/>
            <a:pathLst>
              <a:path w="9144000" h="388620">
                <a:moveTo>
                  <a:pt x="9144000" y="0"/>
                </a:moveTo>
                <a:lnTo>
                  <a:pt x="0" y="0"/>
                </a:lnTo>
                <a:lnTo>
                  <a:pt x="0" y="292608"/>
                </a:lnTo>
                <a:lnTo>
                  <a:pt x="0" y="324612"/>
                </a:lnTo>
                <a:lnTo>
                  <a:pt x="0" y="388620"/>
                </a:lnTo>
                <a:lnTo>
                  <a:pt x="9144000" y="388620"/>
                </a:lnTo>
                <a:lnTo>
                  <a:pt x="9144000" y="324612"/>
                </a:lnTo>
                <a:lnTo>
                  <a:pt x="9144000" y="292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25" y="1198880"/>
            <a:ext cx="313055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272" y="2364752"/>
            <a:ext cx="378079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bspu.ru/unit/5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8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544" y="1553058"/>
            <a:ext cx="3959511" cy="271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922" y="275932"/>
            <a:ext cx="7235380" cy="3684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8214" y="721702"/>
            <a:ext cx="3054832" cy="3494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8005" y="721067"/>
            <a:ext cx="1459115" cy="3500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700" y="2350007"/>
            <a:ext cx="2877311" cy="2880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120" y="1501836"/>
            <a:ext cx="4224575" cy="4517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64615"/>
            <a:ext cx="7802880" cy="460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3010" marR="5080" indent="-1936114">
              <a:lnSpc>
                <a:spcPct val="100000"/>
              </a:lnSpc>
              <a:spcBef>
                <a:spcPts val="100"/>
              </a:spcBef>
              <a:tabLst>
                <a:tab pos="5041265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ОКОНЧАНИИ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БАКАЛАВРИАТА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ВЫПУСКНИК</a:t>
            </a:r>
            <a:r>
              <a:rPr sz="2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МОЖЕТ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РЕАЛИЗОВАТЬ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СЕБЯ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КАК: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4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консультант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тренер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эксперт</a:t>
            </a:r>
            <a:endParaRPr sz="2400">
              <a:latin typeface="Calibri"/>
              <a:cs typeface="Calibri"/>
            </a:endParaRPr>
          </a:p>
          <a:p>
            <a:pPr marL="336550" marR="4305300" indent="-3238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36550" algn="l"/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подбору персонала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преподаватель</a:t>
            </a:r>
            <a:endParaRPr sz="2400">
              <a:latin typeface="Calibri"/>
              <a:cs typeface="Calibri"/>
            </a:endParaRPr>
          </a:p>
          <a:p>
            <a:pPr marL="336550" marR="4519295" indent="-3238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36550" algn="l"/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Частнопрактикующий психолог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292" y="509612"/>
            <a:ext cx="5196395" cy="3767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779" y="3770987"/>
            <a:ext cx="4337001" cy="22901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431" y="2224677"/>
            <a:ext cx="88230" cy="887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856" y="579716"/>
            <a:ext cx="4458512" cy="328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263" y="2148725"/>
            <a:ext cx="3958590" cy="341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РЕЗУЛЬТАТАМ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ЕГЭ: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Биология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Математика</a:t>
            </a:r>
            <a:r>
              <a:rPr sz="22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профильная</a:t>
            </a:r>
            <a:r>
              <a:rPr sz="22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обществознание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(по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выбору)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2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язык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ФОРМА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ОБУЧЕНИЯ:</a:t>
            </a:r>
            <a:endParaRPr sz="2400">
              <a:latin typeface="Calibri"/>
              <a:cs typeface="Calibri"/>
            </a:endParaRPr>
          </a:p>
          <a:p>
            <a:pPr marL="12700" marR="607695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-очно-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заочная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(4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месяцев)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25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мест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внебюджет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(платно)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34513" y="991803"/>
            <a:ext cx="3588385" cy="8864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600"/>
              </a:spcBef>
            </a:pPr>
            <a:r>
              <a:rPr dirty="0"/>
              <a:t>КАК</a:t>
            </a:r>
            <a:r>
              <a:rPr spc="-15" dirty="0"/>
              <a:t> </a:t>
            </a:r>
            <a:r>
              <a:rPr spc="-10" dirty="0"/>
              <a:t>ПОСТУПИТЬ?</a:t>
            </a: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ВСТУПИТЕЛЬНЫЕ</a:t>
            </a:r>
            <a:r>
              <a:rPr sz="18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ЭКЗАМЕНЫ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479" y="4076700"/>
            <a:ext cx="2817876" cy="2133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42826" y="2150630"/>
            <a:ext cx="315468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После</a:t>
            </a:r>
            <a:r>
              <a:rPr sz="2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колледжа:</a:t>
            </a:r>
            <a:endParaRPr sz="2200">
              <a:latin typeface="Calibri"/>
              <a:cs typeface="Calibri"/>
            </a:endParaRPr>
          </a:p>
          <a:p>
            <a:pPr marL="234315" indent="-223520">
              <a:lnSpc>
                <a:spcPct val="100000"/>
              </a:lnSpc>
              <a:buSzPct val="95454"/>
              <a:buFont typeface="Wingdings"/>
              <a:buChar char=""/>
              <a:tabLst>
                <a:tab pos="23431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Основы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психологии</a:t>
            </a:r>
            <a:endParaRPr sz="2200">
              <a:latin typeface="Calibri"/>
              <a:cs typeface="Calibri"/>
            </a:endParaRPr>
          </a:p>
          <a:p>
            <a:pPr marL="234315" indent="-223520">
              <a:lnSpc>
                <a:spcPct val="100000"/>
              </a:lnSpc>
              <a:buSzPct val="95454"/>
              <a:buFont typeface="Wingdings"/>
              <a:buChar char=""/>
              <a:tabLst>
                <a:tab pos="23431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Социальная</a:t>
            </a:r>
            <a:r>
              <a:rPr sz="22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200">
              <a:latin typeface="Calibri"/>
              <a:cs typeface="Calibri"/>
            </a:endParaRPr>
          </a:p>
          <a:p>
            <a:pPr marL="234315" indent="-223520">
              <a:lnSpc>
                <a:spcPct val="100000"/>
              </a:lnSpc>
              <a:buSzPct val="95454"/>
              <a:buFont typeface="Wingdings"/>
              <a:buChar char=""/>
              <a:tabLst>
                <a:tab pos="23431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2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язык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759" y="1026160"/>
            <a:ext cx="22987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1F5F"/>
                </a:solidFill>
              </a:rPr>
              <a:t>НАПРАВЛЕНИЕ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239" y="492899"/>
            <a:ext cx="3480028" cy="3996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3140964"/>
            <a:ext cx="2292096" cy="22753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9609" y="1452880"/>
            <a:ext cx="8335009" cy="447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0220" marR="490220" indent="-277812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44.03.02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Психолого-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педагогическое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образование ПРОГРАММА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«ПРАКТИЧЕСКАЯ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ПСИХОЛОГИЯ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ОБРАЗОВАНИИ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БИЗНЕСЕ»</a:t>
            </a:r>
            <a:endParaRPr sz="2400">
              <a:latin typeface="Calibri"/>
              <a:cs typeface="Calibri"/>
            </a:endParaRPr>
          </a:p>
          <a:p>
            <a:pPr marL="2507615" indent="-285115">
              <a:lnSpc>
                <a:spcPct val="100000"/>
              </a:lnSpc>
              <a:spcBef>
                <a:spcPts val="2130"/>
              </a:spcBef>
              <a:buFont typeface="Wingdings"/>
              <a:buChar char=""/>
              <a:tabLst>
                <a:tab pos="2507615" algn="l"/>
              </a:tabLst>
            </a:pP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b="1" spc="-3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системе</a:t>
            </a:r>
            <a:r>
              <a:rPr sz="1800" b="1" spc="-3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образования;</a:t>
            </a:r>
            <a:endParaRPr sz="1800">
              <a:latin typeface="Calibri"/>
              <a:cs typeface="Calibri"/>
            </a:endParaRPr>
          </a:p>
          <a:p>
            <a:pPr marL="2507615" indent="-285115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2507615" algn="l"/>
              </a:tabLst>
            </a:pP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b="1" spc="-5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коммерческих</a:t>
            </a:r>
            <a:r>
              <a:rPr sz="1800" b="1" spc="-5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организациях;</a:t>
            </a:r>
            <a:endParaRPr sz="1800">
              <a:latin typeface="Calibri"/>
              <a:cs typeface="Calibri"/>
            </a:endParaRPr>
          </a:p>
          <a:p>
            <a:pPr marL="2507615" indent="-285115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2507615" algn="l"/>
              </a:tabLst>
            </a:pP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научно-исследовательских</a:t>
            </a:r>
            <a:r>
              <a:rPr sz="1800" b="1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организациях;</a:t>
            </a:r>
            <a:endParaRPr sz="1800">
              <a:latin typeface="Calibri"/>
              <a:cs typeface="Calibri"/>
            </a:endParaRPr>
          </a:p>
          <a:p>
            <a:pPr marL="2508250" marR="621030" indent="-285750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2508250" algn="l"/>
                <a:tab pos="2559685" algn="l"/>
              </a:tabLst>
            </a:pPr>
            <a:r>
              <a:rPr sz="1800" dirty="0">
                <a:solidFill>
                  <a:srgbClr val="0F055B"/>
                </a:solidFill>
                <a:latin typeface="Times New Roman"/>
                <a:cs typeface="Times New Roman"/>
              </a:rPr>
              <a:t>	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консалтинговых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организациях,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предоставляющих психологические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услуги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физическим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лицам</a:t>
            </a:r>
            <a:r>
              <a:rPr sz="1800" b="1" spc="-3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F055B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организациям,</a:t>
            </a:r>
            <a:endParaRPr sz="1800">
              <a:latin typeface="Calibri"/>
              <a:cs typeface="Calibri"/>
            </a:endParaRPr>
          </a:p>
          <a:p>
            <a:pPr marL="2507615" indent="-285115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2507615" algn="l"/>
              </a:tabLst>
            </a:pP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b="1" spc="-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административных</a:t>
            </a:r>
            <a:r>
              <a:rPr sz="1800" b="1" spc="-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органах</a:t>
            </a:r>
            <a:r>
              <a:rPr sz="1800" b="1" spc="-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управления.</a:t>
            </a:r>
            <a:endParaRPr sz="1800">
              <a:latin typeface="Calibri"/>
              <a:cs typeface="Calibri"/>
            </a:endParaRPr>
          </a:p>
          <a:p>
            <a:pPr marL="2507615" indent="-285115">
              <a:lnSpc>
                <a:spcPct val="100000"/>
              </a:lnSpc>
              <a:buFont typeface="Wingdings"/>
              <a:buChar char=""/>
              <a:tabLst>
                <a:tab pos="2507615" algn="l"/>
              </a:tabLst>
            </a:pP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b="1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международном</a:t>
            </a:r>
            <a:r>
              <a:rPr sz="1800" b="1" spc="-4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и</a:t>
            </a:r>
            <a:r>
              <a:rPr sz="1800" b="1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российском</a:t>
            </a:r>
            <a:r>
              <a:rPr sz="1800" b="1" spc="-4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бизнесе;</a:t>
            </a:r>
            <a:endParaRPr sz="1800">
              <a:latin typeface="Calibri"/>
              <a:cs typeface="Calibri"/>
            </a:endParaRPr>
          </a:p>
          <a:p>
            <a:pPr marL="2508250" marR="5080" indent="-285750">
              <a:lnSpc>
                <a:spcPct val="100000"/>
              </a:lnSpc>
              <a:buFont typeface="Wingdings"/>
              <a:buChar char=""/>
              <a:tabLst>
                <a:tab pos="2508250" algn="l"/>
              </a:tabLst>
            </a:pPr>
            <a:r>
              <a:rPr sz="1800" b="1" spc="-20" dirty="0">
                <a:solidFill>
                  <a:srgbClr val="0F055B"/>
                </a:solidFill>
                <a:latin typeface="Calibri"/>
                <a:cs typeface="Calibri"/>
              </a:rPr>
              <a:t>консультанты,</a:t>
            </a:r>
            <a:r>
              <a:rPr sz="1800" b="1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коучи,</a:t>
            </a:r>
            <a:r>
              <a:rPr sz="1800" b="1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бизнес-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тренеры,</a:t>
            </a:r>
            <a:r>
              <a:rPr sz="1800" b="1" spc="-4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специалисты</a:t>
            </a:r>
            <a:r>
              <a:rPr sz="1800" b="1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F055B"/>
                </a:solidFill>
                <a:latin typeface="Calibri"/>
                <a:cs typeface="Calibri"/>
              </a:rPr>
              <a:t>по </a:t>
            </a:r>
            <a:r>
              <a:rPr sz="1800" b="1" spc="-10" dirty="0">
                <a:solidFill>
                  <a:srgbClr val="0F055B"/>
                </a:solidFill>
                <a:latin typeface="Calibri"/>
                <a:cs typeface="Calibri"/>
              </a:rPr>
              <a:t>организационному</a:t>
            </a:r>
            <a:r>
              <a:rPr sz="1800" b="1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развитию</a:t>
            </a:r>
            <a:r>
              <a:rPr sz="1800" b="1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и</a:t>
            </a:r>
            <a:r>
              <a:rPr sz="1800" b="1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работе</a:t>
            </a:r>
            <a:r>
              <a:rPr sz="1800" b="1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с</a:t>
            </a:r>
            <a:r>
              <a:rPr sz="1800" b="1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персоналом</a:t>
            </a:r>
            <a:r>
              <a:rPr sz="1800" b="1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055B"/>
                </a:solidFill>
                <a:latin typeface="Calibri"/>
                <a:cs typeface="Calibri"/>
              </a:rPr>
              <a:t>и</a:t>
            </a:r>
            <a:r>
              <a:rPr sz="1800" b="1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F055B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46990" indent="245745">
              <a:lnSpc>
                <a:spcPts val="1750"/>
              </a:lnSpc>
              <a:spcBef>
                <a:spcPts val="500"/>
              </a:spcBef>
              <a:buSzPct val="105555"/>
              <a:buFont typeface="Wingdings"/>
              <a:buChar char=""/>
              <a:tabLst>
                <a:tab pos="258445" algn="l"/>
              </a:tabLst>
            </a:pPr>
            <a:r>
              <a:rPr spc="-10" dirty="0"/>
              <a:t>Психологическая</a:t>
            </a:r>
            <a:r>
              <a:rPr spc="-65" dirty="0"/>
              <a:t> </a:t>
            </a:r>
            <a:r>
              <a:rPr dirty="0"/>
              <a:t>служба</a:t>
            </a:r>
            <a:r>
              <a:rPr spc="-60" dirty="0"/>
              <a:t> </a:t>
            </a:r>
            <a:r>
              <a:rPr spc="-50" dirty="0"/>
              <a:t>в </a:t>
            </a:r>
            <a:r>
              <a:rPr spc="-10" dirty="0"/>
              <a:t>образовании</a:t>
            </a:r>
          </a:p>
          <a:p>
            <a:pPr marL="194310" indent="-193675">
              <a:lnSpc>
                <a:spcPts val="2160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Психодиагностика</a:t>
            </a:r>
          </a:p>
          <a:p>
            <a:pPr marL="194310" indent="-193675">
              <a:lnSpc>
                <a:spcPts val="2155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Психокоррекция</a:t>
            </a:r>
          </a:p>
          <a:p>
            <a:pPr marL="194310" indent="-193675">
              <a:lnSpc>
                <a:spcPts val="2155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Возрастная психология</a:t>
            </a:r>
          </a:p>
          <a:p>
            <a:pPr marL="12700" marR="86995" indent="-12065">
              <a:lnSpc>
                <a:spcPct val="79900"/>
              </a:lnSpc>
              <a:spcBef>
                <a:spcPts val="43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	Математические</a:t>
            </a:r>
            <a:r>
              <a:rPr spc="-75" dirty="0"/>
              <a:t> </a:t>
            </a:r>
            <a:r>
              <a:rPr spc="-10" dirty="0"/>
              <a:t>методы</a:t>
            </a:r>
            <a:r>
              <a:rPr spc="-75" dirty="0"/>
              <a:t> </a:t>
            </a:r>
            <a:r>
              <a:rPr spc="-50" dirty="0"/>
              <a:t>в </a:t>
            </a:r>
            <a:r>
              <a:rPr spc="-10" dirty="0"/>
              <a:t>психологии</a:t>
            </a:r>
          </a:p>
          <a:p>
            <a:pPr marL="194310" indent="-193675">
              <a:lnSpc>
                <a:spcPts val="2150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Педагогическая</a:t>
            </a:r>
            <a:r>
              <a:rPr spc="-85" dirty="0"/>
              <a:t> </a:t>
            </a:r>
            <a:r>
              <a:rPr spc="-10" dirty="0"/>
              <a:t>психология</a:t>
            </a:r>
          </a:p>
          <a:p>
            <a:pPr marL="194310" indent="-193675">
              <a:lnSpc>
                <a:spcPts val="2155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/>
              <a:t>Социальная</a:t>
            </a:r>
            <a:r>
              <a:rPr spc="-100" dirty="0"/>
              <a:t> </a:t>
            </a:r>
            <a:r>
              <a:rPr spc="-10" dirty="0"/>
              <a:t>психология</a:t>
            </a:r>
          </a:p>
          <a:p>
            <a:pPr marL="194310" indent="-193675">
              <a:lnSpc>
                <a:spcPts val="2155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Психология</a:t>
            </a:r>
            <a:r>
              <a:rPr spc="-45" dirty="0"/>
              <a:t> </a:t>
            </a:r>
            <a:r>
              <a:rPr spc="-10" dirty="0"/>
              <a:t>личности</a:t>
            </a:r>
          </a:p>
          <a:p>
            <a:pPr marL="12700" marR="935355" indent="-12065">
              <a:lnSpc>
                <a:spcPct val="79900"/>
              </a:lnSpc>
              <a:spcBef>
                <a:spcPts val="43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/>
              <a:t>	Общая</a:t>
            </a:r>
            <a:r>
              <a:rPr spc="-50" dirty="0"/>
              <a:t> и </a:t>
            </a:r>
            <a:r>
              <a:rPr spc="-10" dirty="0"/>
              <a:t>экспериментальная психология</a:t>
            </a:r>
          </a:p>
          <a:p>
            <a:pPr marL="12700" marR="994410" indent="-12065">
              <a:lnSpc>
                <a:spcPct val="79900"/>
              </a:lnSpc>
              <a:spcBef>
                <a:spcPts val="43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/>
              <a:t>	Основы</a:t>
            </a:r>
            <a:r>
              <a:rPr spc="-75" dirty="0"/>
              <a:t> </a:t>
            </a:r>
            <a:r>
              <a:rPr spc="-10" dirty="0"/>
              <a:t>научно- </a:t>
            </a:r>
            <a:r>
              <a:rPr spc="-20" dirty="0"/>
              <a:t>исследовательской </a:t>
            </a:r>
            <a:r>
              <a:rPr spc="-10" dirty="0"/>
              <a:t>деятельности</a:t>
            </a:r>
          </a:p>
          <a:p>
            <a:pPr marL="194310" indent="-193675">
              <a:lnSpc>
                <a:spcPts val="2155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Менеджмент</a:t>
            </a:r>
            <a:r>
              <a:rPr spc="-20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28905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/>
              <a:t>Психология</a:t>
            </a:r>
            <a:r>
              <a:rPr spc="-65" dirty="0"/>
              <a:t> </a:t>
            </a:r>
            <a:r>
              <a:rPr dirty="0"/>
              <a:t>риска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-10" dirty="0"/>
              <a:t>принятия решений</a:t>
            </a:r>
          </a:p>
          <a:p>
            <a:pPr marL="298450" marR="62992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dirty="0"/>
              <a:t>Психология</a:t>
            </a:r>
            <a:r>
              <a:rPr spc="-85" dirty="0"/>
              <a:t> </a:t>
            </a:r>
            <a:r>
              <a:rPr spc="-10" dirty="0"/>
              <a:t>рекламы</a:t>
            </a:r>
            <a:r>
              <a:rPr spc="-85" dirty="0"/>
              <a:t> </a:t>
            </a:r>
            <a:r>
              <a:rPr spc="-50" dirty="0"/>
              <a:t>и </a:t>
            </a:r>
            <a:r>
              <a:rPr dirty="0"/>
              <a:t>массовых</a:t>
            </a:r>
            <a:r>
              <a:rPr spc="-30" dirty="0"/>
              <a:t> коммуникаций</a:t>
            </a: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dirty="0"/>
              <a:t>Психология</a:t>
            </a:r>
            <a:r>
              <a:rPr spc="-50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spc="-10" dirty="0"/>
              <a:t>маркетинге</a:t>
            </a:r>
          </a:p>
          <a:p>
            <a:pPr marL="298450" marR="508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pc="-20" dirty="0"/>
              <a:t>Психологические</a:t>
            </a:r>
            <a:r>
              <a:rPr spc="-10" dirty="0"/>
              <a:t> технологии </a:t>
            </a:r>
            <a:r>
              <a:rPr spc="-50" dirty="0"/>
              <a:t>в </a:t>
            </a:r>
            <a:r>
              <a:rPr spc="-10" dirty="0"/>
              <a:t>развитии</a:t>
            </a:r>
            <a:r>
              <a:rPr spc="-75" dirty="0"/>
              <a:t> </a:t>
            </a:r>
            <a:r>
              <a:rPr spc="-10" dirty="0"/>
              <a:t>организации</a:t>
            </a:r>
          </a:p>
          <a:p>
            <a:pPr marL="298450" marR="20574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pc="-10" dirty="0"/>
              <a:t>Психологическая</a:t>
            </a:r>
            <a:r>
              <a:rPr spc="-85" dirty="0"/>
              <a:t> </a:t>
            </a:r>
            <a:r>
              <a:rPr spc="-25" dirty="0"/>
              <a:t>экспертиза </a:t>
            </a:r>
            <a:r>
              <a:rPr spc="-20" dirty="0"/>
              <a:t>образовательной</a:t>
            </a:r>
            <a:r>
              <a:rPr spc="-35" dirty="0"/>
              <a:t> </a:t>
            </a:r>
            <a:r>
              <a:rPr spc="-50" dirty="0"/>
              <a:t>и </a:t>
            </a:r>
            <a:r>
              <a:rPr spc="-20" dirty="0"/>
              <a:t>производственной</a:t>
            </a:r>
            <a:r>
              <a:rPr spc="40" dirty="0"/>
              <a:t> </a:t>
            </a:r>
            <a:r>
              <a:rPr spc="-20" dirty="0"/>
              <a:t>среды</a:t>
            </a:r>
          </a:p>
          <a:p>
            <a:pPr marL="12700" marR="641985" indent="-12065">
              <a:lnSpc>
                <a:spcPct val="100000"/>
              </a:lnSpc>
              <a:buFont typeface="Wingdings"/>
              <a:buChar char=""/>
              <a:tabLst>
                <a:tab pos="194310" algn="l"/>
              </a:tabLst>
            </a:pPr>
            <a:r>
              <a:rPr spc="-20" dirty="0"/>
              <a:t>	Деловые</a:t>
            </a:r>
            <a:r>
              <a:rPr spc="-40" dirty="0"/>
              <a:t> </a:t>
            </a:r>
            <a:r>
              <a:rPr spc="-25" dirty="0"/>
              <a:t>коммуникации</a:t>
            </a:r>
            <a:r>
              <a:rPr spc="-40" dirty="0"/>
              <a:t> </a:t>
            </a:r>
            <a:r>
              <a:rPr spc="-50" dirty="0"/>
              <a:t>в </a:t>
            </a:r>
            <a:r>
              <a:rPr dirty="0"/>
              <a:t>сфере</a:t>
            </a:r>
            <a:r>
              <a:rPr spc="-10" dirty="0"/>
              <a:t> бизнеса</a:t>
            </a:r>
          </a:p>
          <a:p>
            <a:pPr marL="194310" indent="-193675">
              <a:lnSpc>
                <a:spcPct val="100000"/>
              </a:lnSpc>
              <a:buFont typeface="Wingdings"/>
              <a:buChar char=""/>
              <a:tabLst>
                <a:tab pos="194310" algn="l"/>
              </a:tabLst>
            </a:pPr>
            <a:r>
              <a:rPr spc="-20" dirty="0"/>
              <a:t>Экономическая</a:t>
            </a:r>
            <a:r>
              <a:rPr spc="-35" dirty="0"/>
              <a:t> </a:t>
            </a:r>
            <a:r>
              <a:rPr spc="-10" dirty="0"/>
              <a:t>психология</a:t>
            </a:r>
          </a:p>
          <a:p>
            <a:pPr marL="12700" marR="615315" indent="-12065">
              <a:lnSpc>
                <a:spcPct val="100000"/>
              </a:lnSpc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	Оценка</a:t>
            </a:r>
            <a:r>
              <a:rPr spc="-35" dirty="0"/>
              <a:t> </a:t>
            </a:r>
            <a:r>
              <a:rPr dirty="0"/>
              <a:t>персонала</a:t>
            </a:r>
            <a:r>
              <a:rPr spc="-35" dirty="0"/>
              <a:t> </a:t>
            </a:r>
            <a:r>
              <a:rPr spc="-50" dirty="0"/>
              <a:t>в </a:t>
            </a:r>
            <a:r>
              <a:rPr dirty="0"/>
              <a:t>современных</a:t>
            </a:r>
            <a:r>
              <a:rPr spc="-60" dirty="0"/>
              <a:t> </a:t>
            </a:r>
            <a:r>
              <a:rPr spc="-20" dirty="0"/>
              <a:t>организациях</a:t>
            </a:r>
          </a:p>
          <a:p>
            <a:pPr marL="12700" marR="86995" indent="-12065">
              <a:lnSpc>
                <a:spcPct val="100000"/>
              </a:lnSpc>
              <a:buFont typeface="Wingdings"/>
              <a:buChar char=""/>
              <a:tabLst>
                <a:tab pos="194310" algn="l"/>
              </a:tabLst>
            </a:pPr>
            <a:r>
              <a:rPr spc="-10" dirty="0"/>
              <a:t>	Психология </a:t>
            </a:r>
            <a:r>
              <a:rPr spc="-20" dirty="0"/>
              <a:t>предпринимательства</a:t>
            </a:r>
            <a:r>
              <a:rPr spc="15" dirty="0"/>
              <a:t> </a:t>
            </a:r>
            <a:r>
              <a:rPr dirty="0"/>
              <a:t>и</a:t>
            </a:r>
            <a:r>
              <a:rPr spc="15" dirty="0"/>
              <a:t> </a:t>
            </a:r>
            <a:r>
              <a:rPr spc="-10" dirty="0"/>
              <a:t>бизнеса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053083"/>
            <a:ext cx="1871472" cy="18303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9144000" cy="1094740"/>
            <a:chOff x="0" y="0"/>
            <a:chExt cx="9144000" cy="10947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922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5176" y="0"/>
              <a:ext cx="1039368" cy="10942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6189" y="124777"/>
            <a:ext cx="4697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Профильные</a:t>
            </a:r>
            <a:r>
              <a:rPr spc="-1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дисциплины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431" y="2224677"/>
            <a:ext cx="88230" cy="887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973" y="200342"/>
            <a:ext cx="6487312" cy="2440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5713" y="505142"/>
            <a:ext cx="1255560" cy="2440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15" dirty="0"/>
              <a:t> </a:t>
            </a:r>
            <a:r>
              <a:rPr spc="-10" dirty="0"/>
              <a:t>ПОСТУПИТЬ?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263" y="2150630"/>
            <a:ext cx="4390390" cy="3565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055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80" dirty="0">
                <a:solidFill>
                  <a:srgbClr val="C00000"/>
                </a:solidFill>
                <a:latin typeface="Calibri"/>
                <a:cs typeface="Calibri"/>
              </a:rPr>
              <a:t>РЕЗУЛЬТАТАМ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 ЕГЭ:</a:t>
            </a:r>
            <a:endParaRPr sz="2100" dirty="0">
              <a:latin typeface="Calibri"/>
              <a:cs typeface="Calibri"/>
            </a:endParaRPr>
          </a:p>
          <a:p>
            <a:pPr marL="224154" indent="-213995">
              <a:lnSpc>
                <a:spcPct val="100000"/>
              </a:lnSpc>
              <a:buSzPct val="95238"/>
              <a:buFont typeface="Wingdings"/>
              <a:buChar char=""/>
              <a:tabLst>
                <a:tab pos="224154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Биология</a:t>
            </a:r>
            <a:endParaRPr sz="2100" dirty="0">
              <a:latin typeface="Calibri"/>
              <a:cs typeface="Calibri"/>
            </a:endParaRPr>
          </a:p>
          <a:p>
            <a:pPr marL="12700" marR="985519" indent="-2540">
              <a:lnSpc>
                <a:spcPct val="100000"/>
              </a:lnSpc>
              <a:buSzPct val="95238"/>
              <a:buFont typeface="Wingdings"/>
              <a:buChar char=""/>
              <a:tabLst>
                <a:tab pos="224154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	Математика</a:t>
            </a:r>
            <a:r>
              <a:rPr sz="21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профильная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, обществознание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(по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 выбору)</a:t>
            </a:r>
            <a:endParaRPr sz="2100" dirty="0">
              <a:latin typeface="Calibri"/>
              <a:cs typeface="Calibri"/>
            </a:endParaRPr>
          </a:p>
          <a:p>
            <a:pPr marL="224154" indent="-213995">
              <a:lnSpc>
                <a:spcPct val="100000"/>
              </a:lnSpc>
              <a:buSzPct val="95238"/>
              <a:buFont typeface="Wingdings"/>
              <a:buChar char=""/>
              <a:tabLst>
                <a:tab pos="224154" algn="l"/>
              </a:tabLst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21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язык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ФОРМЫ</a:t>
            </a:r>
            <a:r>
              <a:rPr sz="21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Calibri"/>
                <a:cs typeface="Calibri"/>
              </a:rPr>
              <a:t>ОБУЧЕНИЯ:</a:t>
            </a:r>
            <a:endParaRPr sz="2100" dirty="0">
              <a:latin typeface="Calibri"/>
              <a:cs typeface="Calibri"/>
            </a:endParaRPr>
          </a:p>
          <a:p>
            <a:pPr marL="12700" marR="819150">
              <a:lnSpc>
                <a:spcPct val="100000"/>
              </a:lnSpc>
              <a:spcBef>
                <a:spcPts val="500"/>
              </a:spcBef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очная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(4</a:t>
            </a:r>
            <a:r>
              <a:rPr sz="21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года):</a:t>
            </a:r>
            <a:r>
              <a:rPr sz="2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100" b="1" dirty="0" smtClean="0">
                <a:solidFill>
                  <a:srgbClr val="001F5F"/>
                </a:solidFill>
                <a:latin typeface="Calibri"/>
                <a:cs typeface="Calibri"/>
              </a:rPr>
              <a:t>26</a:t>
            </a:r>
            <a:r>
              <a:rPr sz="2100" b="1" spc="-5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 err="1">
                <a:solidFill>
                  <a:srgbClr val="001F5F"/>
                </a:solidFill>
                <a:latin typeface="Calibri"/>
                <a:cs typeface="Calibri"/>
              </a:rPr>
              <a:t>бюджет</a:t>
            </a:r>
            <a:r>
              <a:rPr sz="21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2100" b="1" spc="-5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819150">
              <a:lnSpc>
                <a:spcPct val="100000"/>
              </a:lnSpc>
              <a:spcBef>
                <a:spcPts val="500"/>
              </a:spcBef>
            </a:pPr>
            <a:r>
              <a:rPr sz="21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lang="ru-RU" sz="21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9 </a:t>
            </a:r>
            <a:r>
              <a:rPr sz="2100" b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внебюджет</a:t>
            </a:r>
            <a:endParaRPr sz="21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заочная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 err="1">
                <a:solidFill>
                  <a:srgbClr val="001F5F"/>
                </a:solidFill>
                <a:latin typeface="Calibri"/>
                <a:cs typeface="Calibri"/>
              </a:rPr>
              <a:t>форма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 err="1" smtClean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2100" b="1" dirty="0" smtClean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100" b="1" spc="-4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2100" b="1" spc="-4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100" b="1" dirty="0" smtClean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2100" b="1" spc="-4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бюджет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100" b="1" dirty="0" smtClean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sz="2100" b="1" spc="-4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внебюджет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9364" y="4005071"/>
            <a:ext cx="2817876" cy="21336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57995" y="1722399"/>
            <a:ext cx="358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ВСТУПИТЕЛЬНЫЕ</a:t>
            </a:r>
            <a:r>
              <a:rPr sz="18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ЭКЗАМЕНЫ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8808" y="2222639"/>
            <a:ext cx="3154680" cy="170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C00000"/>
                </a:solidFill>
                <a:latin typeface="Calibri"/>
                <a:cs typeface="Calibri"/>
              </a:rPr>
              <a:t>После</a:t>
            </a:r>
            <a:r>
              <a:rPr sz="2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Calibri"/>
                <a:cs typeface="Calibri"/>
              </a:rPr>
              <a:t>колледжа:</a:t>
            </a:r>
            <a:endParaRPr sz="2200">
              <a:latin typeface="Calibri"/>
              <a:cs typeface="Calibri"/>
            </a:endParaRPr>
          </a:p>
          <a:p>
            <a:pPr marL="12700" marR="302895" indent="-1905">
              <a:lnSpc>
                <a:spcPct val="100000"/>
              </a:lnSpc>
              <a:buSzPct val="95454"/>
              <a:buFont typeface="Wingdings"/>
              <a:buChar char=""/>
              <a:tabLst>
                <a:tab pos="23431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	Основы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педагогики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психологии</a:t>
            </a:r>
            <a:endParaRPr sz="2200">
              <a:latin typeface="Calibri"/>
              <a:cs typeface="Calibri"/>
            </a:endParaRPr>
          </a:p>
          <a:p>
            <a:pPr marL="234315" indent="-223520">
              <a:lnSpc>
                <a:spcPct val="100000"/>
              </a:lnSpc>
              <a:buSzPct val="95454"/>
              <a:buFont typeface="Wingdings"/>
              <a:buChar char=""/>
              <a:tabLst>
                <a:tab pos="23431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Социальная</a:t>
            </a:r>
            <a:r>
              <a:rPr sz="22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200">
              <a:latin typeface="Calibri"/>
              <a:cs typeface="Calibri"/>
            </a:endParaRPr>
          </a:p>
          <a:p>
            <a:pPr marL="234315" indent="-223520">
              <a:lnSpc>
                <a:spcPct val="100000"/>
              </a:lnSpc>
              <a:buSzPct val="95454"/>
              <a:buFont typeface="Wingdings"/>
              <a:buChar char=""/>
              <a:tabLst>
                <a:tab pos="234315" algn="l"/>
              </a:tabLst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2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язык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100" y="1014729"/>
            <a:ext cx="2463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1F5F"/>
                </a:solidFill>
              </a:rPr>
              <a:t>НАПРАВЛЕНИЕ</a:t>
            </a:r>
            <a:endParaRPr sz="3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2574" y="526554"/>
            <a:ext cx="2935833" cy="4383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5309" y="1476375"/>
            <a:ext cx="8230870" cy="45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985" lvl="2" indent="-1153160" algn="ctr">
              <a:lnSpc>
                <a:spcPts val="2865"/>
              </a:lnSpc>
              <a:spcBef>
                <a:spcPts val="100"/>
              </a:spcBef>
              <a:tabLst>
                <a:tab pos="1276985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Педагогика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девиантного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поведения</a:t>
            </a:r>
            <a:endParaRPr sz="2400" dirty="0">
              <a:latin typeface="Calibri"/>
              <a:cs typeface="Calibri"/>
            </a:endParaRPr>
          </a:p>
          <a:p>
            <a:pPr marR="229870" algn="ctr">
              <a:lnSpc>
                <a:spcPts val="3585"/>
              </a:lnSpc>
            </a:pP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ПРОГРАММА</a:t>
            </a:r>
            <a:endParaRPr sz="3000" dirty="0">
              <a:latin typeface="Calibri"/>
              <a:cs typeface="Calibri"/>
            </a:endParaRPr>
          </a:p>
          <a:p>
            <a:pPr marL="12065" marR="242570" algn="ctr">
              <a:lnSpc>
                <a:spcPct val="100000"/>
              </a:lnSpc>
              <a:spcBef>
                <a:spcPts val="35"/>
              </a:spcBef>
            </a:pP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«Психолого-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педагогическая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коррекция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реабилитация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лиц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девиантным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поведением»</a:t>
            </a:r>
            <a:endParaRPr sz="2400" dirty="0">
              <a:latin typeface="Calibri"/>
              <a:cs typeface="Calibri"/>
            </a:endParaRPr>
          </a:p>
          <a:p>
            <a:pPr marL="3436620" lvl="3" indent="-285115">
              <a:lnSpc>
                <a:spcPct val="100000"/>
              </a:lnSpc>
              <a:spcBef>
                <a:spcPts val="1590"/>
              </a:spcBef>
              <a:buFont typeface="Wingdings"/>
              <a:buChar char=""/>
              <a:tabLst>
                <a:tab pos="3436620" algn="l"/>
              </a:tabLst>
            </a:pP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социальный педагог</a:t>
            </a:r>
            <a:endParaRPr sz="1800" dirty="0">
              <a:latin typeface="Calibri"/>
              <a:cs typeface="Calibri"/>
            </a:endParaRPr>
          </a:p>
          <a:p>
            <a:pPr marL="3436620" lvl="3" indent="-285115">
              <a:lnSpc>
                <a:spcPct val="100000"/>
              </a:lnSpc>
              <a:buFont typeface="Wingdings"/>
              <a:buChar char=""/>
              <a:tabLst>
                <a:tab pos="3436620" algn="l"/>
              </a:tabLst>
            </a:pP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специалистами</a:t>
            </a:r>
            <a:r>
              <a:rPr sz="1800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по</a:t>
            </a:r>
            <a:r>
              <a:rPr sz="1800" spc="-5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социальной</a:t>
            </a:r>
            <a:r>
              <a:rPr sz="1800" spc="-4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работе</a:t>
            </a:r>
            <a:endParaRPr sz="1800" dirty="0">
              <a:latin typeface="Calibri"/>
              <a:cs typeface="Calibri"/>
            </a:endParaRPr>
          </a:p>
          <a:p>
            <a:pPr marL="3437254" marR="1479550" lvl="3" indent="-285750">
              <a:lnSpc>
                <a:spcPct val="100000"/>
              </a:lnSpc>
              <a:buFont typeface="Wingdings"/>
              <a:buChar char=""/>
              <a:tabLst>
                <a:tab pos="3437254" algn="l"/>
              </a:tabLst>
            </a:pP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специалист</a:t>
            </a:r>
            <a:r>
              <a:rPr sz="1800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комиссиях</a:t>
            </a:r>
            <a:r>
              <a:rPr sz="1800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по</a:t>
            </a:r>
            <a:r>
              <a:rPr sz="1800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делам несовершеннолетних</a:t>
            </a:r>
            <a:endParaRPr sz="1800" dirty="0">
              <a:latin typeface="Calibri"/>
              <a:cs typeface="Calibri"/>
            </a:endParaRPr>
          </a:p>
          <a:p>
            <a:pPr marL="3436620" lvl="3" indent="-285115">
              <a:lnSpc>
                <a:spcPct val="100000"/>
              </a:lnSpc>
              <a:buFont typeface="Wingdings"/>
              <a:buChar char=""/>
              <a:tabLst>
                <a:tab pos="3436620" algn="l"/>
              </a:tabLst>
            </a:pP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spc="3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F055B"/>
                </a:solidFill>
                <a:latin typeface="Calibri"/>
                <a:cs typeface="Calibri"/>
              </a:rPr>
              <a:t>правоохранительных</a:t>
            </a:r>
            <a:r>
              <a:rPr sz="1800" spc="3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органах</a:t>
            </a:r>
            <a:endParaRPr sz="1800" dirty="0">
              <a:latin typeface="Calibri"/>
              <a:cs typeface="Calibri"/>
            </a:endParaRPr>
          </a:p>
          <a:p>
            <a:pPr marL="3437254" marR="5080" lvl="3" indent="-285750">
              <a:lnSpc>
                <a:spcPct val="100000"/>
              </a:lnSpc>
              <a:buFont typeface="Wingdings"/>
              <a:buChar char=""/>
              <a:tabLst>
                <a:tab pos="3437254" algn="l"/>
              </a:tabLst>
            </a:pP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специалист</a:t>
            </a:r>
            <a:r>
              <a:rPr sz="1800" spc="-6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spc="-6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органах</a:t>
            </a:r>
            <a:r>
              <a:rPr sz="1800" spc="-6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социальной</a:t>
            </a:r>
            <a:r>
              <a:rPr sz="1800" spc="-6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защиты,</a:t>
            </a:r>
            <a:r>
              <a:rPr sz="1800" spc="-6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опеки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 попечительства</a:t>
            </a:r>
            <a:endParaRPr sz="1800" dirty="0">
              <a:latin typeface="Calibri"/>
              <a:cs typeface="Calibri"/>
            </a:endParaRPr>
          </a:p>
          <a:p>
            <a:pPr marL="3436620" lvl="3" indent="-285115">
              <a:lnSpc>
                <a:spcPct val="100000"/>
              </a:lnSpc>
              <a:buFont typeface="Wingdings"/>
              <a:buChar char=""/>
              <a:tabLst>
                <a:tab pos="3436620" algn="l"/>
              </a:tabLst>
            </a:pP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психолог</a:t>
            </a:r>
            <a:endParaRPr sz="1800" dirty="0">
              <a:latin typeface="Calibri"/>
              <a:cs typeface="Calibri"/>
            </a:endParaRPr>
          </a:p>
          <a:p>
            <a:pPr marL="3437254" marR="1740535" lvl="3" indent="-285750">
              <a:lnSpc>
                <a:spcPct val="100000"/>
              </a:lnSpc>
              <a:buFont typeface="Wingdings"/>
              <a:buChar char=""/>
              <a:tabLst>
                <a:tab pos="3437254" algn="l"/>
              </a:tabLst>
            </a:pP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специалист</a:t>
            </a:r>
            <a:r>
              <a:rPr sz="1800" spc="-2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F055B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коррекционных</a:t>
            </a:r>
            <a:r>
              <a:rPr sz="1800" spc="-2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0F055B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реабилитационных</a:t>
            </a:r>
            <a:r>
              <a:rPr sz="1800" spc="-15" dirty="0">
                <a:solidFill>
                  <a:srgbClr val="0F05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F055B"/>
                </a:solidFill>
                <a:latin typeface="Calibri"/>
                <a:cs typeface="Calibri"/>
              </a:rPr>
              <a:t>центрах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776" y="3429000"/>
            <a:ext cx="2860548" cy="2142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431" y="2224677"/>
            <a:ext cx="88230" cy="887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85126" y="217766"/>
            <a:ext cx="7004684" cy="703580"/>
            <a:chOff x="685126" y="217766"/>
            <a:chExt cx="7004684" cy="7035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871" y="217766"/>
              <a:ext cx="6005372" cy="337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126" y="579081"/>
              <a:ext cx="7004227" cy="3418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15" dirty="0"/>
              <a:t> </a:t>
            </a:r>
            <a:r>
              <a:rPr spc="-10" dirty="0"/>
              <a:t>ПОСТУПИТЬ?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ПО</a:t>
            </a:r>
            <a:r>
              <a:rPr spc="-35" dirty="0"/>
              <a:t> </a:t>
            </a:r>
            <a:r>
              <a:rPr spc="-85" dirty="0"/>
              <a:t>РЕЗУЛЬТАТАМ</a:t>
            </a:r>
            <a:r>
              <a:rPr spc="-30" dirty="0"/>
              <a:t> </a:t>
            </a:r>
            <a:r>
              <a:rPr spc="-20" dirty="0"/>
              <a:t>ЕГЭ:</a:t>
            </a: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pc="-10" dirty="0">
                <a:solidFill>
                  <a:srgbClr val="001F5F"/>
                </a:solidFill>
              </a:rPr>
              <a:t>Обществознание</a:t>
            </a:r>
          </a:p>
          <a:p>
            <a:pPr marL="469900" marR="5080" indent="-457200">
              <a:lnSpc>
                <a:spcPct val="100000"/>
              </a:lnSpc>
              <a:buAutoNum type="arabicParenR"/>
              <a:tabLst>
                <a:tab pos="469900" algn="l"/>
              </a:tabLst>
            </a:pPr>
            <a:r>
              <a:rPr spc="-10" dirty="0">
                <a:solidFill>
                  <a:srgbClr val="001F5F"/>
                </a:solidFill>
              </a:rPr>
              <a:t>Биология,</a:t>
            </a:r>
            <a:r>
              <a:rPr spc="-6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математика </a:t>
            </a:r>
            <a:r>
              <a:rPr dirty="0">
                <a:solidFill>
                  <a:srgbClr val="001F5F"/>
                </a:solidFill>
              </a:rPr>
              <a:t>профильная</a:t>
            </a:r>
            <a:r>
              <a:rPr spc="-8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(по</a:t>
            </a:r>
            <a:r>
              <a:rPr spc="-8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выбору)</a:t>
            </a: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dirty="0">
                <a:solidFill>
                  <a:srgbClr val="001F5F"/>
                </a:solidFill>
              </a:rPr>
              <a:t>Русский</a:t>
            </a:r>
            <a:r>
              <a:rPr spc="-114" dirty="0">
                <a:solidFill>
                  <a:srgbClr val="001F5F"/>
                </a:solidFill>
              </a:rPr>
              <a:t> </a:t>
            </a:r>
            <a:r>
              <a:rPr spc="-20" dirty="0">
                <a:solidFill>
                  <a:srgbClr val="001F5F"/>
                </a:solidFill>
              </a:rPr>
              <a:t>язык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272" y="4500892"/>
            <a:ext cx="3331528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ФОРМА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ОБУЧЕНИЯ: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очная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ЛЕТ: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000" b="1" dirty="0" smtClean="0">
                <a:solidFill>
                  <a:srgbClr val="001F5F"/>
                </a:solidFill>
                <a:latin typeface="Calibri"/>
                <a:cs typeface="Calibri"/>
              </a:rPr>
              <a:t>22 </a:t>
            </a:r>
            <a:r>
              <a:rPr sz="2000" b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бюджет</a:t>
            </a:r>
            <a:r>
              <a:rPr sz="20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lang="ru-RU" sz="2000" b="1" dirty="0" smtClean="0">
                <a:solidFill>
                  <a:srgbClr val="001F5F"/>
                </a:solidFill>
                <a:latin typeface="Calibri"/>
                <a:cs typeface="Calibri"/>
              </a:rPr>
              <a:t> 3</a:t>
            </a:r>
            <a:r>
              <a:rPr sz="20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внебюджет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6444" y="4076700"/>
            <a:ext cx="2817876" cy="2133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89668" y="1794408"/>
            <a:ext cx="358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ВСТУПИТЕЛЬНЫЕ</a:t>
            </a:r>
            <a:r>
              <a:rPr sz="18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ЭКЗАМЕНЫ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6799" y="2370467"/>
            <a:ext cx="29787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колледжа:</a:t>
            </a:r>
            <a:endParaRPr sz="1800">
              <a:latin typeface="Arial"/>
              <a:cs typeface="Arial"/>
            </a:endParaRPr>
          </a:p>
          <a:p>
            <a:pPr marL="12700" marR="331470" indent="-2540">
              <a:lnSpc>
                <a:spcPct val="100000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Основы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педагогики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психологии</a:t>
            </a:r>
            <a:endParaRPr sz="1800">
              <a:latin typeface="Arial"/>
              <a:cs typeface="Arial"/>
            </a:endParaRPr>
          </a:p>
          <a:p>
            <a:pPr marL="19431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Социальная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психология</a:t>
            </a:r>
            <a:endParaRPr sz="1800">
              <a:latin typeface="Arial"/>
              <a:cs typeface="Arial"/>
            </a:endParaRPr>
          </a:p>
          <a:p>
            <a:pPr marL="19431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Русский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язык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+7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(347)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246-17-</a:t>
            </a:r>
            <a:r>
              <a:rPr sz="3600" dirty="0">
                <a:latin typeface="Arial"/>
                <a:cs typeface="Arial"/>
              </a:rPr>
              <a:t>04,</a:t>
            </a:r>
            <a:r>
              <a:rPr sz="3600" spc="-10" dirty="0">
                <a:latin typeface="Arial"/>
                <a:cs typeface="Arial"/>
              </a:rPr>
              <a:t> 246-03-</a:t>
            </a:r>
            <a:r>
              <a:rPr sz="3600" spc="-25" dirty="0">
                <a:latin typeface="Arial"/>
                <a:cs typeface="Arial"/>
              </a:rPr>
              <a:t>78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1382077" y="3981640"/>
            <a:ext cx="65582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800" b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Россия,</a:t>
            </a:r>
            <a:r>
              <a:rPr sz="2800" b="0" u="heavy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800" b="0" u="heavy" spc="-1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г.</a:t>
            </a:r>
            <a:r>
              <a:rPr sz="2800" b="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800" b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Уфа,</a:t>
            </a:r>
            <a:r>
              <a:rPr sz="2800" b="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800" b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ул.</a:t>
            </a:r>
            <a:r>
              <a:rPr sz="2800" b="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800" b="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Чернышевского,</a:t>
            </a:r>
            <a:r>
              <a:rPr sz="2800" b="0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2800" b="0" u="heavy" spc="-2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25а</a:t>
            </a:r>
            <a:endParaRPr lang="ru-RU" sz="2800" b="0" dirty="0" smtClean="0"/>
          </a:p>
          <a:p>
            <a:r>
              <a:rPr lang="ru-RU" sz="2800" b="0" dirty="0" smtClean="0"/>
              <a:t> </a:t>
            </a:r>
            <a:r>
              <a:rPr lang="ru-RU" sz="2800" b="0" dirty="0" err="1" smtClean="0"/>
              <a:t>fp-bgpu@bspu.ru</a:t>
            </a:r>
            <a:r>
              <a:rPr lang="ru-RU" sz="2800" b="0" dirty="0" smtClean="0"/>
              <a:t> 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638" y="1840535"/>
            <a:ext cx="6947868" cy="4475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3318" y="2389222"/>
            <a:ext cx="3336550" cy="3862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55164" cy="17419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4540" y="1149667"/>
            <a:ext cx="2463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1F5F"/>
                </a:solidFill>
              </a:rPr>
              <a:t>НАПРАВЛЕНИЕ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60375" y="1606867"/>
            <a:ext cx="815213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44.03.02</a:t>
            </a:r>
            <a:r>
              <a:rPr sz="3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Психолого-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педагогическое</a:t>
            </a:r>
            <a:r>
              <a:rPr sz="3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образование</a:t>
            </a:r>
            <a:endParaRPr sz="3000">
              <a:latin typeface="Calibri"/>
              <a:cs typeface="Calibri"/>
            </a:endParaRPr>
          </a:p>
          <a:p>
            <a:pPr marL="3518535">
              <a:lnSpc>
                <a:spcPct val="100000"/>
              </a:lnSpc>
              <a:spcBef>
                <a:spcPts val="5"/>
              </a:spcBef>
            </a:pPr>
            <a:r>
              <a:rPr sz="2900" b="1" spc="-10" dirty="0">
                <a:solidFill>
                  <a:srgbClr val="001F5F"/>
                </a:solidFill>
                <a:latin typeface="Calibri"/>
                <a:cs typeface="Calibri"/>
              </a:rPr>
              <a:t>Профиль</a:t>
            </a:r>
            <a:endParaRPr sz="2900">
              <a:latin typeface="Calibri"/>
              <a:cs typeface="Calibri"/>
            </a:endParaRPr>
          </a:p>
          <a:p>
            <a:pPr marL="1309370" marR="304165" indent="-654050">
              <a:lnSpc>
                <a:spcPct val="100000"/>
              </a:lnSpc>
            </a:pPr>
            <a:r>
              <a:rPr sz="2900" b="1" spc="-25" dirty="0">
                <a:solidFill>
                  <a:srgbClr val="C00000"/>
                </a:solidFill>
                <a:latin typeface="Calibri"/>
                <a:cs typeface="Calibri"/>
              </a:rPr>
              <a:t>«ПСИХОЛОГИЧЕСКОЕ </a:t>
            </a:r>
            <a:r>
              <a:rPr sz="2900" b="1" spc="-40" dirty="0">
                <a:solidFill>
                  <a:srgbClr val="C00000"/>
                </a:solidFill>
                <a:latin typeface="Calibri"/>
                <a:cs typeface="Calibri"/>
              </a:rPr>
              <a:t>КОНСУЛЬТИРОВАНИЕ</a:t>
            </a:r>
            <a:r>
              <a:rPr sz="29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МЕДИАЦИЯ</a:t>
            </a:r>
            <a:r>
              <a:rPr sz="29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9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СОЦИАЛЬНОЙ</a:t>
            </a:r>
            <a:r>
              <a:rPr sz="29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СФЕРЕ»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239" y="492899"/>
            <a:ext cx="3480028" cy="3996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748" y="3645408"/>
            <a:ext cx="4248911" cy="2293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840" y="1863089"/>
            <a:ext cx="454914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Клиническая</a:t>
            </a:r>
            <a:r>
              <a:rPr sz="2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5600" marR="220472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Психофизиология Нейропсихология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Психодиагностика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Психологическая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экспертиза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семьи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endParaRPr sz="2000">
              <a:latin typeface="Calibri"/>
              <a:cs typeface="Calibri"/>
            </a:endParaRPr>
          </a:p>
          <a:p>
            <a:pPr marL="355600" marR="1306195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в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экстремальных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ситуациях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Методика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преподавания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психологии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Технология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формирования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имиджа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Тренинг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эффективной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2386" y="287616"/>
            <a:ext cx="7384415" cy="703580"/>
            <a:chOff x="352386" y="287616"/>
            <a:chExt cx="7384415" cy="703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386" y="287616"/>
              <a:ext cx="7383957" cy="341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2496" y="650201"/>
              <a:ext cx="3177082" cy="34053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379" y="1184592"/>
            <a:ext cx="865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ПРОГРАММА</a:t>
            </a:r>
            <a:r>
              <a:rPr sz="2400" spc="-75" dirty="0"/>
              <a:t> </a:t>
            </a:r>
            <a:r>
              <a:rPr sz="2400" spc="-30" dirty="0"/>
              <a:t>ПОДГОТОВКИ</a:t>
            </a:r>
            <a:r>
              <a:rPr sz="2400" spc="-75" dirty="0"/>
              <a:t> </a:t>
            </a:r>
            <a:r>
              <a:rPr sz="2400" dirty="0"/>
              <a:t>ВКЛЮЧАЕТ</a:t>
            </a:r>
            <a:r>
              <a:rPr sz="2400" spc="-75" dirty="0"/>
              <a:t> </a:t>
            </a:r>
            <a:r>
              <a:rPr sz="2400" dirty="0"/>
              <a:t>БАЗОВЫЕ</a:t>
            </a:r>
            <a:r>
              <a:rPr sz="2400" spc="-75" dirty="0"/>
              <a:t> </a:t>
            </a:r>
            <a:r>
              <a:rPr sz="2400" spc="-10" dirty="0"/>
              <a:t>ДИСЦИПЛИНЫ: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86689" y="1863089"/>
            <a:ext cx="35852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Общая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экспериментальная психология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(с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практикумом)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689" y="2475864"/>
            <a:ext cx="43630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•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89" y="2780664"/>
            <a:ext cx="3803015" cy="310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Социальная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Специальная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Педагогическая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Теория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методика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воспитания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Теория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технологии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endParaRPr sz="2000">
              <a:latin typeface="Calibri"/>
              <a:cs typeface="Calibri"/>
            </a:endParaRPr>
          </a:p>
          <a:p>
            <a:pPr marL="355600" marR="858519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Анатомия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возрастная физиология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Проектная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Основы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медицинских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знаний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202" y="1934527"/>
            <a:ext cx="4186554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Психотерапия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Психологическая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коррекция</a:t>
            </a:r>
            <a:endParaRPr sz="2000">
              <a:latin typeface="Calibri"/>
              <a:cs typeface="Calibri"/>
            </a:endParaRPr>
          </a:p>
          <a:p>
            <a:pPr marL="355600" marR="1066165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Групповые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формы психологической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endParaRPr sz="2000">
              <a:latin typeface="Calibri"/>
              <a:cs typeface="Calibri"/>
            </a:endParaRPr>
          </a:p>
          <a:p>
            <a:pPr marL="355600" marR="464184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массовой коммуникации,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рекламы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PR</a:t>
            </a:r>
            <a:endParaRPr sz="2000">
              <a:latin typeface="Calibri"/>
              <a:cs typeface="Calibri"/>
            </a:endParaRPr>
          </a:p>
          <a:p>
            <a:pPr marL="355600" marR="78105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Когнитивно-поведенческое консультирование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Коучинг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Гештальттерапия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Арт-терапия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Трансперсональная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психотерапия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Экзистенциальная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психотерапия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2386" y="287616"/>
            <a:ext cx="7384415" cy="703580"/>
            <a:chOff x="352386" y="287616"/>
            <a:chExt cx="7384415" cy="703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386" y="287616"/>
              <a:ext cx="7383957" cy="341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2496" y="650201"/>
              <a:ext cx="3177082" cy="34053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5675" y="1178877"/>
            <a:ext cx="7232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2360" marR="5080" indent="-235966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ПРОГРАММА</a:t>
            </a:r>
            <a:r>
              <a:rPr sz="2400" spc="-65" dirty="0"/>
              <a:t> </a:t>
            </a:r>
            <a:r>
              <a:rPr sz="2400" spc="-30" dirty="0"/>
              <a:t>ПОДГОТОВКИ</a:t>
            </a:r>
            <a:r>
              <a:rPr sz="2400" spc="-60" dirty="0"/>
              <a:t> </a:t>
            </a:r>
            <a:r>
              <a:rPr sz="2400" dirty="0"/>
              <a:t>ВКЛЮЧАЕТ</a:t>
            </a:r>
            <a:r>
              <a:rPr sz="2400" spc="-65" dirty="0"/>
              <a:t> </a:t>
            </a:r>
            <a:r>
              <a:rPr sz="2400" spc="-10" dirty="0"/>
              <a:t>ДИСЦИПЛИНЫ СПЕЦИАЛИЗАЦИИ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4890" y="1720403"/>
            <a:ext cx="67005" cy="1673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6689" y="1863089"/>
            <a:ext cx="4272915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Медиативный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подход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процедура медиации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Конфликтология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Семейная</a:t>
            </a:r>
            <a:r>
              <a:rPr sz="20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медиация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Школьная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медиация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Медиация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здравоохранении</a:t>
            </a:r>
            <a:endParaRPr sz="2000">
              <a:latin typeface="Calibri"/>
              <a:cs typeface="Calibri"/>
            </a:endParaRPr>
          </a:p>
          <a:p>
            <a:pPr marL="355600" marR="187325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Психологическое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консультирование</a:t>
            </a:r>
            <a:endParaRPr sz="2000">
              <a:latin typeface="Calibri"/>
              <a:cs typeface="Calibri"/>
            </a:endParaRPr>
          </a:p>
          <a:p>
            <a:pPr marL="355600" marR="50419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Семейное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консультирование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психотерапия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Телефонное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консультирование</a:t>
            </a:r>
            <a:endParaRPr sz="2000">
              <a:latin typeface="Calibri"/>
              <a:cs typeface="Calibri"/>
            </a:endParaRPr>
          </a:p>
          <a:p>
            <a:pPr marL="355600" marR="109347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Метафорические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карты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психологическом консультировании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135" y="1364615"/>
            <a:ext cx="72586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8814" marR="5080" indent="-1936114">
              <a:lnSpc>
                <a:spcPct val="100000"/>
              </a:lnSpc>
              <a:spcBef>
                <a:spcPts val="100"/>
              </a:spcBef>
              <a:tabLst>
                <a:tab pos="4497070" algn="l"/>
              </a:tabLst>
            </a:pPr>
            <a:r>
              <a:rPr sz="2400" dirty="0"/>
              <a:t>ПО</a:t>
            </a:r>
            <a:r>
              <a:rPr sz="2400" spc="-75" dirty="0"/>
              <a:t> </a:t>
            </a:r>
            <a:r>
              <a:rPr sz="2400" dirty="0"/>
              <a:t>ОКОНЧАНИИ</a:t>
            </a:r>
            <a:r>
              <a:rPr sz="2400" spc="-70" dirty="0"/>
              <a:t> </a:t>
            </a:r>
            <a:r>
              <a:rPr sz="2400" spc="-10" dirty="0"/>
              <a:t>БАКАЛАВРИАТА</a:t>
            </a:r>
            <a:r>
              <a:rPr sz="2400" dirty="0"/>
              <a:t>	ВЫПУСКНИК</a:t>
            </a:r>
            <a:r>
              <a:rPr sz="2400" spc="-135" dirty="0"/>
              <a:t> </a:t>
            </a:r>
            <a:r>
              <a:rPr sz="2400" spc="-10" dirty="0"/>
              <a:t>МОЖЕТ </a:t>
            </a:r>
            <a:r>
              <a:rPr sz="2400" spc="-20" dirty="0"/>
              <a:t>РЕАЛИЗОВАТЬ</a:t>
            </a:r>
            <a:r>
              <a:rPr sz="2400" spc="-70" dirty="0"/>
              <a:t> </a:t>
            </a:r>
            <a:r>
              <a:rPr sz="2400" dirty="0"/>
              <a:t>СЕБЯ</a:t>
            </a:r>
            <a:r>
              <a:rPr sz="2400" spc="-65" dirty="0"/>
              <a:t> </a:t>
            </a:r>
            <a:r>
              <a:rPr sz="2400" spc="-20" dirty="0"/>
              <a:t>КАК: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866640" y="2078354"/>
            <a:ext cx="3675379" cy="418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1085215" indent="-3238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36550" algn="l"/>
                <a:tab pos="354965" algn="l"/>
              </a:tabLst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Педагог-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психолог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 организациях</a:t>
            </a:r>
            <a:endParaRPr sz="2100">
              <a:latin typeface="Calibri"/>
              <a:cs typeface="Calibri"/>
            </a:endParaRPr>
          </a:p>
          <a:p>
            <a:pPr marL="336550" marR="5080">
              <a:lnSpc>
                <a:spcPct val="100000"/>
              </a:lnSpc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(лицеях,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гимназиях,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школах,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детских</a:t>
            </a:r>
            <a:r>
              <a:rPr sz="21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садах,</a:t>
            </a:r>
            <a:r>
              <a:rPr sz="21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колледжах)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консультант</a:t>
            </a:r>
            <a:endParaRPr sz="2100">
              <a:latin typeface="Calibri"/>
              <a:cs typeface="Calibri"/>
            </a:endParaRPr>
          </a:p>
          <a:p>
            <a:pPr marL="336550" marR="314325" indent="-323850">
              <a:lnSpc>
                <a:spcPct val="100000"/>
              </a:lnSpc>
              <a:buFont typeface="Wingdings"/>
              <a:buChar char=""/>
              <a:tabLst>
                <a:tab pos="336550" algn="l"/>
                <a:tab pos="354965" algn="l"/>
              </a:tabLst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Психолог-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медиатор</a:t>
            </a:r>
            <a:r>
              <a:rPr sz="21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учреждениях</a:t>
            </a:r>
            <a:r>
              <a:rPr sz="21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социальной сферы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Школьный</a:t>
            </a:r>
            <a:r>
              <a:rPr sz="21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медиатор</a:t>
            </a:r>
            <a:endParaRPr sz="21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Семейный</a:t>
            </a:r>
            <a:r>
              <a:rPr sz="21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медиатор</a:t>
            </a:r>
            <a:endParaRPr sz="2100">
              <a:latin typeface="Calibri"/>
              <a:cs typeface="Calibri"/>
            </a:endParaRPr>
          </a:p>
          <a:p>
            <a:pPr marL="336550" marR="755650" indent="-323850">
              <a:lnSpc>
                <a:spcPct val="100000"/>
              </a:lnSpc>
              <a:buFont typeface="Wingdings"/>
              <a:buChar char=""/>
              <a:tabLst>
                <a:tab pos="336550" algn="l"/>
                <a:tab pos="354965" algn="l"/>
              </a:tabLst>
            </a:pPr>
            <a:r>
              <a:rPr sz="21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Частнопрактикующий психолог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8264" y="351116"/>
            <a:ext cx="7384415" cy="703580"/>
            <a:chOff x="388264" y="351116"/>
            <a:chExt cx="7384415" cy="7035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264" y="351116"/>
              <a:ext cx="7383957" cy="34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5829" y="713701"/>
              <a:ext cx="3177082" cy="34053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6" y="2205227"/>
            <a:ext cx="4535424" cy="40736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1431" y="2224677"/>
            <a:ext cx="88230" cy="887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52386" y="287616"/>
            <a:ext cx="7384415" cy="703580"/>
            <a:chOff x="352386" y="287616"/>
            <a:chExt cx="7384415" cy="7035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386" y="287616"/>
              <a:ext cx="7383957" cy="341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2496" y="650201"/>
              <a:ext cx="3177082" cy="34053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30257" y="1053744"/>
            <a:ext cx="31305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15" dirty="0"/>
              <a:t> </a:t>
            </a:r>
            <a:r>
              <a:rPr spc="-10" dirty="0"/>
              <a:t>ПОСТУПИТЬ?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68" y="2078621"/>
            <a:ext cx="3978275" cy="354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80" dirty="0">
                <a:solidFill>
                  <a:srgbClr val="C00000"/>
                </a:solidFill>
                <a:latin typeface="Calibri"/>
                <a:cs typeface="Calibri"/>
              </a:rPr>
              <a:t>РЕЗУЛЬТАТАМ</a:t>
            </a:r>
            <a:r>
              <a:rPr sz="2100" b="1" spc="-20" dirty="0">
                <a:solidFill>
                  <a:srgbClr val="C00000"/>
                </a:solidFill>
                <a:latin typeface="Calibri"/>
                <a:cs typeface="Calibri"/>
              </a:rPr>
              <a:t> ЕГЭ:</a:t>
            </a: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Биология</a:t>
            </a:r>
            <a:endParaRPr sz="2100" dirty="0">
              <a:latin typeface="Calibri"/>
              <a:cs typeface="Calibri"/>
            </a:endParaRPr>
          </a:p>
          <a:p>
            <a:pPr marL="354965" marR="23114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Математика</a:t>
            </a:r>
            <a:r>
              <a:rPr sz="21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профильная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обществознание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(по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 выбору)</a:t>
            </a: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21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язык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b="1" dirty="0">
                <a:solidFill>
                  <a:srgbClr val="C00000"/>
                </a:solidFill>
                <a:latin typeface="Calibri"/>
                <a:cs typeface="Calibri"/>
              </a:rPr>
              <a:t>ФОРМЫ</a:t>
            </a:r>
            <a:r>
              <a:rPr sz="21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Calibri"/>
                <a:cs typeface="Calibri"/>
              </a:rPr>
              <a:t>ОБУЧЕНИЯ: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-очная</a:t>
            </a:r>
            <a:r>
              <a:rPr sz="21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(4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года):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ru-RU" sz="2100" b="1" dirty="0" smtClean="0">
                <a:solidFill>
                  <a:srgbClr val="001F5F"/>
                </a:solidFill>
                <a:latin typeface="Calibri"/>
                <a:cs typeface="Calibri"/>
              </a:rPr>
              <a:t>28 </a:t>
            </a:r>
            <a:r>
              <a:rPr sz="2100" b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бюджет</a:t>
            </a:r>
            <a:r>
              <a:rPr sz="2100" b="1" spc="-4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 smtClean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lang="ru-RU" sz="2100" b="1" dirty="0" smtClean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r>
              <a:rPr sz="2100" b="1" spc="-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внебюджет</a:t>
            </a:r>
            <a:endParaRPr sz="2100" dirty="0">
              <a:latin typeface="Calibri"/>
              <a:cs typeface="Calibri"/>
            </a:endParaRPr>
          </a:p>
          <a:p>
            <a:pPr marL="12700" marR="5080">
              <a:lnSpc>
                <a:spcPct val="119800"/>
              </a:lnSpc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заочная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 err="1">
                <a:solidFill>
                  <a:srgbClr val="001F5F"/>
                </a:solidFill>
                <a:latin typeface="Calibri"/>
                <a:cs typeface="Calibri"/>
              </a:rPr>
              <a:t>форма</a:t>
            </a:r>
            <a:r>
              <a:rPr sz="21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 err="1" smtClean="0">
                <a:solidFill>
                  <a:srgbClr val="001F5F"/>
                </a:solidFill>
                <a:latin typeface="Calibri"/>
                <a:cs typeface="Calibri"/>
              </a:rPr>
              <a:t>обучения</a:t>
            </a:r>
            <a:r>
              <a:rPr sz="2100" b="1" spc="-10" dirty="0" smtClean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endParaRPr lang="ru-RU" sz="2100" b="1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19800"/>
              </a:lnSpc>
            </a:pPr>
            <a:r>
              <a:rPr sz="2100" b="1" dirty="0" smtClean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2100" b="1" spc="-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бюджет</a:t>
            </a:r>
            <a:r>
              <a:rPr sz="21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1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100" b="1" dirty="0" smtClean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sz="2100" b="1" spc="-2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внебюджет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479" y="4436364"/>
            <a:ext cx="2529839" cy="191566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18486" y="1650390"/>
            <a:ext cx="358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ВСТУПИТЕЛЬНЫЕ</a:t>
            </a:r>
            <a:r>
              <a:rPr sz="18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ЭКЗАМЕНЫ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4835" y="2076716"/>
            <a:ext cx="311340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После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колледжа:</a:t>
            </a:r>
            <a:endParaRPr sz="2400">
              <a:latin typeface="Calibri"/>
              <a:cs typeface="Calibri"/>
            </a:endParaRPr>
          </a:p>
          <a:p>
            <a:pPr marL="12700" marR="5080" indent="-3175">
              <a:lnSpc>
                <a:spcPct val="100000"/>
              </a:lnSpc>
              <a:buSzPct val="95833"/>
              <a:buFont typeface="Wingdings"/>
              <a:buChar char=""/>
              <a:tabLst>
                <a:tab pos="2540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	Основы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педагогики</a:t>
            </a:r>
            <a:r>
              <a:rPr sz="2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психологии</a:t>
            </a:r>
            <a:endParaRPr sz="2400">
              <a:latin typeface="Calibri"/>
              <a:cs typeface="Calibri"/>
            </a:endParaRPr>
          </a:p>
          <a:p>
            <a:pPr marL="12700" marR="1254760" indent="-3175">
              <a:lnSpc>
                <a:spcPct val="100000"/>
              </a:lnSpc>
              <a:buSzPct val="95833"/>
              <a:buFont typeface="Wingdings"/>
              <a:buChar char=""/>
              <a:tabLst>
                <a:tab pos="2540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	Социальная психология</a:t>
            </a:r>
            <a:endParaRPr sz="2400">
              <a:latin typeface="Calibri"/>
              <a:cs typeface="Calibri"/>
            </a:endParaRPr>
          </a:p>
          <a:p>
            <a:pPr marL="254000" indent="-244475">
              <a:lnSpc>
                <a:spcPct val="100000"/>
              </a:lnSpc>
              <a:buSzPct val="95833"/>
              <a:buFont typeface="Wingdings"/>
              <a:buChar char=""/>
              <a:tabLst>
                <a:tab pos="2540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Русский</a:t>
            </a:r>
            <a:r>
              <a:rPr sz="24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язык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4540" y="1149667"/>
            <a:ext cx="2463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001F5F"/>
                </a:solidFill>
              </a:rPr>
              <a:t>НАПРАВЛЕНИЕ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235200" y="1606867"/>
            <a:ext cx="4945380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37.03.01</a:t>
            </a:r>
            <a:r>
              <a:rPr sz="30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C00000"/>
                </a:solidFill>
                <a:latin typeface="Calibri"/>
                <a:cs typeface="Calibri"/>
              </a:rPr>
              <a:t>ПСИХОЛОГИЯ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604"/>
              </a:spcBef>
            </a:pPr>
            <a:r>
              <a:rPr sz="2900" b="1" spc="-10" dirty="0">
                <a:solidFill>
                  <a:srgbClr val="001F5F"/>
                </a:solidFill>
                <a:latin typeface="Calibri"/>
                <a:cs typeface="Calibri"/>
              </a:rPr>
              <a:t>Профиль</a:t>
            </a:r>
            <a:endParaRPr sz="2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«СОЦИАЛЬНАЯ</a:t>
            </a:r>
            <a:r>
              <a:rPr sz="29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ПСИХОЛОГИЯ»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239" y="492899"/>
            <a:ext cx="3480028" cy="3996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304" y="3429000"/>
            <a:ext cx="5041392" cy="29535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840" y="1863089"/>
            <a:ext cx="446341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Психофизиология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Нейропсихология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Психодиагностика</a:t>
            </a:r>
            <a:endParaRPr sz="2000">
              <a:latin typeface="Calibri"/>
              <a:cs typeface="Calibri"/>
            </a:endParaRPr>
          </a:p>
          <a:p>
            <a:pPr marL="355600" marR="94361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Психологическая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экспертиза 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Экспериментальная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Методика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преподавания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психологии</a:t>
            </a:r>
            <a:endParaRPr sz="2000">
              <a:latin typeface="Calibri"/>
              <a:cs typeface="Calibri"/>
            </a:endParaRPr>
          </a:p>
          <a:p>
            <a:pPr marL="355600" marR="1128395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Математические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методы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психологии</a:t>
            </a:r>
            <a:endParaRPr sz="2000">
              <a:latin typeface="Calibri"/>
              <a:cs typeface="Calibri"/>
            </a:endParaRPr>
          </a:p>
          <a:p>
            <a:pPr marL="355600" marR="110998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Методологические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основы психологии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89" y="1863089"/>
            <a:ext cx="4363085" cy="156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Общая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5600" marR="125476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Общий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психологический практикум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Анатомия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физиология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ЦНС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75" baseline="1388" dirty="0">
                <a:solidFill>
                  <a:srgbClr val="001F5F"/>
                </a:solidFill>
                <a:latin typeface="Microsoft Sans Serif"/>
                <a:cs typeface="Microsoft Sans Serif"/>
              </a:rPr>
              <a:t>•</a:t>
            </a:r>
            <a:endParaRPr sz="3000" baseline="1388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875" y="492467"/>
            <a:ext cx="5196395" cy="3767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379" y="1184592"/>
            <a:ext cx="865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ПРОГРАММА</a:t>
            </a:r>
            <a:r>
              <a:rPr sz="2400" spc="-75" dirty="0"/>
              <a:t> </a:t>
            </a:r>
            <a:r>
              <a:rPr sz="2400" spc="-30" dirty="0"/>
              <a:t>ПОДГОТОВКИ</a:t>
            </a:r>
            <a:r>
              <a:rPr sz="2400" spc="-75" dirty="0"/>
              <a:t> </a:t>
            </a:r>
            <a:r>
              <a:rPr sz="2400" dirty="0"/>
              <a:t>ВКЛЮЧАЕТ</a:t>
            </a:r>
            <a:r>
              <a:rPr sz="2400" spc="-75" dirty="0"/>
              <a:t> </a:t>
            </a:r>
            <a:r>
              <a:rPr sz="2400" dirty="0"/>
              <a:t>БАЗОВЫЕ</a:t>
            </a:r>
            <a:r>
              <a:rPr sz="2400" spc="-75" dirty="0"/>
              <a:t> </a:t>
            </a:r>
            <a:r>
              <a:rPr sz="2400" spc="-10" dirty="0"/>
              <a:t>ДИСЦИПЛИНЫ: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86689" y="3396615"/>
            <a:ext cx="3425825" cy="247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Социальная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Специальная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Педагогическая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Проектная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Педагогика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Социология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Клиническая</a:t>
            </a:r>
            <a:r>
              <a:rPr sz="2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5202" y="2152014"/>
            <a:ext cx="410654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Психологическая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экспертиза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Технологии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командообразования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Тренинг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личностного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роста</a:t>
            </a:r>
            <a:endParaRPr sz="2000">
              <a:latin typeface="Calibri"/>
              <a:cs typeface="Calibri"/>
            </a:endParaRPr>
          </a:p>
          <a:p>
            <a:pPr marL="355600" marR="24511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Организационная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управление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персоналом</a:t>
            </a:r>
            <a:endParaRPr sz="2000">
              <a:latin typeface="Calibri"/>
              <a:cs typeface="Calibri"/>
            </a:endParaRPr>
          </a:p>
          <a:p>
            <a:pPr marL="355600" marR="28829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семьи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семейного консультирования</a:t>
            </a:r>
            <a:endParaRPr sz="2000">
              <a:latin typeface="Calibri"/>
              <a:cs typeface="Calibri"/>
            </a:endParaRPr>
          </a:p>
          <a:p>
            <a:pPr marL="355600" marR="81788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Арт-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терапия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социальной практике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Имиджелогия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Тайм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менеджмент</a:t>
            </a:r>
            <a:endParaRPr sz="2000">
              <a:latin typeface="Calibri"/>
              <a:cs typeface="Calibri"/>
            </a:endParaRPr>
          </a:p>
          <a:p>
            <a:pPr marL="355600" marR="20701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Технологии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профессионального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др.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2415" y="492467"/>
            <a:ext cx="5196395" cy="3767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5675" y="1178877"/>
            <a:ext cx="7232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2360" marR="5080" indent="-235966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ПРОГРАММА</a:t>
            </a:r>
            <a:r>
              <a:rPr sz="2400" spc="-65" dirty="0"/>
              <a:t> </a:t>
            </a:r>
            <a:r>
              <a:rPr sz="2400" spc="-30" dirty="0"/>
              <a:t>ПОДГОТОВКИ</a:t>
            </a:r>
            <a:r>
              <a:rPr sz="2400" spc="-60" dirty="0"/>
              <a:t> </a:t>
            </a:r>
            <a:r>
              <a:rPr sz="2400" dirty="0"/>
              <a:t>ВКЛЮЧАЕТ</a:t>
            </a:r>
            <a:r>
              <a:rPr sz="2400" spc="-65" dirty="0"/>
              <a:t> </a:t>
            </a:r>
            <a:r>
              <a:rPr sz="2400" spc="-10" dirty="0"/>
              <a:t>ДИСЦИПЛИНЫ СПЕЦИАЛИЗАЦИИ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4890" y="1720403"/>
            <a:ext cx="67005" cy="167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689" y="2152014"/>
            <a:ext cx="3806190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Социальная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малых групп</a:t>
            </a:r>
            <a:endParaRPr sz="2000">
              <a:latin typeface="Calibri"/>
              <a:cs typeface="Calibri"/>
            </a:endParaRPr>
          </a:p>
          <a:p>
            <a:pPr marL="355600" marR="564515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в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экстремальных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ситуациях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Конфликтология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медиация</a:t>
            </a:r>
            <a:endParaRPr sz="2000">
              <a:latin typeface="Calibri"/>
              <a:cs typeface="Calibri"/>
            </a:endParaRPr>
          </a:p>
          <a:p>
            <a:pPr marL="355600" marR="140589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Психологическое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консультирование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Психотерапия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Психологическая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коррекция</a:t>
            </a:r>
            <a:endParaRPr sz="2000">
              <a:latin typeface="Calibri"/>
              <a:cs typeface="Calibri"/>
            </a:endParaRPr>
          </a:p>
          <a:p>
            <a:pPr marL="355600" marR="25400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Социально-психологический тренинг</a:t>
            </a:r>
            <a:endParaRPr sz="2000">
              <a:latin typeface="Calibri"/>
              <a:cs typeface="Calibri"/>
            </a:endParaRPr>
          </a:p>
          <a:p>
            <a:pPr marL="355600" marR="83820" indent="-342900">
              <a:lnSpc>
                <a:spcPct val="100000"/>
              </a:lnSpc>
              <a:spcBef>
                <a:spcPts val="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массовой коммуникации,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рекламы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PR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8431" y="105155"/>
            <a:ext cx="1115568" cy="1033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542</Words>
  <Application>Microsoft Office PowerPoint</Application>
  <PresentationFormat>Экран (4:3)</PresentationFormat>
  <Paragraphs>206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НАПРАВЛЕНИЕ</vt:lpstr>
      <vt:lpstr>ПРОГРАММА ПОДГОТОВКИ ВКЛЮЧАЕТ БАЗОВЫЕ ДИСЦИПЛИНЫ:</vt:lpstr>
      <vt:lpstr>ПРОГРАММА ПОДГОТОВКИ ВКЛЮЧАЕТ ДИСЦИПЛИНЫ СПЕЦИАЛИЗАЦИИ</vt:lpstr>
      <vt:lpstr>ПО ОКОНЧАНИИ БАКАЛАВРИАТА ВЫПУСКНИК МОЖЕТ РЕАЛИЗОВАТЬ СЕБЯ КАК:</vt:lpstr>
      <vt:lpstr>КАК ПОСТУПИТЬ?</vt:lpstr>
      <vt:lpstr>НАПРАВЛЕНИЕ</vt:lpstr>
      <vt:lpstr>ПРОГРАММА ПОДГОТОВКИ ВКЛЮЧАЕТ БАЗОВЫЕ ДИСЦИПЛИНЫ:</vt:lpstr>
      <vt:lpstr>ПРОГРАММА ПОДГОТОВКИ ВКЛЮЧАЕТ ДИСЦИПЛИНЫ СПЕЦИАЛИЗАЦИИ</vt:lpstr>
      <vt:lpstr>Слайд 10</vt:lpstr>
      <vt:lpstr>КАК ПОСТУПИТЬ? ВСТУПИТЕЛЬНЫЕ ЭКЗАМЕНЫ</vt:lpstr>
      <vt:lpstr>НАПРАВЛЕНИЕ</vt:lpstr>
      <vt:lpstr>Профильные дисциплины</vt:lpstr>
      <vt:lpstr>КАК ПОСТУПИТЬ?</vt:lpstr>
      <vt:lpstr>НАПРАВЛЕНИЕ</vt:lpstr>
      <vt:lpstr>КАК ПОСТУПИТЬ?</vt:lpstr>
      <vt:lpstr>+7 (347) 246-17-04, 246-03-78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курунов</dc:creator>
  <cp:lastModifiedBy>User</cp:lastModifiedBy>
  <cp:revision>2</cp:revision>
  <dcterms:created xsi:type="dcterms:W3CDTF">2025-03-20T04:30:44Z</dcterms:created>
  <dcterms:modified xsi:type="dcterms:W3CDTF">2026-02-13T09:40:51Z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2023-03-04T00:00:00Z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2025-03-20T00:00:00Z</vt:filetime>
  </property>
  <property fmtid="{D5CDD505-2E9C-101B-9397-08002B2CF9AE}" pid="5" name="SourceModified">
    <vt:lpwstr>D:20230304213311+16'33'</vt:lpwstr>
  </property>
</Properties>
</file>