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84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563" y="421639"/>
            <a:ext cx="564705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563" y="421639"/>
            <a:ext cx="56470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cap="small" spc="-65" dirty="0"/>
              <a:t>Ахияров</a:t>
            </a:r>
            <a:r>
              <a:rPr cap="small" spc="-60" dirty="0"/>
              <a:t> </a:t>
            </a:r>
            <a:r>
              <a:rPr cap="small" spc="-70" dirty="0"/>
              <a:t>Камиль</a:t>
            </a:r>
            <a:r>
              <a:rPr cap="small" spc="-45" dirty="0"/>
              <a:t> </a:t>
            </a:r>
            <a:r>
              <a:rPr cap="small" spc="-75" dirty="0"/>
              <a:t>Шаехмурзинович</a:t>
            </a:r>
            <a:r>
              <a:rPr cap="small" spc="-45" dirty="0"/>
              <a:t> </a:t>
            </a:r>
            <a:r>
              <a:rPr cap="small" spc="-520" dirty="0"/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063" y="810260"/>
            <a:ext cx="6026150" cy="561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7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ПАТРИАРХ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ОТЕЧЕСТВЕННОЙ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ПЕДАГОГИЧЕСКОЙ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НАУКИ</a:t>
            </a:r>
            <a:endParaRPr sz="1600">
              <a:latin typeface="Times New Roman"/>
              <a:cs typeface="Times New Roman"/>
            </a:endParaRPr>
          </a:p>
          <a:p>
            <a:pPr marL="3175" algn="ctr">
              <a:lnSpc>
                <a:spcPts val="235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95</a:t>
            </a:r>
            <a:r>
              <a:rPr sz="20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ЛЕТ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СО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ДНЯ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РОЖДЕНИЯ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980" y="1479803"/>
            <a:ext cx="4321173" cy="57626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2267" y="7368540"/>
            <a:ext cx="4294909" cy="2860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65" y="432307"/>
            <a:ext cx="6677025" cy="12623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48945" algn="just">
              <a:lnSpc>
                <a:spcPct val="95800"/>
              </a:lnSpc>
              <a:spcBef>
                <a:spcPts val="175"/>
              </a:spcBef>
            </a:pPr>
            <a:r>
              <a:rPr sz="1400" spc="-30" dirty="0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научным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руководством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консультированием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К.Ш.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Ахиярова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подготовлено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35" dirty="0">
                <a:latin typeface="Times New Roman"/>
                <a:cs typeface="Times New Roman"/>
              </a:rPr>
              <a:t>защищено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более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20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докторских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кандидатских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диссертаций,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оппонировал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более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90 защит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кандидатских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докторских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диссертаций.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аспиранты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докторанты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защищались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различные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Москве,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Алма-</a:t>
            </a:r>
            <a:r>
              <a:rPr sz="1400" spc="-30" dirty="0">
                <a:latin typeface="Times New Roman"/>
                <a:cs typeface="Times New Roman"/>
              </a:rPr>
              <a:t>Ате,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Казани,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Кургане,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Челябинске,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Оренбурге,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Киеве, </a:t>
            </a:r>
            <a:r>
              <a:rPr sz="1400" spc="-5" dirty="0">
                <a:latin typeface="Times New Roman"/>
                <a:cs typeface="Times New Roman"/>
              </a:rPr>
              <a:t>Ташкенте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др</a:t>
            </a:r>
            <a:r>
              <a:rPr sz="1400" spc="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ро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большая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часть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защит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состоялась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своем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совете.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7.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3300" y="1928875"/>
            <a:ext cx="1280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imes New Roman"/>
                <a:cs typeface="Times New Roman"/>
              </a:rPr>
              <a:t>политехнической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3300" y="1723135"/>
            <a:ext cx="350456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650"/>
              </a:lnSpc>
              <a:spcBef>
                <a:spcPts val="100"/>
              </a:spcBef>
              <a:tabLst>
                <a:tab pos="830580" algn="l"/>
                <a:tab pos="1431925" algn="l"/>
                <a:tab pos="2907665" algn="l"/>
              </a:tabLst>
            </a:pPr>
            <a:r>
              <a:rPr sz="1400" b="1" i="1" spc="-10" dirty="0">
                <a:latin typeface="Times New Roman"/>
                <a:cs typeface="Times New Roman"/>
              </a:rPr>
              <a:t>Амиров</a:t>
            </a:r>
            <a:r>
              <a:rPr sz="1400" b="1" i="1" dirty="0">
                <a:latin typeface="Times New Roman"/>
                <a:cs typeface="Times New Roman"/>
              </a:rPr>
              <a:t>	</a:t>
            </a:r>
            <a:r>
              <a:rPr sz="1400" b="1" i="1" spc="-20" dirty="0">
                <a:latin typeface="Times New Roman"/>
                <a:cs typeface="Times New Roman"/>
              </a:rPr>
              <a:t>А.Ф.</a:t>
            </a:r>
            <a:r>
              <a:rPr sz="1400" b="1" i="1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(Педагогические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40" dirty="0">
                <a:latin typeface="Times New Roman"/>
                <a:cs typeface="Times New Roman"/>
              </a:rPr>
              <a:t>условия</a:t>
            </a:r>
            <a:endParaRPr sz="1400">
              <a:latin typeface="Times New Roman"/>
              <a:cs typeface="Times New Roman"/>
            </a:endParaRPr>
          </a:p>
          <a:p>
            <a:pPr marR="6350" algn="r">
              <a:lnSpc>
                <a:spcPts val="1650"/>
              </a:lnSpc>
              <a:tabLst>
                <a:tab pos="1363980" algn="l"/>
              </a:tabLst>
            </a:pPr>
            <a:r>
              <a:rPr sz="1400" spc="-10" dirty="0">
                <a:latin typeface="Times New Roman"/>
                <a:cs typeface="Times New Roman"/>
              </a:rPr>
              <a:t>направленности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изучения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3300" y="2133038"/>
            <a:ext cx="3500754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645"/>
              </a:lnSpc>
              <a:spcBef>
                <a:spcPts val="100"/>
              </a:spcBef>
            </a:pPr>
            <a:r>
              <a:rPr sz="1400" spc="-30" dirty="0">
                <a:latin typeface="Times New Roman"/>
                <a:cs typeface="Times New Roman"/>
              </a:rPr>
              <a:t>основ </a:t>
            </a:r>
            <a:r>
              <a:rPr sz="1400" spc="-20" dirty="0">
                <a:latin typeface="Times New Roman"/>
                <a:cs typeface="Times New Roman"/>
              </a:rPr>
              <a:t>наук</a:t>
            </a:r>
            <a:r>
              <a:rPr sz="1400" dirty="0">
                <a:latin typeface="Times New Roman"/>
                <a:cs typeface="Times New Roman"/>
              </a:rPr>
              <a:t> 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общеобразовательной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школе, </a:t>
            </a:r>
            <a:r>
              <a:rPr sz="1400" spc="-20" dirty="0">
                <a:latin typeface="Times New Roman"/>
                <a:cs typeface="Times New Roman"/>
              </a:rPr>
              <a:t>1993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645"/>
              </a:lnSpc>
              <a:tabLst>
                <a:tab pos="202565" algn="l"/>
                <a:tab pos="878840" algn="l"/>
                <a:tab pos="1129030" algn="l"/>
                <a:tab pos="1944370" algn="l"/>
              </a:tabLst>
            </a:pPr>
            <a:r>
              <a:rPr sz="1400" spc="-50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Теория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практика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35" dirty="0">
                <a:latin typeface="Times New Roman"/>
                <a:cs typeface="Times New Roman"/>
              </a:rPr>
              <a:t>допрофессиональной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3300" y="2541364"/>
            <a:ext cx="350520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645"/>
              </a:lnSpc>
              <a:spcBef>
                <a:spcPts val="100"/>
              </a:spcBef>
              <a:tabLst>
                <a:tab pos="883285" algn="l"/>
                <a:tab pos="2106295" algn="l"/>
              </a:tabLst>
            </a:pPr>
            <a:r>
              <a:rPr sz="1400" spc="-10" dirty="0">
                <a:latin typeface="Times New Roman"/>
                <a:cs typeface="Times New Roman"/>
              </a:rPr>
              <a:t>трудовой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социализации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35" dirty="0">
                <a:latin typeface="Times New Roman"/>
                <a:cs typeface="Times New Roman"/>
              </a:rPr>
              <a:t>старшеклассников,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645"/>
              </a:lnSpc>
              <a:tabLst>
                <a:tab pos="827405" algn="l"/>
              </a:tabLst>
            </a:pPr>
            <a:r>
              <a:rPr sz="1400" spc="-10" dirty="0">
                <a:latin typeface="Times New Roman"/>
                <a:cs typeface="Times New Roman"/>
              </a:rPr>
              <a:t>2001),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i="1" spc="-10" dirty="0">
                <a:latin typeface="Times New Roman"/>
                <a:cs typeface="Times New Roman"/>
              </a:rPr>
              <a:t>Амирова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3300" y="2949689"/>
            <a:ext cx="1606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06855" algn="l"/>
              </a:tabLst>
            </a:pPr>
            <a:r>
              <a:rPr sz="1400" spc="-10" dirty="0">
                <a:latin typeface="Times New Roman"/>
                <a:cs typeface="Times New Roman"/>
              </a:rPr>
              <a:t>старшеклассников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8552" y="2745526"/>
            <a:ext cx="175006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R="5080" indent="123825">
              <a:lnSpc>
                <a:spcPts val="1610"/>
              </a:lnSpc>
              <a:spcBef>
                <a:spcPts val="215"/>
              </a:spcBef>
              <a:tabLst>
                <a:tab pos="704215" algn="l"/>
                <a:tab pos="829310" algn="l"/>
                <a:tab pos="1652270" algn="l"/>
              </a:tabLst>
            </a:pPr>
            <a:r>
              <a:rPr sz="1400" b="1" i="1" spc="-20" dirty="0">
                <a:latin typeface="Times New Roman"/>
                <a:cs typeface="Times New Roman"/>
              </a:rPr>
              <a:t>Л.А.</a:t>
            </a:r>
            <a:r>
              <a:rPr sz="1400" b="1" i="1" dirty="0">
                <a:latin typeface="Times New Roman"/>
                <a:cs typeface="Times New Roman"/>
              </a:rPr>
              <a:t>		</a:t>
            </a:r>
            <a:r>
              <a:rPr sz="1400" spc="-35" dirty="0">
                <a:latin typeface="Times New Roman"/>
                <a:cs typeface="Times New Roman"/>
              </a:rPr>
              <a:t>(Подготовка </a:t>
            </a:r>
            <a:r>
              <a:rPr sz="1400" spc="-10" dirty="0">
                <a:latin typeface="Times New Roman"/>
                <a:cs typeface="Times New Roman"/>
              </a:rPr>
              <a:t>выбору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профессии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1741918"/>
            <a:ext cx="6646545" cy="2261870"/>
          </a:xfrm>
          <a:custGeom>
            <a:avLst/>
            <a:gdLst/>
            <a:ahLst/>
            <a:cxnLst/>
            <a:rect l="l" t="t" r="r" b="b"/>
            <a:pathLst>
              <a:path w="6646545" h="2261870">
                <a:moveTo>
                  <a:pt x="6640055" y="0"/>
                </a:moveTo>
                <a:lnTo>
                  <a:pt x="3020580" y="0"/>
                </a:lnTo>
                <a:lnTo>
                  <a:pt x="3014472" y="0"/>
                </a:lnTo>
                <a:lnTo>
                  <a:pt x="3014472" y="6108"/>
                </a:lnTo>
                <a:lnTo>
                  <a:pt x="3014472" y="2255532"/>
                </a:lnTo>
                <a:lnTo>
                  <a:pt x="6096" y="2255532"/>
                </a:lnTo>
                <a:lnTo>
                  <a:pt x="6096" y="6108"/>
                </a:lnTo>
                <a:lnTo>
                  <a:pt x="3014472" y="6108"/>
                </a:lnTo>
                <a:lnTo>
                  <a:pt x="3014472" y="0"/>
                </a:lnTo>
                <a:lnTo>
                  <a:pt x="6096" y="0"/>
                </a:lnTo>
                <a:lnTo>
                  <a:pt x="0" y="0"/>
                </a:lnTo>
                <a:lnTo>
                  <a:pt x="0" y="6108"/>
                </a:lnTo>
                <a:lnTo>
                  <a:pt x="0" y="2255532"/>
                </a:lnTo>
                <a:lnTo>
                  <a:pt x="0" y="2261628"/>
                </a:lnTo>
                <a:lnTo>
                  <a:pt x="6096" y="2261628"/>
                </a:lnTo>
                <a:lnTo>
                  <a:pt x="3014472" y="2261628"/>
                </a:lnTo>
                <a:lnTo>
                  <a:pt x="3020568" y="2261628"/>
                </a:lnTo>
                <a:lnTo>
                  <a:pt x="6640055" y="2261628"/>
                </a:lnTo>
                <a:lnTo>
                  <a:pt x="6640055" y="2255532"/>
                </a:lnTo>
                <a:lnTo>
                  <a:pt x="3020580" y="2255532"/>
                </a:lnTo>
                <a:lnTo>
                  <a:pt x="3020580" y="6108"/>
                </a:lnTo>
                <a:lnTo>
                  <a:pt x="6640055" y="6108"/>
                </a:lnTo>
                <a:lnTo>
                  <a:pt x="6640055" y="0"/>
                </a:lnTo>
                <a:close/>
              </a:path>
              <a:path w="6646545" h="2261870">
                <a:moveTo>
                  <a:pt x="6646177" y="0"/>
                </a:moveTo>
                <a:lnTo>
                  <a:pt x="6640068" y="0"/>
                </a:lnTo>
                <a:lnTo>
                  <a:pt x="6640068" y="6108"/>
                </a:lnTo>
                <a:lnTo>
                  <a:pt x="6640068" y="2255532"/>
                </a:lnTo>
                <a:lnTo>
                  <a:pt x="6640068" y="2261628"/>
                </a:lnTo>
                <a:lnTo>
                  <a:pt x="6646177" y="2261628"/>
                </a:lnTo>
                <a:lnTo>
                  <a:pt x="6646177" y="2255532"/>
                </a:lnTo>
                <a:lnTo>
                  <a:pt x="6646177" y="6108"/>
                </a:lnTo>
                <a:lnTo>
                  <a:pt x="6646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3556" y="3155456"/>
            <a:ext cx="6677025" cy="70497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099435" marR="76835" algn="just">
              <a:lnSpc>
                <a:spcPct val="95800"/>
              </a:lnSpc>
              <a:spcBef>
                <a:spcPts val="175"/>
              </a:spcBef>
            </a:pPr>
            <a:r>
              <a:rPr sz="1400" spc="-35" dirty="0">
                <a:latin typeface="Times New Roman"/>
                <a:cs typeface="Times New Roman"/>
              </a:rPr>
              <a:t>условиях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социально-</a:t>
            </a:r>
            <a:r>
              <a:rPr sz="1400" spc="-35" dirty="0">
                <a:latin typeface="Times New Roman"/>
                <a:cs typeface="Times New Roman"/>
              </a:rPr>
              <a:t>экономических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отношений </a:t>
            </a:r>
            <a:r>
              <a:rPr sz="1400" dirty="0">
                <a:latin typeface="Times New Roman"/>
                <a:cs typeface="Times New Roman"/>
              </a:rPr>
              <a:t>(аксиологический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подход),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1997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Развитие </a:t>
            </a:r>
            <a:r>
              <a:rPr sz="1400" dirty="0">
                <a:latin typeface="Times New Roman"/>
                <a:cs typeface="Times New Roman"/>
              </a:rPr>
              <a:t>профессиональной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мобильности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педагога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spc="-40" dirty="0">
                <a:latin typeface="Times New Roman"/>
                <a:cs typeface="Times New Roman"/>
              </a:rPr>
              <a:t>системе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дополнительного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образования,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2009).</a:t>
            </a:r>
            <a:endParaRPr sz="1400">
              <a:latin typeface="Times New Roman"/>
              <a:cs typeface="Times New Roman"/>
            </a:endParaRPr>
          </a:p>
          <a:p>
            <a:pPr marL="13335" marR="5080" algn="just">
              <a:lnSpc>
                <a:spcPts val="1610"/>
              </a:lnSpc>
              <a:spcBef>
                <a:spcPts val="55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8.</a:t>
            </a:r>
            <a:r>
              <a:rPr sz="14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Забихуллин</a:t>
            </a:r>
            <a:r>
              <a:rPr sz="1400" b="1" i="1" spc="35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Фларид</a:t>
            </a:r>
            <a:r>
              <a:rPr sz="1400" b="1" i="1" spc="3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Загидуллович</a:t>
            </a:r>
            <a:r>
              <a:rPr sz="1400" b="1" i="1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(Развитие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познавательной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активности </a:t>
            </a:r>
            <a:r>
              <a:rPr sz="1400" dirty="0">
                <a:latin typeface="Times New Roman"/>
                <a:cs typeface="Times New Roman"/>
              </a:rPr>
              <a:t>старшеклассников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условиях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гуманизации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образовательного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процесса,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2003), </a:t>
            </a:r>
            <a:r>
              <a:rPr sz="1400" b="1" i="1" spc="-35" dirty="0">
                <a:latin typeface="Times New Roman"/>
                <a:cs typeface="Times New Roman"/>
              </a:rPr>
              <a:t>Цилюгина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И.Б</a:t>
            </a:r>
            <a:r>
              <a:rPr sz="1400" i="1" spc="-10" dirty="0">
                <a:latin typeface="Times New Roman"/>
                <a:cs typeface="Times New Roman"/>
              </a:rPr>
              <a:t>.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(Становление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развитие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образовательных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учреждений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интернатного</a:t>
            </a:r>
            <a:r>
              <a:rPr sz="1400" spc="-20" dirty="0">
                <a:latin typeface="Times New Roman"/>
                <a:cs typeface="Times New Roman"/>
              </a:rPr>
              <a:t> типа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Башкирии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20-</a:t>
            </a:r>
            <a:r>
              <a:rPr sz="1400" spc="-35" dirty="0">
                <a:latin typeface="Times New Roman"/>
                <a:cs typeface="Times New Roman"/>
              </a:rPr>
              <a:t>30-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годы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XX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века,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2006).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Ясенева</a:t>
            </a:r>
            <a:r>
              <a:rPr sz="1400" b="1" spc="1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Л.Г.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Calibri"/>
                <a:cs typeface="Calibri"/>
              </a:rPr>
              <a:t>(</a:t>
            </a:r>
            <a:r>
              <a:rPr sz="1400" spc="-20" dirty="0">
                <a:latin typeface="Times New Roman"/>
                <a:cs typeface="Times New Roman"/>
              </a:rPr>
              <a:t>Формирование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эстетической </a:t>
            </a:r>
            <a:r>
              <a:rPr sz="1400" spc="-35" dirty="0">
                <a:latin typeface="Times New Roman"/>
                <a:cs typeface="Times New Roman"/>
              </a:rPr>
              <a:t>культуры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школьников</a:t>
            </a:r>
            <a:r>
              <a:rPr sz="1400" dirty="0">
                <a:latin typeface="Times New Roman"/>
                <a:cs typeface="Times New Roman"/>
              </a:rPr>
              <a:t> в </a:t>
            </a:r>
            <a:r>
              <a:rPr sz="1400" spc="-40" dirty="0">
                <a:latin typeface="Times New Roman"/>
                <a:cs typeface="Times New Roman"/>
              </a:rPr>
              <a:t>современном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общеобразовательном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учреждении,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2004).</a:t>
            </a:r>
            <a:endParaRPr sz="1400">
              <a:latin typeface="Times New Roman"/>
              <a:cs typeface="Times New Roman"/>
            </a:endParaRPr>
          </a:p>
          <a:p>
            <a:pPr marL="462915" algn="just">
              <a:lnSpc>
                <a:spcPts val="1525"/>
              </a:lnSpc>
            </a:pPr>
            <a:r>
              <a:rPr sz="1400" spc="-10" dirty="0">
                <a:latin typeface="Times New Roman"/>
                <a:cs typeface="Times New Roman"/>
              </a:rPr>
              <a:t>Профессор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внес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весомый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вклад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изучение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истории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духовной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культуры</a:t>
            </a:r>
            <a:endParaRPr sz="1400">
              <a:latin typeface="Times New Roman"/>
              <a:cs typeface="Times New Roman"/>
            </a:endParaRPr>
          </a:p>
          <a:p>
            <a:pPr marL="12700" marR="8255" indent="635" algn="just">
              <a:lnSpc>
                <a:spcPts val="1610"/>
              </a:lnSpc>
              <a:spcBef>
                <a:spcPts val="80"/>
              </a:spcBef>
            </a:pPr>
            <a:r>
              <a:rPr sz="1400" spc="-10" dirty="0">
                <a:latin typeface="Times New Roman"/>
                <a:cs typeface="Times New Roman"/>
              </a:rPr>
              <a:t>народов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Башкортостана.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научным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руководством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направлении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защищены </a:t>
            </a:r>
            <a:r>
              <a:rPr sz="1400" dirty="0">
                <a:latin typeface="Times New Roman"/>
                <a:cs typeface="Times New Roman"/>
              </a:rPr>
              <a:t>кандидатская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докторская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диссертации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Кашаповой</a:t>
            </a:r>
            <a:r>
              <a:rPr sz="1400" b="1" i="1" spc="36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Л.М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«Содержание,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формы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методы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использования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национальной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музыкальной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культуры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общеобразовательной </a:t>
            </a:r>
            <a:r>
              <a:rPr sz="1400" dirty="0">
                <a:latin typeface="Times New Roman"/>
                <a:cs typeface="Times New Roman"/>
              </a:rPr>
              <a:t>школе»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(1996)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«Моделирование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реализация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непрерывного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этномузыкального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целостной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национально-</a:t>
            </a:r>
            <a:r>
              <a:rPr sz="1400" dirty="0">
                <a:latin typeface="Times New Roman"/>
                <a:cs typeface="Times New Roman"/>
              </a:rPr>
              <a:t>региональной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образовательной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системы </a:t>
            </a:r>
            <a:r>
              <a:rPr sz="1400" dirty="0">
                <a:latin typeface="Times New Roman"/>
                <a:cs typeface="Times New Roman"/>
              </a:rPr>
              <a:t>(2006),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также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изданы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монографии,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программы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учебные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пособия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спецкурса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этнопедагогике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училищ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стран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СНГ.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25"/>
              </a:lnSpc>
            </a:pP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Шаехмурзинович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автором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более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750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научных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научно-</a:t>
            </a:r>
            <a:endParaRPr sz="14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58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методических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проблемам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педагогики,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трудовой политехнической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подготовки </a:t>
            </a:r>
            <a:r>
              <a:rPr sz="1400" dirty="0">
                <a:latin typeface="Times New Roman"/>
                <a:cs typeface="Times New Roman"/>
              </a:rPr>
              <a:t>школьников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молодежи,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профессионального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педагогического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др. </a:t>
            </a:r>
            <a:r>
              <a:rPr sz="1400" dirty="0">
                <a:latin typeface="Times New Roman"/>
                <a:cs typeface="Times New Roman"/>
              </a:rPr>
              <a:t>Отечественной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зарубежной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педагогической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общественности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широко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известны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его </a:t>
            </a:r>
            <a:r>
              <a:rPr sz="1400" dirty="0">
                <a:latin typeface="Times New Roman"/>
                <a:cs typeface="Times New Roman"/>
              </a:rPr>
              <a:t>труды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проблемам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сельской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общеобразовательной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школы,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производственного, </a:t>
            </a:r>
            <a:r>
              <a:rPr sz="1400" dirty="0">
                <a:latin typeface="Times New Roman"/>
                <a:cs typeface="Times New Roman"/>
              </a:rPr>
              <a:t>политехнического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обучения,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теории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практики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организации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ученических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бригад, </a:t>
            </a:r>
            <a:r>
              <a:rPr sz="1400" dirty="0">
                <a:latin typeface="Times New Roman"/>
                <a:cs typeface="Times New Roman"/>
              </a:rPr>
              <a:t>этнотрудового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этнокультурного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народной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педагогике,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профильного </a:t>
            </a:r>
            <a:r>
              <a:rPr sz="1400" dirty="0">
                <a:latin typeface="Times New Roman"/>
                <a:cs typeface="Times New Roman"/>
              </a:rPr>
              <a:t>обучения,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работы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посвященные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изучению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жизнедеятельности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выдающихся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советских </a:t>
            </a:r>
            <a:r>
              <a:rPr sz="1400" dirty="0">
                <a:latin typeface="Times New Roman"/>
                <a:cs typeface="Times New Roman"/>
              </a:rPr>
              <a:t>педагогов,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общественно-</a:t>
            </a:r>
            <a:r>
              <a:rPr sz="1400" dirty="0">
                <a:latin typeface="Times New Roman"/>
                <a:cs typeface="Times New Roman"/>
              </a:rPr>
              <a:t>политических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партийных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деятелей,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чьи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имена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связаны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проблемами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подрастающего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поколения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70"/>
              </a:lnSpc>
            </a:pPr>
            <a:r>
              <a:rPr sz="1400" dirty="0">
                <a:latin typeface="Times New Roman"/>
                <a:cs typeface="Times New Roman"/>
              </a:rPr>
              <a:t>Назовем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некоторые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них: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«В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сельской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общеобразовательной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школе»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(1958),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800"/>
              </a:lnSpc>
              <a:spcBef>
                <a:spcPts val="35"/>
              </a:spcBef>
            </a:pPr>
            <a:r>
              <a:rPr sz="1400" spc="-35" dirty="0">
                <a:latin typeface="Times New Roman"/>
                <a:cs typeface="Times New Roman"/>
              </a:rPr>
              <a:t>«Организация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производительного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труда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учащихся»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(1959),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«Производственное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обучение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сельской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школе»,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«Ученические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бригады</a:t>
            </a:r>
            <a:r>
              <a:rPr sz="1400" spc="1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Башкирии»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(1971),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«Профессиональная </a:t>
            </a:r>
            <a:r>
              <a:rPr sz="1400" dirty="0">
                <a:latin typeface="Times New Roman"/>
                <a:cs typeface="Times New Roman"/>
              </a:rPr>
              <a:t>ориентация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школьников»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(1972),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«Трудовая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политехническая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подготовка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школьников» </a:t>
            </a:r>
            <a:r>
              <a:rPr sz="1400" dirty="0">
                <a:latin typeface="Times New Roman"/>
                <a:cs typeface="Times New Roman"/>
              </a:rPr>
              <a:t>(1974),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«Подготовка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учащихся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выбору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профессии»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(1974),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«Педагогические </a:t>
            </a:r>
            <a:r>
              <a:rPr sz="1400" dirty="0">
                <a:latin typeface="Times New Roman"/>
                <a:cs typeface="Times New Roman"/>
              </a:rPr>
              <a:t>основы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ученических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производственных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бригад»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(1978,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учебное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пособие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педвузов </a:t>
            </a:r>
            <a:r>
              <a:rPr sz="1400" spc="-40" dirty="0">
                <a:latin typeface="Times New Roman"/>
                <a:cs typeface="Times New Roman"/>
              </a:rPr>
              <a:t>СССР),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«Подготовка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сельских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школьников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труду»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(1978),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«Хлеб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это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жизнь.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Дорожи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им!»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55" y="1748680"/>
            <a:ext cx="2872738" cy="2224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43" y="432307"/>
            <a:ext cx="6678930" cy="575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45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(1979),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«Трудовое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воспитание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сельской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школе»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(1980),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«Поклонимся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хлебу»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(1983),</a:t>
            </a: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9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«Мустай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Карим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педагог»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(1986),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«Формирование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познавательной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активности </a:t>
            </a:r>
            <a:r>
              <a:rPr sz="1400" dirty="0">
                <a:latin typeface="Times New Roman"/>
                <a:cs typeface="Times New Roman"/>
              </a:rPr>
              <a:t>студентов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обучении»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(1989),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«Подготовка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жизни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труду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условиях </a:t>
            </a:r>
            <a:r>
              <a:rPr sz="1400" spc="-30" dirty="0">
                <a:latin typeface="Times New Roman"/>
                <a:cs typeface="Times New Roman"/>
              </a:rPr>
              <a:t>непрерывного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образования»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(1989),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«Политехническая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направленность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обучения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основам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общеобразовательной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школе»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(1990,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учебное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пособие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педвузов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СССР),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610"/>
              </a:lnSpc>
              <a:spcBef>
                <a:spcPts val="40"/>
              </a:spcBef>
            </a:pPr>
            <a:r>
              <a:rPr sz="1400" spc="-35" dirty="0">
                <a:latin typeface="Times New Roman"/>
                <a:cs typeface="Times New Roman"/>
              </a:rPr>
              <a:t>«Предупреждение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преодоление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трудновоспитуемости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школьников»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(1990),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«Трудовая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20" dirty="0">
                <a:latin typeface="Times New Roman"/>
                <a:cs typeface="Times New Roman"/>
              </a:rPr>
              <a:t>политехническая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подготовка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условиях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рыночной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экономики»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(1992),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25"/>
              </a:lnSpc>
            </a:pPr>
            <a:r>
              <a:rPr sz="1400" spc="-25" dirty="0">
                <a:latin typeface="Times New Roman"/>
                <a:cs typeface="Times New Roman"/>
              </a:rPr>
              <a:t>«Народная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педагогика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современная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школа»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(1993), </a:t>
            </a:r>
            <a:r>
              <a:rPr sz="1400" spc="-20" dirty="0">
                <a:latin typeface="Times New Roman"/>
                <a:cs typeface="Times New Roman"/>
              </a:rPr>
              <a:t>«Духовный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мир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школьника»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(1994),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«Школа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рынок»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(1994),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«Научная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аналитическая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деятельность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руководителя </a:t>
            </a:r>
            <a:r>
              <a:rPr sz="1400" spc="-40" dirty="0">
                <a:latin typeface="Times New Roman"/>
                <a:cs typeface="Times New Roman"/>
              </a:rPr>
              <a:t>школы»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(1994),</a:t>
            </a:r>
            <a:r>
              <a:rPr sz="1400" spc="-40" dirty="0">
                <a:latin typeface="Times New Roman"/>
                <a:cs typeface="Times New Roman"/>
              </a:rPr>
              <a:t> «Народные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традиции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трудового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воспитания»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(1996),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«Башкирская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народная </a:t>
            </a:r>
            <a:r>
              <a:rPr sz="1400" dirty="0">
                <a:latin typeface="Times New Roman"/>
                <a:cs typeface="Times New Roman"/>
              </a:rPr>
              <a:t>педагогика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воспитание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подрастающего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поколения»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(1996),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«Современная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этнотрудовые</a:t>
            </a:r>
            <a:r>
              <a:rPr sz="1400" spc="3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традиции</a:t>
            </a:r>
            <a:r>
              <a:rPr sz="1400" spc="3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народов»</a:t>
            </a:r>
            <a:r>
              <a:rPr sz="1400" spc="3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(1998),</a:t>
            </a:r>
            <a:r>
              <a:rPr sz="1400" spc="3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«Профессиональная</a:t>
            </a:r>
            <a:r>
              <a:rPr sz="1400" spc="385" dirty="0">
                <a:latin typeface="Times New Roman"/>
                <a:cs typeface="Times New Roman"/>
              </a:rPr>
              <a:t>  </a:t>
            </a:r>
            <a:r>
              <a:rPr sz="1400" spc="-20" dirty="0">
                <a:latin typeface="Times New Roman"/>
                <a:cs typeface="Times New Roman"/>
              </a:rPr>
              <a:t>направленность </a:t>
            </a:r>
            <a:r>
              <a:rPr sz="1400" spc="-35" dirty="0">
                <a:latin typeface="Times New Roman"/>
                <a:cs typeface="Times New Roman"/>
              </a:rPr>
              <a:t>образовательного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процесса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средних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учебных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заведениях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(1998),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«Национальная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система </a:t>
            </a:r>
            <a:r>
              <a:rPr sz="1400" dirty="0">
                <a:latin typeface="Times New Roman"/>
                <a:cs typeface="Times New Roman"/>
              </a:rPr>
              <a:t>общего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условие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повышения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эффективности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обучения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воспитания </a:t>
            </a:r>
            <a:r>
              <a:rPr sz="1400" dirty="0">
                <a:latin typeface="Times New Roman"/>
                <a:cs typeface="Times New Roman"/>
              </a:rPr>
              <a:t>школьников»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(1999),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«Экологическое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воспитание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(1999),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«Методология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методы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исследований»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(2000),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«Народная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педагогика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современная </a:t>
            </a:r>
            <a:r>
              <a:rPr sz="1400" dirty="0">
                <a:latin typeface="Times New Roman"/>
                <a:cs typeface="Times New Roman"/>
              </a:rPr>
              <a:t>школа»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(2000),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«Концепция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технологического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образования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школьников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РБ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2004-</a:t>
            </a:r>
            <a:r>
              <a:rPr sz="1400" spc="-20" dirty="0">
                <a:latin typeface="Times New Roman"/>
                <a:cs typeface="Times New Roman"/>
              </a:rPr>
              <a:t>2010 </a:t>
            </a:r>
            <a:r>
              <a:rPr sz="1400" dirty="0">
                <a:latin typeface="Times New Roman"/>
                <a:cs typeface="Times New Roman"/>
              </a:rPr>
              <a:t>гг.»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(2004),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«Трудовая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социализация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школьников.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Избранные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труды» </a:t>
            </a:r>
            <a:r>
              <a:rPr sz="1400" dirty="0">
                <a:latin typeface="Times New Roman"/>
                <a:cs typeface="Times New Roman"/>
              </a:rPr>
              <a:t>(2005),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«Психолого-</a:t>
            </a:r>
            <a:r>
              <a:rPr sz="1400" spc="-25" dirty="0">
                <a:latin typeface="Times New Roman"/>
                <a:cs typeface="Times New Roman"/>
              </a:rPr>
              <a:t>педагогическая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Российская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академия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образования»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(2006),</a:t>
            </a: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«Профильное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обучение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школе: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опыт,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проблемы»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(2007),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«Теория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практика </a:t>
            </a:r>
            <a:r>
              <a:rPr sz="1400" spc="-30" dirty="0">
                <a:latin typeface="Times New Roman"/>
                <a:cs typeface="Times New Roman"/>
              </a:rPr>
              <a:t>технологической</a:t>
            </a:r>
            <a:r>
              <a:rPr sz="1400" spc="-20" dirty="0">
                <a:latin typeface="Times New Roman"/>
                <a:cs typeface="Times New Roman"/>
              </a:rPr>
              <a:t> подготовки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школьников» </a:t>
            </a:r>
            <a:r>
              <a:rPr sz="1400" dirty="0">
                <a:latin typeface="Times New Roman"/>
                <a:cs typeface="Times New Roman"/>
              </a:rPr>
              <a:t>(2008),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«Сельская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должна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воспитывать </a:t>
            </a:r>
            <a:r>
              <a:rPr sz="1400" dirty="0">
                <a:latin typeface="Times New Roman"/>
                <a:cs typeface="Times New Roman"/>
              </a:rPr>
              <a:t>сельского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труженика»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(2008),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«Профильное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обучение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социальный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заказ </a:t>
            </a:r>
            <a:r>
              <a:rPr sz="1400" spc="-25" dirty="0">
                <a:latin typeface="Times New Roman"/>
                <a:cs typeface="Times New Roman"/>
              </a:rPr>
              <a:t>общества»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(2009,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2012),</a:t>
            </a:r>
            <a:r>
              <a:rPr sz="1400" dirty="0">
                <a:latin typeface="Times New Roman"/>
                <a:cs typeface="Times New Roman"/>
              </a:rPr>
              <a:t> 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«Школа</a:t>
            </a:r>
            <a:r>
              <a:rPr sz="1400" dirty="0">
                <a:latin typeface="Times New Roman"/>
                <a:cs typeface="Times New Roman"/>
              </a:rPr>
              <a:t> как очаг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духовной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культуры»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(газета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«Правда»,</a:t>
            </a:r>
            <a:r>
              <a:rPr sz="1400" dirty="0">
                <a:latin typeface="Times New Roman"/>
                <a:cs typeface="Times New Roman"/>
              </a:rPr>
              <a:t> 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109</a:t>
            </a:r>
            <a:endParaRPr sz="14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610"/>
              </a:lnSpc>
            </a:pPr>
            <a:r>
              <a:rPr sz="1400" spc="-30" dirty="0">
                <a:latin typeface="Times New Roman"/>
                <a:cs typeface="Times New Roman"/>
              </a:rPr>
              <a:t>[30460],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0</a:t>
            </a:r>
            <a:r>
              <a:rPr sz="1400" spc="-20" dirty="0">
                <a:latin typeface="Times New Roman"/>
                <a:cs typeface="Times New Roman"/>
              </a:rPr>
              <a:t>3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30" dirty="0">
                <a:latin typeface="Times New Roman"/>
                <a:cs typeface="Times New Roman"/>
              </a:rPr>
              <a:t>10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30" dirty="0">
                <a:latin typeface="Times New Roman"/>
                <a:cs typeface="Times New Roman"/>
              </a:rPr>
              <a:t>2016</a:t>
            </a:r>
            <a:r>
              <a:rPr sz="1400" spc="-4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«И.В.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Сталин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современность»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(2017),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«Педагог,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коммунист,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патриот»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(газета</a:t>
            </a:r>
            <a:r>
              <a:rPr sz="1400" spc="68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«Правда»,</a:t>
            </a:r>
            <a:r>
              <a:rPr sz="1400" spc="6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6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10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67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[30748],</a:t>
            </a:r>
            <a:r>
              <a:rPr sz="1400" spc="67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27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30" dirty="0">
                <a:latin typeface="Times New Roman"/>
                <a:cs typeface="Times New Roman"/>
              </a:rPr>
              <a:t>09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30" dirty="0">
                <a:latin typeface="Times New Roman"/>
                <a:cs typeface="Times New Roman"/>
              </a:rPr>
              <a:t>2018</a:t>
            </a:r>
            <a:r>
              <a:rPr sz="1400" spc="-4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7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«Тру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6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патриотизм</a:t>
            </a:r>
            <a:r>
              <a:rPr sz="1400" spc="6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68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основа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национальной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безопасности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страны»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(2024)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25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9.</a:t>
            </a:r>
            <a:r>
              <a:rPr sz="14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заслуги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области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педагогической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науки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практики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Камиль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45"/>
              </a:lnSpc>
            </a:pPr>
            <a:r>
              <a:rPr sz="1400" spc="-40" dirty="0">
                <a:latin typeface="Times New Roman"/>
                <a:cs typeface="Times New Roman"/>
              </a:rPr>
              <a:t>Щаехмурзинович </a:t>
            </a:r>
            <a:r>
              <a:rPr sz="1400" spc="-35" dirty="0">
                <a:latin typeface="Times New Roman"/>
                <a:cs typeface="Times New Roman"/>
              </a:rPr>
              <a:t>Ахияров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имеет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немало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наград,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именно: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193" y="6269735"/>
          <a:ext cx="6741159" cy="187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8204"/>
                <a:gridCol w="3239770"/>
              </a:tblGrid>
              <a:tr h="1339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296545" marR="288925"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Орден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«Трудового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Красного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Знамени»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большие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трудовые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заслуги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…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народного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marR="150495"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«Знак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почета»</a:t>
                      </a: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высокие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производстве,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научно-исследовательской,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…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общественно-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полезной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52876" y="8181847"/>
            <a:ext cx="655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Медали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193" y="8497817"/>
          <a:ext cx="6741159" cy="158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8204"/>
                <a:gridCol w="3239770"/>
              </a:tblGrid>
              <a:tr h="1224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542290" marR="220345" indent="-314325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«За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доблестный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труд»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ознаменование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100-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летия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дня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рождения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В.И.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Ленина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0" marR="320675" indent="-61468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«К.Д.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Ушинский»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заслуги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наук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5" y="6275844"/>
            <a:ext cx="736556" cy="13296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7560" y="6275845"/>
            <a:ext cx="810515" cy="13093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9110" y="8504621"/>
            <a:ext cx="795007" cy="12172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4456" y="8504621"/>
            <a:ext cx="667370" cy="1181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93" y="457187"/>
          <a:ext cx="6741159" cy="9674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8204"/>
                <a:gridCol w="3239770"/>
              </a:tblGrid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marL="1029969" marR="229235" indent="-79248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«ВДНХ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СССР»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лучшие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образцы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 marR="295910" indent="-1524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«Н.К.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Крупская»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заслуги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обучении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коммунистическом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воспитании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СССР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9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348615" marR="340360" indent="295275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«100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Великой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Октябрьской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социалистической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революции»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(КПРФ)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2625" marR="107314" indent="-567055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«А.С.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Макаренко»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заслуги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образовании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педагогической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науки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(УССР)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49580">
                        <a:lnSpc>
                          <a:spcPts val="133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«100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ВЛКСМ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1918-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2018»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(КПРФ)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«В.А.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Сухомлинский»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(БГПУ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им.М.Акмуллы)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1013460" marR="248920" indent="-75755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«70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Победы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Великой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Отечественной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войне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1941-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1945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гг.»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129539"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«М.А.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Шолохов»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ознаменование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100-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летия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дня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рождения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великого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русского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писателя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лауреата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Нобелевской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премии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0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831850" marR="122555" indent="-70104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«Дети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войны»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(для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лиц,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родившихся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период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1928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 1945 года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СССР)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3725" marR="279400" indent="-307975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«Т.С.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Мальцев»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выдающиеся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заслуги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развитии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сельского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хозяйства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«И.В.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Сталин»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ознаменование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6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130-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летия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 дня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рождения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(КПРФ)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«М.В.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Ломоносов»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ознаменование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8470">
                        <a:lnSpc>
                          <a:spcPts val="136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300-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летия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 дня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рождения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(КПРФ)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654" y="463550"/>
            <a:ext cx="926005" cy="11823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25" y="463550"/>
            <a:ext cx="1527975" cy="11614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0089" y="2010155"/>
            <a:ext cx="1210577" cy="13083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7623" y="2010155"/>
            <a:ext cx="775889" cy="12410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7806" y="3688079"/>
            <a:ext cx="731458" cy="12685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8902" y="3688079"/>
            <a:ext cx="618489" cy="12132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3213" y="5196451"/>
            <a:ext cx="1151889" cy="10664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62233" y="5151678"/>
            <a:ext cx="671828" cy="1206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8866" y="6897623"/>
            <a:ext cx="584642" cy="11643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74298" y="6897623"/>
            <a:ext cx="641945" cy="11064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7210" y="8426195"/>
            <a:ext cx="721357" cy="134868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79047" y="8426195"/>
            <a:ext cx="829309" cy="12759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93" y="457187"/>
          <a:ext cx="6741159" cy="117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8204"/>
                <a:gridCol w="3239770"/>
              </a:tblGrid>
              <a:tr h="99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237490">
                        <a:lnSpc>
                          <a:spcPts val="133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«Созидая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будущее»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(БГПУ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им.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Акмуллы)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«Мустая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Карима»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(БГПУ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им.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М.Акмуллы»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4387" y="1742947"/>
            <a:ext cx="6673850" cy="4603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449580">
              <a:lnSpc>
                <a:spcPct val="103499"/>
              </a:lnSpc>
              <a:spcBef>
                <a:spcPts val="45"/>
              </a:spcBef>
              <a:tabLst>
                <a:tab pos="1265555" algn="l"/>
                <a:tab pos="2136775" algn="l"/>
                <a:tab pos="2665730" algn="l"/>
                <a:tab pos="3232785" algn="l"/>
                <a:tab pos="4150360" algn="l"/>
                <a:tab pos="4415155" algn="l"/>
                <a:tab pos="5520055" algn="l"/>
                <a:tab pos="6324600" algn="l"/>
              </a:tabLst>
            </a:pPr>
            <a:r>
              <a:rPr sz="1400" spc="-10" dirty="0">
                <a:latin typeface="Times New Roman"/>
                <a:cs typeface="Times New Roman"/>
              </a:rPr>
              <a:t>Следует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отметить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роль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К.Ш.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Ахиярова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учреждении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медалей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В.А. </a:t>
            </a:r>
            <a:r>
              <a:rPr sz="1400" dirty="0">
                <a:latin typeface="Times New Roman"/>
                <a:cs typeface="Times New Roman"/>
              </a:rPr>
              <a:t>Сухомлинского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«Сердце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отдаю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детям»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Карима.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8008" y="2275325"/>
            <a:ext cx="5512435" cy="1511935"/>
          </a:xfrm>
          <a:prstGeom prst="rect">
            <a:avLst/>
          </a:prstGeom>
          <a:ln w="61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580" algn="just">
              <a:lnSpc>
                <a:spcPts val="1575"/>
              </a:lnSpc>
            </a:pPr>
            <a:r>
              <a:rPr sz="1400" dirty="0">
                <a:latin typeface="Times New Roman"/>
                <a:cs typeface="Times New Roman"/>
              </a:rPr>
              <a:t>Наш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юбиляр,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 земляк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Муса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Гайсинович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Гареев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(1922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1987),</a:t>
            </a:r>
            <a:endParaRPr sz="1400">
              <a:latin typeface="Times New Roman"/>
              <a:cs typeface="Times New Roman"/>
            </a:endParaRPr>
          </a:p>
          <a:p>
            <a:pPr marL="68580" marR="58419" algn="just">
              <a:lnSpc>
                <a:spcPct val="958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которым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они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были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очень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дружны,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получил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звание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почетного </a:t>
            </a:r>
            <a:r>
              <a:rPr sz="1400" dirty="0">
                <a:latin typeface="Times New Roman"/>
                <a:cs typeface="Times New Roman"/>
              </a:rPr>
              <a:t>гражданина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Илишевского</a:t>
            </a:r>
            <a:r>
              <a:rPr sz="1400" spc="2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Республики</a:t>
            </a:r>
            <a:r>
              <a:rPr sz="1400" spc="2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Башкортостан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за </a:t>
            </a:r>
            <a:r>
              <a:rPr sz="1400" dirty="0">
                <a:latin typeface="Times New Roman"/>
                <a:cs typeface="Times New Roman"/>
              </a:rPr>
              <a:t>достижения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области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педагогической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практики.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Гарееву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М.Г.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знак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признания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мужества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героизма,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проявленных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годы </a:t>
            </a:r>
            <a:r>
              <a:rPr sz="1400" dirty="0">
                <a:latin typeface="Times New Roman"/>
                <a:cs typeface="Times New Roman"/>
              </a:rPr>
              <a:t>Великой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Отечественной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войны,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большого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вклада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дело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военно- </a:t>
            </a:r>
            <a:r>
              <a:rPr sz="1400" dirty="0">
                <a:latin typeface="Times New Roman"/>
                <a:cs typeface="Times New Roman"/>
              </a:rPr>
              <a:t>патриотического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подрастающего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поколения.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72270"/>
            <a:ext cx="1127760" cy="1518285"/>
          </a:xfrm>
          <a:custGeom>
            <a:avLst/>
            <a:gdLst/>
            <a:ahLst/>
            <a:cxnLst/>
            <a:rect l="l" t="t" r="r" b="b"/>
            <a:pathLst>
              <a:path w="1127760" h="1518285">
                <a:moveTo>
                  <a:pt x="1127760" y="0"/>
                </a:moveTo>
                <a:lnTo>
                  <a:pt x="6096" y="0"/>
                </a:lnTo>
                <a:lnTo>
                  <a:pt x="0" y="0"/>
                </a:lnTo>
                <a:lnTo>
                  <a:pt x="0" y="6108"/>
                </a:lnTo>
                <a:lnTo>
                  <a:pt x="0" y="1511820"/>
                </a:lnTo>
                <a:lnTo>
                  <a:pt x="0" y="1517916"/>
                </a:lnTo>
                <a:lnTo>
                  <a:pt x="6096" y="1517916"/>
                </a:lnTo>
                <a:lnTo>
                  <a:pt x="1127760" y="1517916"/>
                </a:lnTo>
                <a:lnTo>
                  <a:pt x="1127760" y="1511820"/>
                </a:lnTo>
                <a:lnTo>
                  <a:pt x="6096" y="1511820"/>
                </a:lnTo>
                <a:lnTo>
                  <a:pt x="6096" y="6108"/>
                </a:lnTo>
                <a:lnTo>
                  <a:pt x="1127760" y="6108"/>
                </a:lnTo>
                <a:lnTo>
                  <a:pt x="1127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030" y="3765295"/>
            <a:ext cx="6677025" cy="33051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49580" algn="just">
              <a:lnSpc>
                <a:spcPct val="95800"/>
              </a:lnSpc>
              <a:spcBef>
                <a:spcPts val="175"/>
              </a:spcBef>
            </a:pPr>
            <a:r>
              <a:rPr sz="1400" b="1" spc="-40" dirty="0">
                <a:latin typeface="Times New Roman"/>
                <a:cs typeface="Times New Roman"/>
              </a:rPr>
              <a:t>Научно-</a:t>
            </a:r>
            <a:r>
              <a:rPr sz="1400" b="1" dirty="0">
                <a:latin typeface="Times New Roman"/>
                <a:cs typeface="Times New Roman"/>
              </a:rPr>
              <a:t>педагогическую</a:t>
            </a:r>
            <a:r>
              <a:rPr sz="1400" b="1" spc="16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деятельность</a:t>
            </a:r>
            <a:r>
              <a:rPr sz="1400" b="1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профессор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успешно </a:t>
            </a:r>
            <a:r>
              <a:rPr sz="1400" spc="-30" dirty="0">
                <a:latin typeface="Times New Roman"/>
                <a:cs typeface="Times New Roman"/>
              </a:rPr>
              <a:t>совмещал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общественной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работой: депутат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Верховного</a:t>
            </a:r>
            <a:r>
              <a:rPr sz="1400" spc="-25" dirty="0">
                <a:latin typeface="Times New Roman"/>
                <a:cs typeface="Times New Roman"/>
              </a:rPr>
              <a:t> Совета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БАССР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6-</a:t>
            </a:r>
            <a:r>
              <a:rPr sz="1400" dirty="0">
                <a:latin typeface="Times New Roman"/>
                <a:cs typeface="Times New Roman"/>
              </a:rPr>
              <a:t>го</a:t>
            </a:r>
            <a:r>
              <a:rPr sz="1400" spc="-25" dirty="0">
                <a:latin typeface="Times New Roman"/>
                <a:cs typeface="Times New Roman"/>
              </a:rPr>
              <a:t> созыва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(1963- </a:t>
            </a:r>
            <a:r>
              <a:rPr sz="1400" dirty="0">
                <a:latin typeface="Times New Roman"/>
                <a:cs typeface="Times New Roman"/>
              </a:rPr>
              <a:t>1968),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депутат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Бирского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городского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народных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депутатов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(1963-</a:t>
            </a:r>
            <a:r>
              <a:rPr sz="1400" dirty="0">
                <a:latin typeface="Times New Roman"/>
                <a:cs typeface="Times New Roman"/>
              </a:rPr>
              <a:t>1989),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делегат </a:t>
            </a:r>
            <a:r>
              <a:rPr sz="1400" dirty="0">
                <a:latin typeface="Times New Roman"/>
                <a:cs typeface="Times New Roman"/>
              </a:rPr>
              <a:t>Всесоюзного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съезда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работников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народного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СССР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(1988),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Председатель </a:t>
            </a:r>
            <a:r>
              <a:rPr sz="1400" dirty="0">
                <a:latin typeface="Times New Roman"/>
                <a:cs typeface="Times New Roman"/>
              </a:rPr>
              <a:t>научного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педагогике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психологии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Республики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Башкортостан;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составе редакционного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научно-</a:t>
            </a:r>
            <a:r>
              <a:rPr sz="1400" spc="-10" dirty="0">
                <a:latin typeface="Times New Roman"/>
                <a:cs typeface="Times New Roman"/>
              </a:rPr>
              <a:t>методических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журналов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«Наука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образование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Зауралья» </a:t>
            </a:r>
            <a:r>
              <a:rPr sz="1400" dirty="0">
                <a:latin typeface="Times New Roman"/>
                <a:cs typeface="Times New Roman"/>
              </a:rPr>
              <a:t>(Курган),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«Учитель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Башкортостана»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«Ядкяр»,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научного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политехническому </a:t>
            </a:r>
            <a:r>
              <a:rPr sz="1400" dirty="0">
                <a:latin typeface="Times New Roman"/>
                <a:cs typeface="Times New Roman"/>
              </a:rPr>
              <a:t>образованию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(РАО),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защите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докторских </a:t>
            </a:r>
            <a:r>
              <a:rPr sz="1400" dirty="0">
                <a:latin typeface="Times New Roman"/>
                <a:cs typeface="Times New Roman"/>
              </a:rPr>
              <a:t>диссертаций,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президиума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Уральского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отделения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РАО,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научно-</a:t>
            </a:r>
            <a:r>
              <a:rPr sz="1400" dirty="0">
                <a:latin typeface="Times New Roman"/>
                <a:cs typeface="Times New Roman"/>
              </a:rPr>
              <a:t>редакционного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40" dirty="0">
                <a:latin typeface="Times New Roman"/>
                <a:cs typeface="Times New Roman"/>
              </a:rPr>
              <a:t>редколлегии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«Башкирской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энциклопедии.</a:t>
            </a:r>
            <a:endParaRPr sz="1400">
              <a:latin typeface="Times New Roman"/>
              <a:cs typeface="Times New Roman"/>
            </a:endParaRPr>
          </a:p>
          <a:p>
            <a:pPr marL="12700" marR="7620" indent="448945" algn="just">
              <a:lnSpc>
                <a:spcPts val="1610"/>
              </a:lnSpc>
              <a:spcBef>
                <a:spcPts val="5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10.</a:t>
            </a:r>
            <a:r>
              <a:rPr sz="1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период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работы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общественной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деятельности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нашего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юбиляра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было </a:t>
            </a:r>
            <a:r>
              <a:rPr sz="1400" dirty="0">
                <a:latin typeface="Times New Roman"/>
                <a:cs typeface="Times New Roman"/>
              </a:rPr>
              <a:t>много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исторических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встреч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отечественными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зарубежными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учеными, </a:t>
            </a:r>
            <a:r>
              <a:rPr sz="1400" dirty="0">
                <a:latin typeface="Times New Roman"/>
                <a:cs typeface="Times New Roman"/>
              </a:rPr>
              <a:t>руководителями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образования,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общественными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деятелями,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действующими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главами </a:t>
            </a:r>
            <a:r>
              <a:rPr sz="1400" dirty="0">
                <a:latin typeface="Times New Roman"/>
                <a:cs typeface="Times New Roman"/>
              </a:rPr>
              <a:t>государств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правительств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Индии,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Франции,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Китае,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Турции,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Германии,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Финляндии, </a:t>
            </a:r>
            <a:r>
              <a:rPr sz="1400" dirty="0">
                <a:latin typeface="Times New Roman"/>
                <a:cs typeface="Times New Roman"/>
              </a:rPr>
              <a:t>Болгарии,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Венгрии,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Кипре,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Египте,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Чехословакии,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союзных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республиках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CССР </a:t>
            </a:r>
            <a:r>
              <a:rPr sz="1400" dirty="0">
                <a:latin typeface="Times New Roman"/>
                <a:cs typeface="Times New Roman"/>
              </a:rPr>
              <a:t>(ныне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государствах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ближнего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зарубежья),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именно: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193" y="7178026"/>
          <a:ext cx="6741159" cy="291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/>
                <a:gridCol w="5760720"/>
              </a:tblGrid>
              <a:tr h="977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336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Сидор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Артемьевич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Ковпак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(1887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1967)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военный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государственный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Генерал-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майор.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Дважды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Советского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Союза.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0383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Илья</a:t>
                      </a:r>
                      <a:r>
                        <a:rPr sz="1800" b="1" spc="-15" baseline="-9259" dirty="0">
                          <a:latin typeface="Times New Roman"/>
                          <a:cs typeface="Times New Roman"/>
                        </a:rPr>
                        <a:t>́</a:t>
                      </a:r>
                      <a:r>
                        <a:rPr sz="1800" b="1" spc="142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Григо</a:t>
                      </a:r>
                      <a:r>
                        <a:rPr sz="1800" b="1" baseline="-9259" dirty="0">
                          <a:latin typeface="Times New Roman"/>
                          <a:cs typeface="Times New Roman"/>
                        </a:rPr>
                        <a:t>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рьевич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Эренбу</a:t>
                      </a:r>
                      <a:r>
                        <a:rPr sz="1800" b="1" baseline="-9259" dirty="0">
                          <a:latin typeface="Times New Roman"/>
                          <a:cs typeface="Times New Roman"/>
                        </a:rPr>
                        <a:t>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рг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(1891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—1967)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писатель,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поэт,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публицист,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журналист,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военный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корреспондент,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переводчик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французского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испанского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языков,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общественный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фотограф.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6070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Сергей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Владимирович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Михалков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2009)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поэт,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писатель,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баснописец,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общественный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деятель.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7032" y="463549"/>
            <a:ext cx="1474468" cy="9829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55" y="2278839"/>
            <a:ext cx="989101" cy="1497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955" y="7184567"/>
            <a:ext cx="790574" cy="29044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93" y="457187"/>
          <a:ext cx="6741159" cy="963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/>
                <a:gridCol w="5760720"/>
              </a:tblGrid>
              <a:tr h="901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6637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Михаил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Александрович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Шолохов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(1905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1984)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писатель,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журналист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киносценарист,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лауреат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Нобелевской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премии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литературе.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0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Мустай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Карим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(настоящее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имя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Мустафа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Сафич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Каримов)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(1919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2005)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41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башкирский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поэт,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прозаик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драматург.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1813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Георгий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Константинович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Жуков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(1896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1974)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полководец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государственный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Маршал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Союза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(1943),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четырежды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Герой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Советского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Союза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(1939,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1944,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1945,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1956),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кавалер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двух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орденов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«Победа»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(1944,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1945).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780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Муса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Гайсинович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Гареев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(1922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1987)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участник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Великой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Отечественной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войны,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дважды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Герой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СССР.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8321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Гео</a:t>
                      </a:r>
                      <a:r>
                        <a:rPr sz="1800" b="1" baseline="-9259" dirty="0">
                          <a:latin typeface="Times New Roman"/>
                          <a:cs typeface="Times New Roman"/>
                        </a:rPr>
                        <a:t>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ргий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Аге</a:t>
                      </a:r>
                      <a:r>
                        <a:rPr sz="1800" b="1" baseline="-9259" dirty="0">
                          <a:latin typeface="Times New Roman"/>
                          <a:cs typeface="Times New Roman"/>
                        </a:rPr>
                        <a:t>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евич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800" b="1" baseline="-9259" dirty="0">
                          <a:latin typeface="Times New Roman"/>
                          <a:cs typeface="Times New Roman"/>
                        </a:rPr>
                        <a:t>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бов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(1915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1994)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лётчик-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истребитель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военачальник,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Союза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(1951).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Генерал-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лейтенант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авиации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(1961).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Профессор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(1969).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12382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Сагид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Рауфович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Рафиков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(1912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1992)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химик,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академик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Казахской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ССР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(1962),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член-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корреспондент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СССР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(1970).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Автор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свыше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900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трудов,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первых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стране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учебников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вузов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физикохимии полимеров.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1938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Зия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Нуриевич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Нуриев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(1915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—2012)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государственный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партийный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Депутат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Союза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Верховного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СССР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4–11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созывов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(1954–1986)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Башкирской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АССР.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Член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ЦК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КПСС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(1961–1986).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Социалистического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Труда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(1975).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Первый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секретарь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Башкирского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обкома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КПСС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(1957–1969)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др.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9339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Мидхат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Закирович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Шакиров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(1916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—2004)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партийный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деятель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Башкирской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АССР,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первый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секретарь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Башкирского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обкома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КПСС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(1969–1987),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Уфимского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горкома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КПСС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(1963–1969).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4986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Николай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Маркович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Эмануэль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(1915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1984)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физикохимик;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являлся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одним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ведущих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СССР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специалистов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кинетики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механизма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химических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реакций.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Герой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Социалистического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Труда,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лауреат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Ленинской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премии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Государственной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премии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СССР.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3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4795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Мао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Цзэдун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(1893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–1976)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китайский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государственный,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политический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коммунистический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Председатель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Китайской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Народной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Республики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(1954–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1959)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Председатель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ЦК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Коммунистической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партии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Китая (1943–1976).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Основатель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первый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руководитель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Китайской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Народной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Республики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октября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1949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сентября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1976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годов.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55" y="463550"/>
            <a:ext cx="781035" cy="8864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55" y="1365503"/>
            <a:ext cx="771523" cy="2793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586" y="4165599"/>
            <a:ext cx="857250" cy="9706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955" y="5143500"/>
            <a:ext cx="790562" cy="29077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955" y="8058911"/>
            <a:ext cx="803908" cy="10083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8955" y="9074150"/>
            <a:ext cx="819505" cy="10177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93" y="457187"/>
          <a:ext cx="6741159" cy="2859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/>
                <a:gridCol w="5760720"/>
              </a:tblGrid>
              <a:tr h="99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9398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Цзян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Цин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Шумэн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(«простая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чистая»)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(1914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1991)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известна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сценическому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имени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Лань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Пин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китайская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актриса,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ставшая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1938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женой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Мао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Цзэдуна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вошедшая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высшие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эшелоны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Китае.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Играла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большую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роль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руководстве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Культурной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революцией.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099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Индира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Ганди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(1917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1984)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индийский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политик,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лидер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партии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«Индийский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национальный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конгресс»,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первая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единственная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истории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женщина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премьер-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министр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Индии.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Дочь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первого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премьер-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министра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страны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Джавахарлала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Неру.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Она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старалась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наладить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отношения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СССР.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9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690" algn="just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Николай</a:t>
                      </a:r>
                      <a:r>
                        <a:rPr sz="1200" b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Николаевич</a:t>
                      </a:r>
                      <a:r>
                        <a:rPr sz="1200" b="1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Семенов</a:t>
                      </a:r>
                      <a:r>
                        <a:rPr sz="1200" b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(1896-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1986)</a:t>
                      </a:r>
                      <a:r>
                        <a:rPr sz="1200" b="1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физик-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химик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педагог,</a:t>
                      </a:r>
                      <a:r>
                        <a:rPr sz="12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основоположник</a:t>
                      </a:r>
                      <a:r>
                        <a:rPr sz="12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химической</a:t>
                      </a:r>
                      <a:r>
                        <a:rPr sz="12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физики,</a:t>
                      </a:r>
                      <a:r>
                        <a:rPr sz="12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единственный</a:t>
                      </a:r>
                      <a:r>
                        <a:rPr sz="12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советский</a:t>
                      </a:r>
                      <a:r>
                        <a:rPr sz="120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лауреат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Нобелевской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премии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(1956),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дважды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Героя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Социалистического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(1966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1976),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внёсший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существенный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вклад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химической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кинетики.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4521" y="3416299"/>
            <a:ext cx="6674484" cy="67818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7620" indent="448945" algn="just">
              <a:lnSpc>
                <a:spcPts val="1610"/>
              </a:lnSpc>
              <a:spcBef>
                <a:spcPts val="21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4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11.</a:t>
            </a:r>
            <a:r>
              <a:rPr sz="1400" b="1" spc="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Некоторые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высказывания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Николая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Николаевича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Семенова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стали </a:t>
            </a:r>
            <a:r>
              <a:rPr sz="1400" dirty="0">
                <a:latin typeface="Times New Roman"/>
                <a:cs typeface="Times New Roman"/>
              </a:rPr>
              <a:t>жизненными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принципами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академика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Ахиярова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К.Ш.,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которых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придерживается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сегодня,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также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учит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учеников:</a:t>
            </a:r>
            <a:endParaRPr sz="1400">
              <a:latin typeface="Times New Roman"/>
              <a:cs typeface="Times New Roman"/>
            </a:endParaRPr>
          </a:p>
          <a:p>
            <a:pPr marL="461645" indent="-222250" algn="just">
              <a:lnSpc>
                <a:spcPts val="1530"/>
              </a:lnSpc>
              <a:buChar char="•"/>
              <a:tabLst>
                <a:tab pos="461645" algn="l"/>
              </a:tabLst>
            </a:pPr>
            <a:r>
              <a:rPr sz="1400" dirty="0">
                <a:latin typeface="Times New Roman"/>
                <a:cs typeface="Times New Roman"/>
              </a:rPr>
              <a:t>«Блюсти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чистоту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есть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первая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заповедь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ученого».</a:t>
            </a:r>
            <a:endParaRPr sz="14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ts val="1610"/>
              </a:lnSpc>
              <a:spcBef>
                <a:spcPts val="80"/>
              </a:spcBef>
              <a:buChar char="•"/>
              <a:tabLst>
                <a:tab pos="461645" algn="l"/>
              </a:tabLst>
            </a:pPr>
            <a:r>
              <a:rPr sz="1400" dirty="0">
                <a:latin typeface="Times New Roman"/>
                <a:cs typeface="Times New Roman"/>
              </a:rPr>
              <a:t>«…Истинный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ученый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должен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быть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просто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беспристрастным,</a:t>
            </a:r>
            <a:r>
              <a:rPr sz="1400" spc="4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самым </a:t>
            </a:r>
            <a:r>
              <a:rPr sz="1400" dirty="0">
                <a:latin typeface="Times New Roman"/>
                <a:cs typeface="Times New Roman"/>
              </a:rPr>
              <a:t>пристрастным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критиком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того,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ему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дороже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всего,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своей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творческой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работы, </a:t>
            </a:r>
            <a:r>
              <a:rPr sz="1400" dirty="0">
                <a:latin typeface="Times New Roman"/>
                <a:cs typeface="Times New Roman"/>
              </a:rPr>
              <a:t>которой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посвятил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дней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ночей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труда,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радости,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вдохновения.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должен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быть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врагом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самому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себе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трагедия,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величие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ученого».</a:t>
            </a:r>
            <a:endParaRPr sz="1400">
              <a:latin typeface="Times New Roman"/>
              <a:cs typeface="Times New Roman"/>
            </a:endParaRPr>
          </a:p>
          <a:p>
            <a:pPr marL="462280" indent="-222250" algn="just">
              <a:lnSpc>
                <a:spcPts val="1520"/>
              </a:lnSpc>
              <a:buChar char="•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«…Какой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счастливой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старости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может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достигнуть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ученый,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увядает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нем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страсть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науке,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сумел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завоевать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любовь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уважение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своих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учеников,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самых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первых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шагов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один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только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факел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научной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истины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освещает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ему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путь,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если </a:t>
            </a:r>
            <a:r>
              <a:rPr sz="1400" dirty="0">
                <a:latin typeface="Times New Roman"/>
                <a:cs typeface="Times New Roman"/>
              </a:rPr>
              <a:t>ложные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светильники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интересов,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честолюбия,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высокомерия,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зависти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сбивают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пути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служения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науке,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через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народу».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610"/>
              </a:lnSpc>
              <a:spcBef>
                <a:spcPts val="40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12.</a:t>
            </a:r>
            <a:r>
              <a:rPr sz="1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Интересный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факт.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Шаехмурзинович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выработал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Десять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нельзя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этическом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воспитании,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соблюдение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которых,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мнению,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считается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делом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чести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достоинства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любого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человека,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нарушение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позором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нравственным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невежеством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35"/>
              </a:lnSpc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000" dirty="0">
                <a:latin typeface="Times New Roman"/>
                <a:cs typeface="Times New Roman"/>
              </a:rPr>
              <a:t>Трудовой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патриотизм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 основа</a:t>
            </a:r>
            <a:r>
              <a:rPr sz="1000" spc="-10" dirty="0">
                <a:latin typeface="Times New Roman"/>
                <a:cs typeface="Times New Roman"/>
              </a:rPr>
              <a:t> национальной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безопасности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страны.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Уфа: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Изд-</a:t>
            </a:r>
            <a:r>
              <a:rPr sz="1000" dirty="0">
                <a:latin typeface="Times New Roman"/>
                <a:cs typeface="Times New Roman"/>
              </a:rPr>
              <a:t>во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КПРФ, 2024.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 16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с.</a:t>
            </a:r>
            <a:r>
              <a:rPr sz="1400" spc="-20" dirty="0"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  <a:p>
            <a:pPr marL="461009" indent="-221615" algn="just">
              <a:lnSpc>
                <a:spcPts val="1614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бездельничать,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когда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трудятся.</a:t>
            </a:r>
            <a:endParaRPr sz="1400">
              <a:latin typeface="Times New Roman"/>
              <a:cs typeface="Times New Roman"/>
            </a:endParaRPr>
          </a:p>
          <a:p>
            <a:pPr marL="461009" indent="-221615" algn="just">
              <a:lnSpc>
                <a:spcPts val="1610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смеяться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над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старостью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старыми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людьми.</a:t>
            </a:r>
            <a:endParaRPr sz="1400">
              <a:latin typeface="Times New Roman"/>
              <a:cs typeface="Times New Roman"/>
            </a:endParaRPr>
          </a:p>
          <a:p>
            <a:pPr marL="12700" marR="6350" indent="448309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вступать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пререкания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уважаемыми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взрослыми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людьми,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особенно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со </a:t>
            </a:r>
            <a:r>
              <a:rPr sz="1400" spc="-10" dirty="0">
                <a:latin typeface="Times New Roman"/>
                <a:cs typeface="Times New Roman"/>
              </a:rPr>
              <a:t>стариками.</a:t>
            </a:r>
            <a:endParaRPr sz="1400">
              <a:latin typeface="Times New Roman"/>
              <a:cs typeface="Times New Roman"/>
            </a:endParaRPr>
          </a:p>
          <a:p>
            <a:pPr marL="461009" indent="-221615">
              <a:lnSpc>
                <a:spcPts val="1525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выражать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недовольство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тем,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тебя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вещи.</a:t>
            </a:r>
            <a:endParaRPr sz="1400">
              <a:latin typeface="Times New Roman"/>
              <a:cs typeface="Times New Roman"/>
            </a:endParaRPr>
          </a:p>
          <a:p>
            <a:pPr marL="461009" indent="-221615">
              <a:lnSpc>
                <a:spcPts val="1610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допускать,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чтобы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давала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тебе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может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себе.</a:t>
            </a:r>
            <a:endParaRPr sz="1400">
              <a:latin typeface="Times New Roman"/>
              <a:cs typeface="Times New Roman"/>
            </a:endParaRPr>
          </a:p>
          <a:p>
            <a:pPr marL="461009" indent="-221615">
              <a:lnSpc>
                <a:spcPts val="1614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делать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осуждают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старшие.</a:t>
            </a:r>
            <a:endParaRPr sz="1400">
              <a:latin typeface="Times New Roman"/>
              <a:cs typeface="Times New Roman"/>
            </a:endParaRPr>
          </a:p>
          <a:p>
            <a:pPr marL="12700" marR="8255" indent="448309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оставлять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старшего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родного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человека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одиночестве,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особенно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мать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или </a:t>
            </a:r>
            <a:r>
              <a:rPr sz="1400" dirty="0">
                <a:latin typeface="Times New Roman"/>
                <a:cs typeface="Times New Roman"/>
              </a:rPr>
              <a:t>отца,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дедушку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бабушку.</a:t>
            </a:r>
            <a:endParaRPr sz="1400">
              <a:latin typeface="Times New Roman"/>
              <a:cs typeface="Times New Roman"/>
            </a:endParaRPr>
          </a:p>
          <a:p>
            <a:pPr marL="461009" indent="-221615">
              <a:lnSpc>
                <a:spcPts val="1525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собираться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дорогу,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получив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благословения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старших.</a:t>
            </a:r>
            <a:endParaRPr sz="1400">
              <a:latin typeface="Times New Roman"/>
              <a:cs typeface="Times New Roman"/>
            </a:endParaRPr>
          </a:p>
          <a:p>
            <a:pPr marL="461009" indent="-221615">
              <a:lnSpc>
                <a:spcPts val="1610"/>
              </a:lnSpc>
              <a:buAutoNum type="arabicPeriod"/>
              <a:tabLst>
                <a:tab pos="46100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садиться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обедать,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пригласив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старшего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семье.</a:t>
            </a:r>
            <a:endParaRPr sz="1400">
              <a:latin typeface="Times New Roman"/>
              <a:cs typeface="Times New Roman"/>
            </a:endParaRPr>
          </a:p>
          <a:p>
            <a:pPr marL="12700" marR="6350" indent="492759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05459" algn="l"/>
              </a:tabLst>
            </a:pPr>
            <a:r>
              <a:rPr sz="1400" dirty="0">
                <a:latin typeface="Times New Roman"/>
                <a:cs typeface="Times New Roman"/>
              </a:rPr>
              <a:t>Нельзя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сидеть,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когда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стоит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взрослый,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особенно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пожилой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человек,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особенности женщина.</a:t>
            </a:r>
            <a:endParaRPr sz="1400">
              <a:latin typeface="Times New Roman"/>
              <a:cs typeface="Times New Roman"/>
            </a:endParaRPr>
          </a:p>
          <a:p>
            <a:pPr marL="12700" marR="6350" indent="448945" algn="just">
              <a:lnSpc>
                <a:spcPts val="161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Осуществление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этих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Десяти</a:t>
            </a:r>
            <a:r>
              <a:rPr sz="1400" b="1" spc="18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нельзя,</a:t>
            </a:r>
            <a:r>
              <a:rPr sz="1400" b="1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мнению,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требует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большой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заботы </a:t>
            </a:r>
            <a:r>
              <a:rPr sz="1400" dirty="0">
                <a:latin typeface="Times New Roman"/>
                <a:cs typeface="Times New Roman"/>
              </a:rPr>
              <a:t>педагогов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гармонизации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воспитательного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процесса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любой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образовательной организации.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55" y="463550"/>
            <a:ext cx="815225" cy="985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55" y="1460500"/>
            <a:ext cx="825868" cy="18572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23" y="432307"/>
            <a:ext cx="6675120" cy="514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algn="just">
              <a:lnSpc>
                <a:spcPts val="1645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заключении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можем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сделать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несколько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ключевых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выводов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нашем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герое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дня:</a:t>
            </a:r>
            <a:endParaRPr sz="14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95900"/>
              </a:lnSpc>
              <a:spcBef>
                <a:spcPts val="35"/>
              </a:spcBef>
            </a:pPr>
            <a:r>
              <a:rPr sz="1400" b="1" dirty="0">
                <a:latin typeface="Times New Roman"/>
                <a:cs typeface="Times New Roman"/>
              </a:rPr>
              <a:t>Во-первых,</a:t>
            </a:r>
            <a:r>
              <a:rPr sz="1400" b="1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академик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выдающаяся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личность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профессионал </a:t>
            </a:r>
            <a:r>
              <a:rPr sz="1400" dirty="0">
                <a:latin typeface="Times New Roman"/>
                <a:cs typeface="Times New Roman"/>
              </a:rPr>
              <a:t>своего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дела,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ученый-</a:t>
            </a:r>
            <a:r>
              <a:rPr sz="1400" dirty="0">
                <a:latin typeface="Times New Roman"/>
                <a:cs typeface="Times New Roman"/>
              </a:rPr>
              <a:t>педагог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наставник-</a:t>
            </a:r>
            <a:r>
              <a:rPr sz="1400" dirty="0">
                <a:latin typeface="Times New Roman"/>
                <a:cs typeface="Times New Roman"/>
              </a:rPr>
              <a:t>методист,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служит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примером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того,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человек </a:t>
            </a:r>
            <a:r>
              <a:rPr sz="1400" dirty="0">
                <a:latin typeface="Times New Roman"/>
                <a:cs typeface="Times New Roman"/>
              </a:rPr>
              <a:t>может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достичь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выдающихся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результатов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жизни,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стойкая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вера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себя,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свои </a:t>
            </a:r>
            <a:r>
              <a:rPr sz="1400" dirty="0">
                <a:latin typeface="Times New Roman"/>
                <a:cs typeface="Times New Roman"/>
              </a:rPr>
              <a:t>мечты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готовность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упорному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труду,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чтоб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изменить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мир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вокруг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себя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собственное </a:t>
            </a:r>
            <a:r>
              <a:rPr sz="1400" dirty="0">
                <a:latin typeface="Times New Roman"/>
                <a:cs typeface="Times New Roman"/>
              </a:rPr>
              <a:t>представление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жизни.</a:t>
            </a:r>
            <a:endParaRPr sz="140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610"/>
              </a:lnSpc>
              <a:spcBef>
                <a:spcPts val="40"/>
              </a:spcBef>
            </a:pPr>
            <a:r>
              <a:rPr sz="1400" b="1" dirty="0">
                <a:latin typeface="Times New Roman"/>
                <a:cs typeface="Times New Roman"/>
              </a:rPr>
              <a:t>Во-вторых,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история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этой удивительной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личности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подчеркивает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важность </a:t>
            </a:r>
            <a:r>
              <a:rPr sz="1400" dirty="0">
                <a:latin typeface="Times New Roman"/>
                <a:cs typeface="Times New Roman"/>
              </a:rPr>
              <a:t>стремления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каждого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знаниям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открытиям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педагогической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науке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образовательной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практике,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которые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только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обогащают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наши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знания,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житейский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профессиональный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опыт,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помогают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понимании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другого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человека,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осмыслении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35"/>
              </a:lnSpc>
            </a:pPr>
            <a:r>
              <a:rPr sz="1400" dirty="0">
                <a:latin typeface="Times New Roman"/>
                <a:cs typeface="Times New Roman"/>
              </a:rPr>
              <a:t>разнообразия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национальных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культур,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достижений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человечества,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стран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государств.</a:t>
            </a:r>
            <a:endParaRPr sz="140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610"/>
              </a:lnSpc>
              <a:spcBef>
                <a:spcPts val="75"/>
              </a:spcBef>
            </a:pPr>
            <a:r>
              <a:rPr sz="1400" b="1" spc="-10" dirty="0">
                <a:latin typeface="Times New Roman"/>
                <a:cs typeface="Times New Roman"/>
              </a:rPr>
              <a:t>В-</a:t>
            </a:r>
            <a:r>
              <a:rPr sz="1400" b="1" dirty="0">
                <a:latin typeface="Times New Roman"/>
                <a:cs typeface="Times New Roman"/>
              </a:rPr>
              <a:t>третьих,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важны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напутственные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слова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уважаемого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юбиляра,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необходимости </a:t>
            </a:r>
            <a:r>
              <a:rPr sz="1400" dirty="0">
                <a:latin typeface="Times New Roman"/>
                <a:cs typeface="Times New Roman"/>
              </a:rPr>
              <a:t>мечтать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стремиться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оптимизмом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решимостью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своим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целям,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быть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готовым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 </a:t>
            </a:r>
            <a:r>
              <a:rPr sz="1400" dirty="0">
                <a:latin typeface="Times New Roman"/>
                <a:cs typeface="Times New Roman"/>
              </a:rPr>
              <a:t>открытиям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новым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возможностям,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позиции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нового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мышления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изучать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славное </a:t>
            </a:r>
            <a:r>
              <a:rPr sz="1400" dirty="0">
                <a:latin typeface="Times New Roman"/>
                <a:cs typeface="Times New Roman"/>
              </a:rPr>
              <a:t>историческое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педагогическое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наследие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прошлого,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помощью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которого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осмыслять </a:t>
            </a:r>
            <a:r>
              <a:rPr sz="1400" dirty="0">
                <a:latin typeface="Times New Roman"/>
                <a:cs typeface="Times New Roman"/>
              </a:rPr>
              <a:t>настоящее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будущее,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открывать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принципиально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способы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решения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сложнейших </a:t>
            </a:r>
            <a:r>
              <a:rPr sz="1400" dirty="0">
                <a:latin typeface="Times New Roman"/>
                <a:cs typeface="Times New Roman"/>
              </a:rPr>
              <a:t>проблем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обучения,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развития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молодежи.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Несмотря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свой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уважаемый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возраст,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Шаехмурзинович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более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шестидесяти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продолжает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трудиться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вести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достаточно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активную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научно- исследовательскую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общественную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деятельность,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пишет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статьи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книги, </a:t>
            </a:r>
            <a:r>
              <a:rPr sz="1400" spc="-10" dirty="0">
                <a:latin typeface="Times New Roman"/>
                <a:cs typeface="Times New Roman"/>
              </a:rPr>
              <a:t>встречается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коллегами,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остается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консультантом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Башкирского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научно-</a:t>
            </a:r>
            <a:r>
              <a:rPr sz="1400" dirty="0">
                <a:latin typeface="Times New Roman"/>
                <a:cs typeface="Times New Roman"/>
              </a:rPr>
              <a:t>образовательного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Центра </a:t>
            </a:r>
            <a:r>
              <a:rPr sz="1400" dirty="0">
                <a:latin typeface="Times New Roman"/>
                <a:cs typeface="Times New Roman"/>
              </a:rPr>
              <a:t>РАО,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членом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Башкирского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республиканского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отделения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КПРФ.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нашей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республике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он </a:t>
            </a:r>
            <a:r>
              <a:rPr sz="1400" dirty="0">
                <a:latin typeface="Times New Roman"/>
                <a:cs typeface="Times New Roman"/>
              </a:rPr>
              <a:t>один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преданных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идеалам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коммунистической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партии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большевиков-</a:t>
            </a:r>
            <a:r>
              <a:rPr sz="1400" dirty="0">
                <a:latin typeface="Times New Roman"/>
                <a:cs typeface="Times New Roman"/>
              </a:rPr>
              <a:t>коммунистов,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за </a:t>
            </a:r>
            <a:r>
              <a:rPr sz="1400" dirty="0">
                <a:latin typeface="Times New Roman"/>
                <a:cs typeface="Times New Roman"/>
              </a:rPr>
              <a:t>идейные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убеждения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которого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назвали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«Красным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Академиком».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фото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открытие </a:t>
            </a:r>
            <a:r>
              <a:rPr sz="1400" dirty="0">
                <a:latin typeface="Times New Roman"/>
                <a:cs typeface="Times New Roman"/>
              </a:rPr>
              <a:t>памятника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В.И.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Ленину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усадьбе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семейства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Ахияровых-</a:t>
            </a:r>
            <a:r>
              <a:rPr sz="1400" dirty="0">
                <a:latin typeface="Times New Roman"/>
                <a:cs typeface="Times New Roman"/>
              </a:rPr>
              <a:t>Валинуровых.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Слайды</a:t>
            </a: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13-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15.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68" y="7537195"/>
            <a:ext cx="649732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ctr">
              <a:lnSpc>
                <a:spcPts val="1380"/>
              </a:lnSpc>
              <a:spcBef>
                <a:spcPts val="195"/>
              </a:spcBef>
            </a:pPr>
            <a:r>
              <a:rPr sz="1200" i="1" dirty="0">
                <a:latin typeface="Times New Roman"/>
                <a:cs typeface="Times New Roman"/>
              </a:rPr>
              <a:t>Первый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секретарь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Башкирского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республиканского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отделения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КПРФ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Кутлугужин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Юнир </a:t>
            </a:r>
            <a:r>
              <a:rPr sz="1200" i="1" dirty="0">
                <a:latin typeface="Times New Roman"/>
                <a:cs typeface="Times New Roman"/>
              </a:rPr>
              <a:t>Галимьянович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с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коллегами,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Ринат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Гаянович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Валинуров,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российский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психиатр,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доктор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медицинских </a:t>
            </a:r>
            <a:r>
              <a:rPr sz="1200" i="1" dirty="0">
                <a:latin typeface="Times New Roman"/>
                <a:cs typeface="Times New Roman"/>
              </a:rPr>
              <a:t>наук,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профессор,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Заслуженный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врач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Российской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Федерации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(зять).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700" y="5634551"/>
            <a:ext cx="2800985" cy="18659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1584" y="5626931"/>
            <a:ext cx="2809958" cy="18741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664" y="8173224"/>
            <a:ext cx="2843528" cy="19886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8095" y="8177034"/>
            <a:ext cx="2869562" cy="19847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93" y="457187"/>
          <a:ext cx="6722745" cy="222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3270250"/>
                <a:gridCol w="1723389"/>
              </a:tblGrid>
              <a:tr h="2223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4030" y="2721356"/>
            <a:ext cx="6673850" cy="34537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449580" algn="just">
              <a:lnSpc>
                <a:spcPts val="1610"/>
              </a:lnSpc>
              <a:spcBef>
                <a:spcPts val="21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16.</a:t>
            </a:r>
            <a:r>
              <a:rPr sz="14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протяжении</a:t>
            </a:r>
            <a:r>
              <a:rPr sz="1400" spc="2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всей</a:t>
            </a:r>
            <a:r>
              <a:rPr sz="1400" spc="2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своей</a:t>
            </a:r>
            <a:r>
              <a:rPr sz="1400" spc="2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жизни</a:t>
            </a:r>
            <a:r>
              <a:rPr sz="1400" spc="2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Шаехмурзинович </a:t>
            </a:r>
            <a:r>
              <a:rPr sz="1400" dirty="0">
                <a:latin typeface="Times New Roman"/>
                <a:cs typeface="Times New Roman"/>
              </a:rPr>
              <a:t>придерживается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ряда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принципов,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сформированных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самим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основе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собственного </a:t>
            </a:r>
            <a:r>
              <a:rPr sz="1400" dirty="0">
                <a:latin typeface="Times New Roman"/>
                <a:cs typeface="Times New Roman"/>
              </a:rPr>
              <a:t>житейского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профессионального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опыта,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некоторые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них:</a:t>
            </a:r>
            <a:endParaRPr sz="1400">
              <a:latin typeface="Times New Roman"/>
              <a:cs typeface="Times New Roman"/>
            </a:endParaRPr>
          </a:p>
          <a:p>
            <a:pPr marL="462280" indent="-222885">
              <a:lnSpc>
                <a:spcPts val="1670"/>
              </a:lnSpc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«Только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славен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человек!».</a:t>
            </a:r>
            <a:endParaRPr sz="1400">
              <a:latin typeface="Times New Roman"/>
              <a:cs typeface="Times New Roman"/>
            </a:endParaRPr>
          </a:p>
          <a:p>
            <a:pPr marL="462280" indent="-22225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друзей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каждой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трамвайной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остановке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меняю».</a:t>
            </a:r>
            <a:endParaRPr sz="1400">
              <a:latin typeface="Times New Roman"/>
              <a:cs typeface="Times New Roman"/>
            </a:endParaRPr>
          </a:p>
          <a:p>
            <a:pPr marL="462280" indent="-222250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«Давайте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украшать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друг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друга!».</a:t>
            </a:r>
            <a:endParaRPr sz="1400">
              <a:latin typeface="Times New Roman"/>
              <a:cs typeface="Times New Roman"/>
            </a:endParaRPr>
          </a:p>
          <a:p>
            <a:pPr marL="462280" indent="-22225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«Ты,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конечно,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хороший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человек,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мог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чуть-</a:t>
            </a:r>
            <a:r>
              <a:rPr sz="1400" dirty="0">
                <a:latin typeface="Times New Roman"/>
                <a:cs typeface="Times New Roman"/>
              </a:rPr>
              <a:t>чуть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лучше».</a:t>
            </a:r>
            <a:endParaRPr sz="1400">
              <a:latin typeface="Times New Roman"/>
              <a:cs typeface="Times New Roman"/>
            </a:endParaRPr>
          </a:p>
          <a:p>
            <a:pPr marL="462280" indent="-222250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«Надо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знать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меру».</a:t>
            </a:r>
            <a:endParaRPr sz="1400">
              <a:latin typeface="Times New Roman"/>
              <a:cs typeface="Times New Roman"/>
            </a:endParaRPr>
          </a:p>
          <a:p>
            <a:pPr marL="462280" indent="-22288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«Без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прошлого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будущего,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прошлого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только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дикарей».</a:t>
            </a:r>
            <a:endParaRPr sz="1400">
              <a:latin typeface="Times New Roman"/>
              <a:cs typeface="Times New Roman"/>
            </a:endParaRPr>
          </a:p>
          <a:p>
            <a:pPr marL="462280" indent="-222885">
              <a:lnSpc>
                <a:spcPts val="1675"/>
              </a:lnSpc>
              <a:spcBef>
                <a:spcPts val="35"/>
              </a:spcBef>
              <a:buFont typeface="Symbol"/>
              <a:buChar char=""/>
              <a:tabLst>
                <a:tab pos="462280" algn="l"/>
              </a:tabLst>
            </a:pPr>
            <a:r>
              <a:rPr sz="1400" dirty="0">
                <a:latin typeface="Times New Roman"/>
                <a:cs typeface="Times New Roman"/>
              </a:rPr>
              <a:t>«Живи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один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день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счет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меня»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ts val="430"/>
              </a:lnSpc>
            </a:pPr>
            <a:r>
              <a:rPr sz="400" spc="-50" dirty="0">
                <a:latin typeface="Times New Roman"/>
                <a:cs typeface="Times New Roman"/>
              </a:rPr>
              <a:t>.</a:t>
            </a:r>
            <a:endParaRPr sz="4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900"/>
              </a:lnSpc>
              <a:spcBef>
                <a:spcPts val="2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17.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Есть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личности,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тянутся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люди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источнику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мудрости.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Их </a:t>
            </a:r>
            <a:r>
              <a:rPr sz="1400" dirty="0">
                <a:latin typeface="Times New Roman"/>
                <a:cs typeface="Times New Roman"/>
              </a:rPr>
              <a:t>советами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дорожат,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общение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ними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считают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праздником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души,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сотрудничество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– </a:t>
            </a:r>
            <a:r>
              <a:rPr sz="1400" dirty="0">
                <a:latin typeface="Times New Roman"/>
                <a:cs typeface="Times New Roman"/>
              </a:rPr>
              <a:t>редкой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удачей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жизни.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Такой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личностью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был,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есть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будет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Камиль </a:t>
            </a:r>
            <a:r>
              <a:rPr sz="1400" dirty="0">
                <a:latin typeface="Times New Roman"/>
                <a:cs typeface="Times New Roman"/>
              </a:rPr>
              <a:t>Шаехмурзинович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Ахияров!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Пожелаем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нашему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юбиляру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дожить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плюс </a:t>
            </a:r>
            <a:r>
              <a:rPr sz="1400" dirty="0">
                <a:latin typeface="Times New Roman"/>
                <a:cs typeface="Times New Roman"/>
              </a:rPr>
              <a:t>каждый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подарит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ему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еще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одному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дню,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говорит.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61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18.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Спасибо,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уважаемые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студенты,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аспиранты,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коллеги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ваше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внимание!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639" y="9571749"/>
            <a:ext cx="2222500" cy="6477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456565" algn="r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Материал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подготовила </a:t>
            </a:r>
            <a:r>
              <a:rPr sz="1400" dirty="0">
                <a:latin typeface="Times New Roman"/>
                <a:cs typeface="Times New Roman"/>
              </a:rPr>
              <a:t>доктор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наук, </a:t>
            </a:r>
            <a:r>
              <a:rPr sz="1400" dirty="0">
                <a:latin typeface="Times New Roman"/>
                <a:cs typeface="Times New Roman"/>
              </a:rPr>
              <a:t>профессор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Кашапова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Л.М.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55" y="463550"/>
            <a:ext cx="1574164" cy="22085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4239" y="463550"/>
            <a:ext cx="3199384" cy="22085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5759" y="463550"/>
            <a:ext cx="1651508" cy="22171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5225" y="6281927"/>
            <a:ext cx="5229858" cy="31098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523" y="433831"/>
            <a:ext cx="343344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50850">
              <a:lnSpc>
                <a:spcPts val="1380"/>
              </a:lnSpc>
              <a:spcBef>
                <a:spcPts val="195"/>
              </a:spcBef>
              <a:tabLst>
                <a:tab pos="939165" algn="l"/>
                <a:tab pos="1638300" algn="l"/>
                <a:tab pos="1905000" algn="l"/>
                <a:tab pos="2804160" algn="l"/>
              </a:tabLst>
            </a:pPr>
            <a:r>
              <a:rPr sz="1200" i="1" dirty="0">
                <a:latin typeface="Times New Roman"/>
                <a:cs typeface="Times New Roman"/>
              </a:rPr>
              <a:t>Учитель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–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совесть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народа.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Бороться</a:t>
            </a:r>
            <a:r>
              <a:rPr sz="1200" i="1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надо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за </a:t>
            </a:r>
            <a:r>
              <a:rPr sz="1200" i="1" spc="-10" dirty="0">
                <a:latin typeface="Times New Roman"/>
                <a:cs typeface="Times New Roman"/>
              </a:rPr>
              <a:t>настоящего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учителя,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25" dirty="0">
                <a:latin typeface="Times New Roman"/>
                <a:cs typeface="Times New Roman"/>
              </a:rPr>
              <a:t>за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настоящую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личность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4523" y="959611"/>
            <a:ext cx="218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1264920" algn="l"/>
                <a:tab pos="2034539" algn="l"/>
              </a:tabLst>
            </a:pPr>
            <a:r>
              <a:rPr sz="1200" i="1" spc="-10" dirty="0">
                <a:latin typeface="Times New Roman"/>
                <a:cs typeface="Times New Roman"/>
              </a:rPr>
              <a:t>достоинства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50" dirty="0">
                <a:latin typeface="Times New Roman"/>
                <a:cs typeface="Times New Roman"/>
              </a:rPr>
              <a:t>и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гордости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25" dirty="0">
                <a:latin typeface="Times New Roman"/>
                <a:cs typeface="Times New Roman"/>
              </a:rPr>
              <a:t>за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4523" y="784352"/>
            <a:ext cx="343281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410"/>
              </a:lnSpc>
              <a:spcBef>
                <a:spcPts val="100"/>
              </a:spcBef>
              <a:tabLst>
                <a:tab pos="865505" algn="l"/>
                <a:tab pos="1238885" algn="l"/>
                <a:tab pos="2317750" algn="l"/>
              </a:tabLst>
            </a:pPr>
            <a:r>
              <a:rPr sz="1200" i="1" spc="-10" dirty="0">
                <a:latin typeface="Times New Roman"/>
                <a:cs typeface="Times New Roman"/>
              </a:rPr>
              <a:t>педагога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50" dirty="0">
                <a:latin typeface="Times New Roman"/>
                <a:cs typeface="Times New Roman"/>
              </a:rPr>
              <a:t>–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думающего,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преисполненного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1410"/>
              </a:lnSpc>
              <a:tabLst>
                <a:tab pos="435609" algn="l"/>
                <a:tab pos="955040" algn="l"/>
              </a:tabLst>
            </a:pPr>
            <a:r>
              <a:rPr sz="1200" i="1" spc="-20" dirty="0">
                <a:latin typeface="Times New Roman"/>
                <a:cs typeface="Times New Roman"/>
              </a:rPr>
              <a:t>свой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труд,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i="1" spc="-25" dirty="0">
                <a:latin typeface="Times New Roman"/>
                <a:cs typeface="Times New Roman"/>
              </a:rPr>
              <a:t>не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4523" y="1134871"/>
            <a:ext cx="3430904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i="1" dirty="0">
                <a:latin typeface="Times New Roman"/>
                <a:cs typeface="Times New Roman"/>
              </a:rPr>
              <a:t>допускающего</a:t>
            </a:r>
            <a:r>
              <a:rPr sz="1200" i="1" spc="4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и</a:t>
            </a:r>
            <a:r>
              <a:rPr sz="1200" i="1" spc="4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мысли</a:t>
            </a:r>
            <a:r>
              <a:rPr sz="1200" i="1" spc="4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</a:t>
            </a:r>
            <a:r>
              <a:rPr sz="1200" i="1" spc="4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том,</a:t>
            </a:r>
            <a:r>
              <a:rPr sz="1200" i="1" spc="4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чтобы</a:t>
            </a:r>
            <a:r>
              <a:rPr sz="1200" i="1" spc="4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на</a:t>
            </a:r>
            <a:r>
              <a:rPr sz="1200" i="1" spc="38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белое </a:t>
            </a:r>
            <a:r>
              <a:rPr sz="1200" i="1" dirty="0">
                <a:latin typeface="Times New Roman"/>
                <a:cs typeface="Times New Roman"/>
              </a:rPr>
              <a:t>сказать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чёрное.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30" y="1392909"/>
            <a:ext cx="6674484" cy="32804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62280" indent="4937760">
              <a:lnSpc>
                <a:spcPct val="100000"/>
              </a:lnSpc>
              <a:spcBef>
                <a:spcPts val="825"/>
              </a:spcBef>
            </a:pPr>
            <a:r>
              <a:rPr sz="1200" i="1" dirty="0">
                <a:latin typeface="Times New Roman"/>
                <a:cs typeface="Times New Roman"/>
              </a:rPr>
              <a:t>В.А.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Сухомлинский.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8945" algn="just">
              <a:lnSpc>
                <a:spcPts val="1610"/>
              </a:lnSpc>
              <a:spcBef>
                <a:spcPts val="969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14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мире,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где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каждый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стремится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найти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свой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путь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смысл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жизни, </a:t>
            </a:r>
            <a:r>
              <a:rPr sz="1400" dirty="0">
                <a:latin typeface="Times New Roman"/>
                <a:cs typeface="Times New Roman"/>
              </a:rPr>
              <a:t>иногда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встречаются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люди,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чья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жизнь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себе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становится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вдохновением.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Один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из </a:t>
            </a:r>
            <a:r>
              <a:rPr sz="1400" dirty="0">
                <a:latin typeface="Times New Roman"/>
                <a:cs typeface="Times New Roman"/>
              </a:rPr>
              <a:t>таких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людей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Шаехмурзинович.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история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история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упорства, </a:t>
            </a:r>
            <a:r>
              <a:rPr sz="1400" dirty="0">
                <a:latin typeface="Times New Roman"/>
                <a:cs typeface="Times New Roman"/>
              </a:rPr>
              <a:t>стойкости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веры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свои</a:t>
            </a:r>
            <a:r>
              <a:rPr sz="1400" spc="-10" dirty="0">
                <a:latin typeface="Times New Roman"/>
                <a:cs typeface="Times New Roman"/>
              </a:rPr>
              <a:t> мечты.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20"/>
              </a:lnSpc>
            </a:pP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Шаехмурзинович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заслуженный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учитель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Башкирской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8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АССР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(1960),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доктор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(1974),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профессор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(1976),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Почетный </a:t>
            </a:r>
            <a:r>
              <a:rPr sz="1400" dirty="0">
                <a:latin typeface="Times New Roman"/>
                <a:cs typeface="Times New Roman"/>
              </a:rPr>
              <a:t>председатель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Башкирского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Президиума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Республиканского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отделения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Педагогического </a:t>
            </a:r>
            <a:r>
              <a:rPr sz="1400" dirty="0">
                <a:latin typeface="Times New Roman"/>
                <a:cs typeface="Times New Roman"/>
              </a:rPr>
              <a:t>общества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РФ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(1976),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действительный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член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Международной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гуманитарного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(МАГО,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1995),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член-</a:t>
            </a:r>
            <a:r>
              <a:rPr sz="1400" dirty="0">
                <a:latin typeface="Times New Roman"/>
                <a:cs typeface="Times New Roman"/>
              </a:rPr>
              <a:t>корреспондент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образования </a:t>
            </a:r>
            <a:r>
              <a:rPr sz="1400" dirty="0">
                <a:latin typeface="Times New Roman"/>
                <a:cs typeface="Times New Roman"/>
              </a:rPr>
              <a:t>(РАО,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1996),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академик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Международной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педагогического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образования </a:t>
            </a:r>
            <a:r>
              <a:rPr sz="1400" dirty="0">
                <a:latin typeface="Times New Roman"/>
                <a:cs typeface="Times New Roman"/>
              </a:rPr>
              <a:t>(МАНПО,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1999).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Имеет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почетные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звания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«Отличник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просвещения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РСФСР»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(1974),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70"/>
              </a:lnSpc>
            </a:pPr>
            <a:r>
              <a:rPr sz="1400" dirty="0">
                <a:latin typeface="Times New Roman"/>
                <a:cs typeface="Times New Roman"/>
              </a:rPr>
              <a:t>«Отличник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просвещения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СССР»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(1977),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«Отличник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высшей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СССР»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(1977),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620"/>
              </a:lnSpc>
              <a:spcBef>
                <a:spcPts val="65"/>
              </a:spcBef>
            </a:pPr>
            <a:r>
              <a:rPr sz="1400" dirty="0">
                <a:latin typeface="Times New Roman"/>
                <a:cs typeface="Times New Roman"/>
              </a:rPr>
              <a:t>«Заслуженный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Башкирской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АССР»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(1980),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«Заслуженный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науки </a:t>
            </a:r>
            <a:r>
              <a:rPr sz="1400" dirty="0">
                <a:latin typeface="Times New Roman"/>
                <a:cs typeface="Times New Roman"/>
              </a:rPr>
              <a:t>РСФСР» (1982),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«Лауреат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премии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Комсомола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Башкирии»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(1985),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«Почетный</a:t>
            </a:r>
            <a:r>
              <a:rPr sz="1400" spc="-10" dirty="0">
                <a:latin typeface="Times New Roman"/>
                <a:cs typeface="Times New Roman"/>
              </a:rPr>
              <a:t> работник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208" y="4637962"/>
            <a:ext cx="6673215" cy="647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  <a:tabLst>
                <a:tab pos="824865" algn="l"/>
                <a:tab pos="2474595" algn="l"/>
                <a:tab pos="3568700" algn="l"/>
                <a:tab pos="4615815" algn="l"/>
                <a:tab pos="5937885" algn="l"/>
                <a:tab pos="6563995" algn="l"/>
              </a:tabLst>
            </a:pPr>
            <a:r>
              <a:rPr sz="1400" spc="-10" dirty="0">
                <a:latin typeface="Times New Roman"/>
                <a:cs typeface="Times New Roman"/>
              </a:rPr>
              <a:t>высшего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профессионального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образования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Республики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Башкортостан»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(2000)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ts val="1610"/>
              </a:lnSpc>
              <a:spcBef>
                <a:spcPts val="75"/>
              </a:spcBef>
              <a:tabLst>
                <a:tab pos="1094105" algn="l"/>
                <a:tab pos="2016125" algn="l"/>
                <a:tab pos="2894330" algn="l"/>
                <a:tab pos="4611370" algn="l"/>
                <a:tab pos="5774055" algn="l"/>
              </a:tabLst>
            </a:pPr>
            <a:r>
              <a:rPr sz="1400" spc="-10" dirty="0">
                <a:latin typeface="Times New Roman"/>
                <a:cs typeface="Times New Roman"/>
              </a:rPr>
              <a:t>«Почетный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работник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высшего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профессионального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образования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Российской </a:t>
            </a:r>
            <a:r>
              <a:rPr sz="1400" dirty="0">
                <a:latin typeface="Times New Roman"/>
                <a:cs typeface="Times New Roman"/>
              </a:rPr>
              <a:t>Федерации»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(2001).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" y="5393435"/>
            <a:ext cx="6141680" cy="4399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87" y="432307"/>
            <a:ext cx="6673850" cy="22847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49580" algn="just">
              <a:lnSpc>
                <a:spcPct val="95800"/>
              </a:lnSpc>
              <a:spcBef>
                <a:spcPts val="17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1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27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февраля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рамках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заседания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Ученого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университета </a:t>
            </a:r>
            <a:r>
              <a:rPr sz="1400" dirty="0">
                <a:latin typeface="Times New Roman"/>
                <a:cs typeface="Times New Roman"/>
              </a:rPr>
              <a:t>ректор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нашего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университета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Сагитов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Салават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Талгатович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поздравил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Камиля Шаехмурзиновича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90-летием,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поблагодарил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вручил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медаль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lang="ru-RU" sz="1400" dirty="0" err="1" smtClean="0">
                <a:latin typeface="Times New Roman"/>
                <a:cs typeface="Times New Roman"/>
              </a:rPr>
              <a:t>им.Мустая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 err="1" smtClean="0">
                <a:latin typeface="Times New Roman"/>
                <a:cs typeface="Times New Roman"/>
              </a:rPr>
              <a:t>Карима</a:t>
            </a:r>
            <a:r>
              <a:rPr lang="ru-RU" sz="1400" dirty="0" smtClean="0">
                <a:latin typeface="Times New Roman"/>
                <a:cs typeface="Times New Roman"/>
              </a:rPr>
              <a:t>. </a:t>
            </a:r>
            <a:r>
              <a:rPr sz="1400" dirty="0" err="1" smtClean="0">
                <a:latin typeface="Times New Roman"/>
                <a:cs typeface="Times New Roman"/>
              </a:rPr>
              <a:t>Также</a:t>
            </a:r>
            <a:r>
              <a:rPr sz="1400" spc="345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приветствовали</a:t>
            </a:r>
            <a:r>
              <a:rPr sz="1400" spc="3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произносили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слова </a:t>
            </a:r>
            <a:r>
              <a:rPr sz="1400" dirty="0">
                <a:latin typeface="Times New Roman"/>
                <a:cs typeface="Times New Roman"/>
              </a:rPr>
              <a:t>поздравления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коллеги,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друзья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ученики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профессора.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Чествование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юбиляра </a:t>
            </a:r>
            <a:r>
              <a:rPr sz="1400" dirty="0">
                <a:latin typeface="Times New Roman"/>
                <a:cs typeface="Times New Roman"/>
              </a:rPr>
              <a:t>продолжилось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28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февраля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2020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года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заседании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круглого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стола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«Педагогическая </a:t>
            </a:r>
            <a:r>
              <a:rPr sz="1400" dirty="0">
                <a:latin typeface="Times New Roman"/>
                <a:cs typeface="Times New Roman"/>
              </a:rPr>
              <a:t>наука: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вчера,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сегодня,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завтра»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приглашением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почетных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гостей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работников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системы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Республики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Башкортостан.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Бесконечная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благодарность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признательность </a:t>
            </a:r>
            <a:r>
              <a:rPr sz="1400" dirty="0">
                <a:latin typeface="Times New Roman"/>
                <a:cs typeface="Times New Roman"/>
              </a:rPr>
              <a:t>объединила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всех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этот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день.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адрес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Камиля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Шаехмурзиновича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произносились </a:t>
            </a:r>
            <a:r>
              <a:rPr sz="1400" dirty="0">
                <a:latin typeface="Times New Roman"/>
                <a:cs typeface="Times New Roman"/>
              </a:rPr>
              <a:t>многочисленные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поздравления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Правительства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Республики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Башкортостан, Министерств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ведомств,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общественных </a:t>
            </a:r>
            <a:r>
              <a:rPr sz="1400" dirty="0">
                <a:latin typeface="Times New Roman"/>
                <a:cs typeface="Times New Roman"/>
              </a:rPr>
              <a:t>организаций.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475" y="8636036"/>
            <a:ext cx="6673215" cy="8540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448945" algn="just">
              <a:lnSpc>
                <a:spcPct val="95900"/>
              </a:lnSpc>
              <a:spcBef>
                <a:spcPts val="170"/>
              </a:spcBef>
            </a:pPr>
            <a:r>
              <a:rPr sz="1400" b="1" i="1" dirty="0">
                <a:latin typeface="Times New Roman"/>
                <a:cs typeface="Times New Roman"/>
              </a:rPr>
              <a:t>Славный</a:t>
            </a:r>
            <a:r>
              <a:rPr sz="1400" b="1" i="1" spc="95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жизненный</a:t>
            </a:r>
            <a:r>
              <a:rPr sz="1400" b="1" i="1" spc="10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путь</a:t>
            </a:r>
            <a:r>
              <a:rPr sz="1400" b="1" i="1" spc="95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академика.</a:t>
            </a:r>
            <a:r>
              <a:rPr sz="1400" b="1" i="1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Шаехмурзинович </a:t>
            </a:r>
            <a:r>
              <a:rPr sz="1400" dirty="0">
                <a:latin typeface="Times New Roman"/>
                <a:cs typeface="Times New Roman"/>
              </a:rPr>
              <a:t>родился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февраля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1930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года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деревне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Верхнеманчарово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Илишевского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района </a:t>
            </a:r>
            <a:r>
              <a:rPr sz="1400" dirty="0">
                <a:latin typeface="Times New Roman"/>
                <a:cs typeface="Times New Roman"/>
              </a:rPr>
              <a:t>Республики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Башкортостан.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родители,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Шаехмурза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Ахиярович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Гульзифа </a:t>
            </a:r>
            <a:r>
              <a:rPr sz="1400" dirty="0">
                <a:latin typeface="Times New Roman"/>
                <a:cs typeface="Times New Roman"/>
              </a:rPr>
              <a:t>Шакировна,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вырастили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шестерых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навсегда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связана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землей.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654" y="2823009"/>
            <a:ext cx="3427501" cy="33461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398678"/>
            <a:ext cx="3113227" cy="20579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5850" y="6380987"/>
            <a:ext cx="3376828" cy="2068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93" y="457187"/>
          <a:ext cx="6640195" cy="9867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080"/>
                <a:gridCol w="5238115"/>
              </a:tblGrid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 algn="just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Отец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нашего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юбиляра,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Шаехмурза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Ахиярович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Ахияров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уже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58419" algn="just">
                        <a:lnSpc>
                          <a:spcPct val="958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sz="14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работал</a:t>
                      </a:r>
                      <a:r>
                        <a:rPr sz="14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пастухом,</a:t>
                      </a:r>
                      <a:r>
                        <a:rPr sz="14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любил</a:t>
                      </a:r>
                      <a:r>
                        <a:rPr sz="14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посещать</a:t>
                      </a:r>
                      <a:r>
                        <a:rPr sz="14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уроки</a:t>
                      </a:r>
                      <a:r>
                        <a:rPr sz="140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муллы,</a:t>
                      </a:r>
                      <a:r>
                        <a:rPr sz="14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где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научился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читать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писать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арабским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шрифтом.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1925</a:t>
                      </a:r>
                      <a:r>
                        <a:rPr sz="14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был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призван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Красную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Армию,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получил</a:t>
                      </a:r>
                      <a:r>
                        <a:rPr sz="1400" spc="2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общеобразовательную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подготовку,</a:t>
                      </a:r>
                      <a:r>
                        <a:rPr sz="14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приобщился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русскому</a:t>
                      </a:r>
                      <a:r>
                        <a:rPr sz="14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языку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приобрел</a:t>
                      </a:r>
                      <a:r>
                        <a:rPr sz="14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многие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навыки,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пригодились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ему</a:t>
                      </a:r>
                      <a:r>
                        <a:rPr sz="1400" spc="1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будущем.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После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армии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вернулся</a:t>
                      </a:r>
                      <a:r>
                        <a:rPr sz="14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родную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деревню</a:t>
                      </a:r>
                      <a:r>
                        <a:rPr sz="14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участии</a:t>
                      </a:r>
                      <a:r>
                        <a:rPr sz="14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деревне</a:t>
                      </a:r>
                      <a:r>
                        <a:rPr sz="14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было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создано</a:t>
                      </a:r>
                      <a:r>
                        <a:rPr sz="14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первое</a:t>
                      </a:r>
                      <a:r>
                        <a:rPr sz="1400" spc="2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коллективное</a:t>
                      </a:r>
                      <a:r>
                        <a:rPr sz="14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товарищество</a:t>
                      </a:r>
                      <a:r>
                        <a:rPr sz="14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2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совместной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обработке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земли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(ТОЗ).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организовал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кружок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агротехники.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23834">
                <a:tc gridSpan="2">
                  <a:txBody>
                    <a:bodyPr/>
                    <a:lstStyle/>
                    <a:p>
                      <a:pPr marL="67945" marR="55880" indent="449580" algn="just">
                        <a:lnSpc>
                          <a:spcPct val="958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1930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Шаехмурза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Ахиярович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избирается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председателем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сельского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Совета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родной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деревне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Верхнеманчарово.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Вступив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ряды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ВКП(б)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1931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партийной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мобилизации,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назначен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директором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райтреста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по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рыболовству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городе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Дюртюли,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позднее</a:t>
                      </a:r>
                      <a:r>
                        <a:rPr sz="1400" spc="1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стал</a:t>
                      </a:r>
                      <a:r>
                        <a:rPr sz="1400" spc="1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участковым</a:t>
                      </a:r>
                      <a:r>
                        <a:rPr sz="1400" spc="1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директором</a:t>
                      </a:r>
                      <a:r>
                        <a:rPr sz="1400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машинно-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тракторной</a:t>
                      </a:r>
                      <a:r>
                        <a:rPr sz="1400" spc="1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станции</a:t>
                      </a:r>
                      <a:r>
                        <a:rPr sz="1400" spc="1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(МТС)</a:t>
                      </a:r>
                      <a:r>
                        <a:rPr sz="1400" spc="1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Дюртюлинском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районе.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1933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единогласно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избран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председателем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колхоза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им.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М.И.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Калинина,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где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проявился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организаторский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талант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агронома-практика,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позволивший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колхозу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добиться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огромных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успехов.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отличные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сельском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хозяйстве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1935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Ахияров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избран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делегатом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VII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Всесоюзный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съезд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Советов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(28.01.-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06.02.1935)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Всесоюзный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съезд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колхозников-ударников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(11-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17.02.1935)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Москве.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своей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речи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съезде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рассказал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развитии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колхоза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только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производственном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уровне,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4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культурном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отношении.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Дети</a:t>
                      </a:r>
                      <a:r>
                        <a:rPr sz="14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колхозников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учились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школе,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постоянной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были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организованы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детские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ясли,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обустроена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детская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площадка,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открыты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изба-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читальня,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красные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уголки,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построены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клуб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800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человек,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родильный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пункт,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радиоузел,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большинство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колхозников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выписывали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газеты.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3985" marR="128270" indent="1905" algn="ctr">
                        <a:lnSpc>
                          <a:spcPct val="95800"/>
                        </a:lnSpc>
                      </a:pPr>
                      <a:r>
                        <a:rPr sz="1300" i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Втором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всесоюзном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съезде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колхозников-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ударников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11-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февраля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1935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(Москва).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Башкирская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делегация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товарищами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Иосифом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Виссарионовичем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Сталиным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(1878-1953),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Лазарем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 Моисеевичем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Кагановичем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(1893-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1991),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Климентом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Ефремовичем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Ворошиловым (1881-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1969),</a:t>
                      </a:r>
                      <a:r>
                        <a:rPr sz="13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Михаилом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Ивановичем</a:t>
                      </a:r>
                      <a:r>
                        <a:rPr sz="13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Калининым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(1875-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1946),</a:t>
                      </a:r>
                      <a:r>
                        <a:rPr sz="13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Яков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Аркадьевич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Яковлев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(Эпштейн,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1896-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1938).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(Ахияров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Шаехмурза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Ахиярович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сидит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Сталиным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И.В.).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50" y="463550"/>
            <a:ext cx="1227950" cy="1873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480" y="5322952"/>
            <a:ext cx="6220561" cy="3890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649" y="438403"/>
            <a:ext cx="6518275" cy="8540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 indent="449580" algn="just">
              <a:lnSpc>
                <a:spcPct val="95900"/>
              </a:lnSpc>
              <a:spcBef>
                <a:spcPts val="170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4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4-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5.</a:t>
            </a:r>
            <a:r>
              <a:rPr sz="1400" b="1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Выступление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Шаехмурзы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Ахияровича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вызвало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живой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интерес </a:t>
            </a:r>
            <a:r>
              <a:rPr sz="1400" dirty="0">
                <a:latin typeface="Times New Roman"/>
                <a:cs typeface="Times New Roman"/>
              </a:rPr>
              <a:t>слушателей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некоторых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политических,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государственных,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военных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партийных </a:t>
            </a:r>
            <a:r>
              <a:rPr sz="1400" dirty="0">
                <a:latin typeface="Times New Roman"/>
                <a:cs typeface="Times New Roman"/>
              </a:rPr>
              <a:t>работников,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поэтому</a:t>
            </a:r>
            <a:r>
              <a:rPr sz="1400" spc="4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отдельно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встречался</a:t>
            </a:r>
            <a:r>
              <a:rPr sz="1400" spc="4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беседовал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15" dirty="0">
                <a:latin typeface="Times New Roman"/>
                <a:cs typeface="Times New Roman"/>
              </a:rPr>
              <a:t>  </a:t>
            </a:r>
            <a:r>
              <a:rPr sz="1400" b="1" i="1" spc="-10" dirty="0">
                <a:latin typeface="Times New Roman"/>
                <a:cs typeface="Times New Roman"/>
              </a:rPr>
              <a:t>Иосифом </a:t>
            </a:r>
            <a:r>
              <a:rPr sz="1400" b="1" i="1" dirty="0">
                <a:latin typeface="Times New Roman"/>
                <a:cs typeface="Times New Roman"/>
              </a:rPr>
              <a:t>Виссарионовичем</a:t>
            </a:r>
            <a:r>
              <a:rPr sz="1400" b="1" i="1" spc="265" dirty="0">
                <a:latin typeface="Times New Roman"/>
                <a:cs typeface="Times New Roman"/>
              </a:rPr>
              <a:t>   </a:t>
            </a:r>
            <a:r>
              <a:rPr sz="1400" b="1" i="1" dirty="0">
                <a:latin typeface="Times New Roman"/>
                <a:cs typeface="Times New Roman"/>
              </a:rPr>
              <a:t>Сталиным</a:t>
            </a:r>
            <a:r>
              <a:rPr sz="1400" b="1" i="1" spc="27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(Джугашвили</a:t>
            </a:r>
            <a:r>
              <a:rPr sz="1400" spc="27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75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советский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471" y="1256712"/>
            <a:ext cx="5285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92885" algn="l"/>
                <a:tab pos="2286635" algn="l"/>
                <a:tab pos="2517140" algn="l"/>
                <a:tab pos="3493770" algn="l"/>
                <a:tab pos="43110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государственный,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военный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партийный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деятель),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i="1" spc="-10" dirty="0">
                <a:latin typeface="Times New Roman"/>
                <a:cs typeface="Times New Roman"/>
              </a:rPr>
              <a:t>Климентом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447" y="1052550"/>
            <a:ext cx="112268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645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политический,</a:t>
            </a:r>
            <a:endParaRPr sz="1400">
              <a:latin typeface="Times New Roman"/>
              <a:cs typeface="Times New Roman"/>
            </a:endParaRPr>
          </a:p>
          <a:p>
            <a:pPr marL="12065">
              <a:lnSpc>
                <a:spcPts val="1645"/>
              </a:lnSpc>
            </a:pPr>
            <a:r>
              <a:rPr sz="1400" b="1" i="1" spc="-10" dirty="0">
                <a:latin typeface="Times New Roman"/>
                <a:cs typeface="Times New Roman"/>
              </a:rPr>
              <a:t>Ефремовичем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649" y="1460874"/>
            <a:ext cx="6518275" cy="207898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5080" indent="-635" algn="just">
              <a:lnSpc>
                <a:spcPct val="95800"/>
              </a:lnSpc>
              <a:spcBef>
                <a:spcPts val="175"/>
              </a:spcBef>
            </a:pPr>
            <a:r>
              <a:rPr sz="1400" b="1" i="1" dirty="0">
                <a:latin typeface="Times New Roman"/>
                <a:cs typeface="Times New Roman"/>
              </a:rPr>
              <a:t>Ворошиловым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(советский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государственный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военный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Маршал </a:t>
            </a:r>
            <a:r>
              <a:rPr sz="1400" spc="-10" dirty="0">
                <a:latin typeface="Times New Roman"/>
                <a:cs typeface="Times New Roman"/>
              </a:rPr>
              <a:t>Советского </a:t>
            </a:r>
            <a:r>
              <a:rPr sz="1400" dirty="0">
                <a:latin typeface="Times New Roman"/>
                <a:cs typeface="Times New Roman"/>
              </a:rPr>
              <a:t>Союза),</a:t>
            </a:r>
            <a:r>
              <a:rPr sz="1400" spc="355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Михаилом</a:t>
            </a:r>
            <a:r>
              <a:rPr sz="1400" b="1" i="1" spc="36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Ивановичем</a:t>
            </a:r>
            <a:r>
              <a:rPr sz="1400" b="1" i="1" spc="36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Калининым</a:t>
            </a:r>
            <a:r>
              <a:rPr sz="1400" b="1" i="1" spc="3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(российский</a:t>
            </a:r>
            <a:r>
              <a:rPr sz="1400" spc="36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революционный, </a:t>
            </a:r>
            <a:r>
              <a:rPr sz="1400" dirty="0">
                <a:latin typeface="Times New Roman"/>
                <a:cs typeface="Times New Roman"/>
              </a:rPr>
              <a:t>советский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государственный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партийный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деятель),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Надеждой</a:t>
            </a:r>
            <a:r>
              <a:rPr sz="1400" b="1" i="1" spc="21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Константиновной </a:t>
            </a:r>
            <a:r>
              <a:rPr sz="1400" b="1" i="1" dirty="0">
                <a:latin typeface="Times New Roman"/>
                <a:cs typeface="Times New Roman"/>
              </a:rPr>
              <a:t>Крупской</a:t>
            </a:r>
            <a:r>
              <a:rPr sz="1400" b="1" i="1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(российский</a:t>
            </a:r>
            <a:r>
              <a:rPr sz="1400" spc="1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революционер,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советский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государственный,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партийный, </a:t>
            </a:r>
            <a:r>
              <a:rPr sz="1400" dirty="0">
                <a:latin typeface="Times New Roman"/>
                <a:cs typeface="Times New Roman"/>
              </a:rPr>
              <a:t>общественный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культурный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деятель,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организатор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главный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идеолог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советского </a:t>
            </a:r>
            <a:r>
              <a:rPr sz="1400" dirty="0">
                <a:latin typeface="Times New Roman"/>
                <a:cs typeface="Times New Roman"/>
              </a:rPr>
              <a:t>образования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коммунистического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молодёжи)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  <a:p>
            <a:pPr marR="6350" indent="449580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1936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году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участвовал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Всесоюзной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сельскохозяйственной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выставке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был </a:t>
            </a:r>
            <a:r>
              <a:rPr sz="1400" dirty="0">
                <a:latin typeface="Times New Roman"/>
                <a:cs typeface="Times New Roman"/>
              </a:rPr>
              <a:t>награжден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золотой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медалью,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колхоз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премирован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грузовой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автомашиной.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Член </a:t>
            </a:r>
            <a:r>
              <a:rPr sz="1400" dirty="0">
                <a:latin typeface="Times New Roman"/>
                <a:cs typeface="Times New Roman"/>
              </a:rPr>
              <a:t>КПСС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1931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года.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Награжден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орденом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Трудового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Красного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Знамени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(1944)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медалью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«За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доблестный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1941-</a:t>
            </a:r>
            <a:r>
              <a:rPr sz="1400" dirty="0">
                <a:latin typeface="Times New Roman"/>
                <a:cs typeface="Times New Roman"/>
              </a:rPr>
              <a:t>1945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гг.»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7186"/>
            <a:ext cx="6646545" cy="3080385"/>
          </a:xfrm>
          <a:custGeom>
            <a:avLst/>
            <a:gdLst/>
            <a:ahLst/>
            <a:cxnLst/>
            <a:rect l="l" t="t" r="r" b="b"/>
            <a:pathLst>
              <a:path w="6646545" h="3080385">
                <a:moveTo>
                  <a:pt x="6646177" y="0"/>
                </a:moveTo>
                <a:lnTo>
                  <a:pt x="6640068" y="0"/>
                </a:lnTo>
                <a:lnTo>
                  <a:pt x="6640068" y="6108"/>
                </a:lnTo>
                <a:lnTo>
                  <a:pt x="6640068" y="3073920"/>
                </a:lnTo>
                <a:lnTo>
                  <a:pt x="6096" y="3073920"/>
                </a:lnTo>
                <a:lnTo>
                  <a:pt x="6096" y="6108"/>
                </a:lnTo>
                <a:lnTo>
                  <a:pt x="6640068" y="6108"/>
                </a:lnTo>
                <a:lnTo>
                  <a:pt x="6640068" y="0"/>
                </a:lnTo>
                <a:lnTo>
                  <a:pt x="6096" y="0"/>
                </a:lnTo>
                <a:lnTo>
                  <a:pt x="0" y="0"/>
                </a:lnTo>
                <a:lnTo>
                  <a:pt x="0" y="6108"/>
                </a:lnTo>
                <a:lnTo>
                  <a:pt x="0" y="3073920"/>
                </a:lnTo>
                <a:lnTo>
                  <a:pt x="0" y="3080016"/>
                </a:lnTo>
                <a:lnTo>
                  <a:pt x="6096" y="3080016"/>
                </a:lnTo>
                <a:lnTo>
                  <a:pt x="6640068" y="3080016"/>
                </a:lnTo>
                <a:lnTo>
                  <a:pt x="6646177" y="3080016"/>
                </a:lnTo>
                <a:lnTo>
                  <a:pt x="6646177" y="3073920"/>
                </a:lnTo>
                <a:lnTo>
                  <a:pt x="6646177" y="6108"/>
                </a:lnTo>
                <a:lnTo>
                  <a:pt x="6646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193" y="3653015"/>
          <a:ext cx="6640827" cy="223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889"/>
                <a:gridCol w="1659889"/>
                <a:gridCol w="1661160"/>
                <a:gridCol w="1659889"/>
              </a:tblGrid>
              <a:tr h="2172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(1878-1953)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ts val="1625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(1881-1969)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(1875-1946)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ts val="1625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(1869-1939)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44030" y="5924803"/>
            <a:ext cx="6674484" cy="4124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49580" algn="just">
              <a:lnSpc>
                <a:spcPct val="95800"/>
              </a:lnSpc>
              <a:spcBef>
                <a:spcPts val="175"/>
              </a:spcBef>
            </a:pPr>
            <a:r>
              <a:rPr sz="1400" dirty="0">
                <a:latin typeface="Times New Roman"/>
                <a:cs typeface="Times New Roman"/>
              </a:rPr>
              <a:t>Авторитет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семьи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Ахияровых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односельчан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всегда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особым: к ним 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дом </a:t>
            </a:r>
            <a:r>
              <a:rPr sz="1400" dirty="0">
                <a:latin typeface="Times New Roman"/>
                <a:cs typeface="Times New Roman"/>
              </a:rPr>
              <a:t>шли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стар,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млад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кто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советом,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кто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радостью,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кто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болью.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Любовь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жизни, стремление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быть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нужным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людям,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полезным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обществу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таковы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традиции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семье. </a:t>
            </a:r>
            <a:r>
              <a:rPr sz="1400" dirty="0">
                <a:latin typeface="Times New Roman"/>
                <a:cs typeface="Times New Roman"/>
              </a:rPr>
              <a:t>Доброта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порядочность,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жизненная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мудрость,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стремление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знаниям,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передавались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ней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поколения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поколение,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отца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сыну,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внукам,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правнукам.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Выросший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именно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такой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среде,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атмосфере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трудолюбия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ответственности,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Шаехмурзинович </a:t>
            </a:r>
            <a:r>
              <a:rPr sz="1400" dirty="0">
                <a:latin typeface="Times New Roman"/>
                <a:cs typeface="Times New Roman"/>
              </a:rPr>
              <a:t>усвоил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ценности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передал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уже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своим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дочерям-</a:t>
            </a:r>
            <a:r>
              <a:rPr sz="1400" dirty="0">
                <a:latin typeface="Times New Roman"/>
                <a:cs typeface="Times New Roman"/>
              </a:rPr>
              <a:t>близнецам,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очаровательным </a:t>
            </a:r>
            <a:r>
              <a:rPr sz="1400" dirty="0">
                <a:latin typeface="Times New Roman"/>
                <a:cs typeface="Times New Roman"/>
              </a:rPr>
              <a:t>женщинам,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прекрасным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матерям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известным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специалистам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своей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области.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Эра </a:t>
            </a:r>
            <a:r>
              <a:rPr sz="1400" b="1" dirty="0">
                <a:latin typeface="Times New Roman"/>
                <a:cs typeface="Times New Roman"/>
              </a:rPr>
              <a:t>Камилевна</a:t>
            </a:r>
            <a:r>
              <a:rPr sz="1400" b="1" spc="45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Валинурова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4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врач-</a:t>
            </a:r>
            <a:r>
              <a:rPr sz="1400" dirty="0">
                <a:latin typeface="Times New Roman"/>
                <a:cs typeface="Times New Roman"/>
              </a:rPr>
              <a:t>офтальмолог,</a:t>
            </a:r>
            <a:r>
              <a:rPr sz="1400" spc="4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заслуженный</a:t>
            </a:r>
            <a:r>
              <a:rPr sz="1400" spc="4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врач</a:t>
            </a:r>
            <a:r>
              <a:rPr sz="1400" spc="4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dirty="0">
                <a:latin typeface="Times New Roman"/>
                <a:cs typeface="Times New Roman"/>
              </a:rPr>
              <a:t>Башкортостан</a:t>
            </a:r>
            <a:r>
              <a:rPr sz="1400" spc="22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Федерации;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Эльза</a:t>
            </a:r>
            <a:r>
              <a:rPr sz="1400" b="1" spc="229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Камилевна</a:t>
            </a:r>
            <a:r>
              <a:rPr sz="1400" b="1" spc="23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Хуснутдинова</a:t>
            </a:r>
            <a:r>
              <a:rPr sz="1400" b="1" spc="229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– </a:t>
            </a:r>
            <a:r>
              <a:rPr sz="1400" dirty="0">
                <a:latin typeface="Times New Roman"/>
                <a:cs typeface="Times New Roman"/>
              </a:rPr>
              <a:t>российский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всемирно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известный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учёный,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доктор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биологических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наук,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профессор, член-</a:t>
            </a:r>
            <a:r>
              <a:rPr sz="1400" dirty="0">
                <a:latin typeface="Times New Roman"/>
                <a:cs typeface="Times New Roman"/>
              </a:rPr>
              <a:t>корреспондент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РАО,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академик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РБ,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долгие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годы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проработавшая </a:t>
            </a:r>
            <a:r>
              <a:rPr sz="1400" dirty="0">
                <a:latin typeface="Times New Roman"/>
                <a:cs typeface="Times New Roman"/>
              </a:rPr>
              <a:t>директором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Института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биохимии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генетики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Уфимского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научного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центра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РАН,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настоящее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время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продолжает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свою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трудовую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деятельность,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являясь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одним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из </a:t>
            </a:r>
            <a:r>
              <a:rPr sz="1400" dirty="0">
                <a:latin typeface="Times New Roman"/>
                <a:cs typeface="Times New Roman"/>
              </a:rPr>
              <a:t>ведущих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специалистов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3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Федерации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области</a:t>
            </a:r>
            <a:r>
              <a:rPr sz="1400" spc="3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популяционной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медицинской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генетики,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также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членом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Совета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президенте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РФ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науке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образованию.</a:t>
            </a:r>
            <a:endParaRPr sz="140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610"/>
              </a:lnSpc>
              <a:spcBef>
                <a:spcPts val="50"/>
              </a:spcBef>
            </a:pPr>
            <a:r>
              <a:rPr sz="1400" b="1" i="1" dirty="0">
                <a:latin typeface="Times New Roman"/>
                <a:cs typeface="Times New Roman"/>
              </a:rPr>
              <a:t>Трудовая</a:t>
            </a:r>
            <a:r>
              <a:rPr sz="1400" b="1" i="1" spc="6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деятельность</a:t>
            </a:r>
            <a:r>
              <a:rPr sz="1400" b="1" i="1" spc="7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К.Ш.</a:t>
            </a:r>
            <a:r>
              <a:rPr sz="1400" b="1" i="1" spc="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Ахиярова</a:t>
            </a:r>
            <a:r>
              <a:rPr sz="1400" b="1" i="1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началась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1951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году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после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окончания </a:t>
            </a:r>
            <a:r>
              <a:rPr sz="1400" dirty="0">
                <a:latin typeface="Times New Roman"/>
                <a:cs typeface="Times New Roman"/>
              </a:rPr>
              <a:t>Башкирского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государственного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института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К.А.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Тимирязева</a:t>
            </a:r>
            <a:r>
              <a:rPr sz="1400" spc="-10" dirty="0">
                <a:latin typeface="Times New Roman"/>
                <a:cs typeface="Times New Roman"/>
              </a:rPr>
              <a:t> (ныне </a:t>
            </a:r>
            <a:r>
              <a:rPr sz="1400" dirty="0">
                <a:latin typeface="Times New Roman"/>
                <a:cs typeface="Times New Roman"/>
              </a:rPr>
              <a:t>БГУ)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качестве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учителя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Челкаковской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средней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Бураевского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района.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Через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два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894" y="3659873"/>
            <a:ext cx="1461767" cy="19490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4885" y="3659873"/>
            <a:ext cx="1388743" cy="19588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2077" y="3659873"/>
            <a:ext cx="1376032" cy="19489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1815" y="3659873"/>
            <a:ext cx="1266823" cy="19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073" y="432307"/>
            <a:ext cx="6675755" cy="96424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 marR="5080" algn="just">
              <a:lnSpc>
                <a:spcPct val="95800"/>
              </a:lnSpc>
              <a:spcBef>
                <a:spcPts val="175"/>
              </a:spcBef>
            </a:pPr>
            <a:r>
              <a:rPr sz="1400" dirty="0">
                <a:latin typeface="Times New Roman"/>
                <a:cs typeface="Times New Roman"/>
              </a:rPr>
              <a:t>года,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1953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году,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назначен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директором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той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школы,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этой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должности </a:t>
            </a:r>
            <a:r>
              <a:rPr sz="1400" dirty="0">
                <a:latin typeface="Times New Roman"/>
                <a:cs typeface="Times New Roman"/>
              </a:rPr>
              <a:t>проработал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1963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года.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1956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Челкаковская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руководством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молодого </a:t>
            </a:r>
            <a:r>
              <a:rPr sz="1400" dirty="0">
                <a:latin typeface="Times New Roman"/>
                <a:cs typeface="Times New Roman"/>
              </a:rPr>
              <a:t>директора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одной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первых</a:t>
            </a:r>
            <a:r>
              <a:rPr sz="1400" spc="3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республике</a:t>
            </a:r>
            <a:r>
              <a:rPr sz="1400" spc="3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становится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11-</a:t>
            </a:r>
            <a:r>
              <a:rPr sz="1400" dirty="0">
                <a:latin typeface="Times New Roman"/>
                <a:cs typeface="Times New Roman"/>
              </a:rPr>
              <a:t>летней</a:t>
            </a:r>
            <a:r>
              <a:rPr sz="1400" spc="3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трудовой </a:t>
            </a:r>
            <a:r>
              <a:rPr sz="1400" dirty="0">
                <a:latin typeface="Times New Roman"/>
                <a:cs typeface="Times New Roman"/>
              </a:rPr>
              <a:t>полититехнической.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годы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примеру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Григорополисской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средней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школы </a:t>
            </a:r>
            <a:r>
              <a:rPr sz="1400" dirty="0">
                <a:latin typeface="Times New Roman"/>
                <a:cs typeface="Times New Roman"/>
              </a:rPr>
              <a:t>Ставропольского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края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базе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своей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организует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ученическую </a:t>
            </a:r>
            <a:r>
              <a:rPr sz="1400" dirty="0">
                <a:latin typeface="Times New Roman"/>
                <a:cs typeface="Times New Roman"/>
              </a:rPr>
              <a:t>производственную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бригаду.</a:t>
            </a:r>
            <a:endParaRPr sz="1400">
              <a:latin typeface="Times New Roman"/>
              <a:cs typeface="Times New Roman"/>
            </a:endParaRPr>
          </a:p>
          <a:p>
            <a:pPr marL="13335" marR="5080" indent="448945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Активную,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инициативную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работу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школе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Шаехмурзинович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сочетал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с </a:t>
            </a:r>
            <a:r>
              <a:rPr sz="1400" spc="-10" dirty="0">
                <a:latin typeface="Times New Roman"/>
                <a:cs typeface="Times New Roman"/>
              </a:rPr>
              <a:t>научно-</a:t>
            </a:r>
            <a:r>
              <a:rPr sz="1400" dirty="0">
                <a:latin typeface="Times New Roman"/>
                <a:cs typeface="Times New Roman"/>
              </a:rPr>
              <a:t>исследовательской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деятельностью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1962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году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защитил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кандидатскую </a:t>
            </a:r>
            <a:r>
              <a:rPr sz="1400" dirty="0">
                <a:latin typeface="Times New Roman"/>
                <a:cs typeface="Times New Roman"/>
              </a:rPr>
              <a:t>диссертацию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соискание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ученой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степени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кандидата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теме</a:t>
            </a:r>
            <a:endParaRPr sz="1400">
              <a:latin typeface="Times New Roman"/>
              <a:cs typeface="Times New Roman"/>
            </a:endParaRPr>
          </a:p>
          <a:p>
            <a:pPr marL="13335" algn="just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«Воспитание</a:t>
            </a:r>
            <a:r>
              <a:rPr sz="1400" spc="2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коммунистического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отношения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труду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старшеклассников</a:t>
            </a:r>
            <a:r>
              <a:rPr sz="1400" spc="305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13335" marR="6350" algn="just">
              <a:lnSpc>
                <a:spcPct val="9580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ученических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производственных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бригадах»,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став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первым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кандидатом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педагогических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среди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директоров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сельских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республики.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После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защиты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кандидатской </a:t>
            </a:r>
            <a:r>
              <a:rPr sz="1400" dirty="0">
                <a:latin typeface="Times New Roman"/>
                <a:cs typeface="Times New Roman"/>
              </a:rPr>
              <a:t>диссертации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направлению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Башкирского</a:t>
            </a:r>
            <a:r>
              <a:rPr sz="1400" spc="3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обкома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КПСС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утверждается </a:t>
            </a:r>
            <a:r>
              <a:rPr sz="1400" dirty="0">
                <a:latin typeface="Times New Roman"/>
                <a:cs typeface="Times New Roman"/>
              </a:rPr>
              <a:t>проректором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учебной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научной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Бирского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государственного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педагогического </a:t>
            </a:r>
            <a:r>
              <a:rPr sz="1400" dirty="0">
                <a:latin typeface="Times New Roman"/>
                <a:cs typeface="Times New Roman"/>
              </a:rPr>
              <a:t>института, 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вскоре 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ректором.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Работая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должности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26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(1963-</a:t>
            </a:r>
            <a:r>
              <a:rPr sz="1400" dirty="0">
                <a:latin typeface="Times New Roman"/>
                <a:cs typeface="Times New Roman"/>
              </a:rPr>
              <a:t>1989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гг.), </a:t>
            </a:r>
            <a:r>
              <a:rPr sz="1400" spc="-20" dirty="0">
                <a:latin typeface="Times New Roman"/>
                <a:cs typeface="Times New Roman"/>
              </a:rPr>
              <a:t>К.Ш.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всегда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проявлял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высокую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активность,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настойчивость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постановке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реализации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задач,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связанных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подбором,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расстановкой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воспитанием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педагогических </a:t>
            </a:r>
            <a:r>
              <a:rPr sz="1400" dirty="0">
                <a:latin typeface="Times New Roman"/>
                <a:cs typeface="Times New Roman"/>
              </a:rPr>
              <a:t>кадров,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укреплением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материально-</a:t>
            </a:r>
            <a:r>
              <a:rPr sz="1400" dirty="0">
                <a:latin typeface="Times New Roman"/>
                <a:cs typeface="Times New Roman"/>
              </a:rPr>
              <a:t>технической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базы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вуза,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улучшением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качества </a:t>
            </a:r>
            <a:r>
              <a:rPr sz="1400" dirty="0">
                <a:latin typeface="Times New Roman"/>
                <a:cs typeface="Times New Roman"/>
              </a:rPr>
              <a:t>подготовки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специалистов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повышения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эффективности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психолого-педагогических </a:t>
            </a:r>
            <a:r>
              <a:rPr sz="1400" dirty="0">
                <a:latin typeface="Times New Roman"/>
                <a:cs typeface="Times New Roman"/>
              </a:rPr>
              <a:t>научных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исследований.</a:t>
            </a:r>
            <a:endParaRPr sz="1400">
              <a:latin typeface="Times New Roman"/>
              <a:cs typeface="Times New Roman"/>
            </a:endParaRPr>
          </a:p>
          <a:p>
            <a:pPr marL="13335" marR="6985" indent="448945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1964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году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Бирском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Башкирском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государственных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педагогических </a:t>
            </a:r>
            <a:r>
              <a:rPr sz="1400" dirty="0">
                <a:latin typeface="Times New Roman"/>
                <a:cs typeface="Times New Roman"/>
              </a:rPr>
              <a:t>институтах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инициативе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создается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общественная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проблемная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лаборатория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образования,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научная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тематика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которой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поиск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нового</a:t>
            </a:r>
            <a:endParaRPr sz="14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61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содержания, форм, методов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средств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непрерывной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трудовой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подготовки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школьников, </a:t>
            </a:r>
            <a:r>
              <a:rPr sz="1400" dirty="0">
                <a:latin typeface="Times New Roman"/>
                <a:cs typeface="Times New Roman"/>
              </a:rPr>
              <a:t>определение</a:t>
            </a:r>
            <a:r>
              <a:rPr sz="1400" spc="3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роли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реализации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образовательной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области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«Технология», </a:t>
            </a:r>
            <a:r>
              <a:rPr sz="1400" dirty="0">
                <a:latin typeface="Times New Roman"/>
                <a:cs typeface="Times New Roman"/>
              </a:rPr>
              <a:t>политехническое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образование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обучающихся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условиях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технологического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этапа научно-</a:t>
            </a:r>
            <a:r>
              <a:rPr sz="1400" dirty="0">
                <a:latin typeface="Times New Roman"/>
                <a:cs typeface="Times New Roman"/>
              </a:rPr>
              <a:t>технического</a:t>
            </a:r>
            <a:r>
              <a:rPr sz="1400" spc="26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прогресса.</a:t>
            </a:r>
            <a:r>
              <a:rPr sz="1400" spc="25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Проводимые</a:t>
            </a:r>
            <a:r>
              <a:rPr sz="1400" spc="26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54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лаборатории</a:t>
            </a:r>
            <a:r>
              <a:rPr sz="1400" spc="254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исследования </a:t>
            </a:r>
            <a:r>
              <a:rPr sz="1400" dirty="0">
                <a:latin typeface="Times New Roman"/>
                <a:cs typeface="Times New Roman"/>
              </a:rPr>
              <a:t>способствовали</a:t>
            </a:r>
            <a:r>
              <a:rPr sz="1400" spc="4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значительному</a:t>
            </a:r>
            <a:r>
              <a:rPr sz="1400" spc="4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повышению</a:t>
            </a:r>
            <a:r>
              <a:rPr sz="1400" spc="4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уровня</a:t>
            </a:r>
            <a:r>
              <a:rPr sz="1400" spc="4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трудового</a:t>
            </a:r>
            <a:r>
              <a:rPr sz="1400" spc="45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обучения</a:t>
            </a:r>
            <a:r>
              <a:rPr sz="1400" spc="47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профессиональной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ориентации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созданию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многих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школах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Республики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Башкортостан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хорошей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материально-</a:t>
            </a:r>
            <a:r>
              <a:rPr sz="1400" dirty="0">
                <a:latin typeface="Times New Roman"/>
                <a:cs typeface="Times New Roman"/>
              </a:rPr>
              <a:t>технической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базы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воспитанию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подрастающего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поколения.</a:t>
            </a:r>
            <a:endParaRPr sz="140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958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Трудовое</a:t>
            </a:r>
            <a:r>
              <a:rPr sz="1400" spc="8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обучение</a:t>
            </a:r>
            <a:r>
              <a:rPr sz="1400" spc="8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считалось</a:t>
            </a:r>
            <a:r>
              <a:rPr sz="1400" spc="84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важнейшим</a:t>
            </a:r>
            <a:r>
              <a:rPr sz="1400" spc="84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направлением</a:t>
            </a:r>
            <a:r>
              <a:rPr sz="1400" spc="84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государственной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стратегии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любой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страны,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независимо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ее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экономической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базы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политической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ориентации.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научно-</a:t>
            </a:r>
            <a:r>
              <a:rPr sz="1400" spc="-10" dirty="0">
                <a:latin typeface="Times New Roman"/>
                <a:cs typeface="Times New Roman"/>
              </a:rPr>
              <a:t>исследовательская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деятельность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Ахиярова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К.Ш.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всегда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была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тесно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связана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проблемой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совершенствования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уд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политехнической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од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т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ки 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профессиональной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ориентации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учащихся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сельской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общеобразовательной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условиях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современного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социально-экономического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научно-технического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прогресса.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Такая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9</a:t>
            </a:r>
            <a:r>
              <a:rPr sz="1400" spc="-10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отмечена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Министерством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просвещения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Украинской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СС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вручением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медали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А.С.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Мaкaренко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Камиль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Шаехмурзинович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стал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единственным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человеком,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награжденным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медалью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Республике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Башкортостан.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целенаправленной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деятельности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97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стала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успешная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защита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диссертации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соискание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ученой</a:t>
            </a:r>
            <a:r>
              <a:rPr sz="1400" spc="-10" dirty="0">
                <a:latin typeface="Times New Roman"/>
                <a:cs typeface="Times New Roman"/>
              </a:rPr>
              <a:t> степени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доктора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педагогических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наук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0" dirty="0">
                <a:latin typeface="Times New Roman"/>
                <a:cs typeface="Times New Roman"/>
              </a:rPr>
              <a:t> теме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«Трудовое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воспитание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сельской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общеобразовательной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школе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современном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этапе»,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став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теперь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уже</a:t>
            </a:r>
            <a:r>
              <a:rPr sz="1400" spc="-5" dirty="0">
                <a:latin typeface="Times New Roman"/>
                <a:cs typeface="Times New Roman"/>
              </a:rPr>
              <a:t> первым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ор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педагогических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наук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республике.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Через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года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ыл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бр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 </a:t>
            </a:r>
            <a:r>
              <a:rPr sz="1400" spc="-10" dirty="0">
                <a:latin typeface="Times New Roman"/>
                <a:cs typeface="Times New Roman"/>
              </a:rPr>
              <a:t>профессором.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все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ректорства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К.Ш.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институт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стал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ведущих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педагогических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только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республике,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ССС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9</a:t>
            </a:r>
            <a:r>
              <a:rPr sz="1400" spc="5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совокупность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бо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проблеме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«Социально-</a:t>
            </a:r>
            <a:r>
              <a:rPr sz="1400" spc="-10" dirty="0">
                <a:latin typeface="Times New Roman"/>
                <a:cs typeface="Times New Roman"/>
              </a:rPr>
              <a:t>педагогические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основы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уд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политехнической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21" y="432307"/>
            <a:ext cx="6678930" cy="96424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0795" algn="just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подготовки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сельских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школьников»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Бирскому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пединституту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была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присуждена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премия </a:t>
            </a:r>
            <a:r>
              <a:rPr sz="1400" dirty="0">
                <a:latin typeface="Times New Roman"/>
                <a:cs typeface="Times New Roman"/>
              </a:rPr>
              <a:t>Башкирского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комсомола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Саляма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области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техники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производства.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25"/>
              </a:lnSpc>
            </a:pPr>
            <a:r>
              <a:rPr sz="1400" dirty="0">
                <a:latin typeface="Times New Roman"/>
                <a:cs typeface="Times New Roman"/>
              </a:rPr>
              <a:t>Более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Шаехмурзинович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осуществлял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научно-методическое</a:t>
            </a:r>
            <a:endParaRPr sz="14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900"/>
              </a:lnSpc>
              <a:spcBef>
                <a:spcPts val="30"/>
              </a:spcBef>
            </a:pPr>
            <a:r>
              <a:rPr sz="1400" dirty="0">
                <a:latin typeface="Times New Roman"/>
                <a:cs typeface="Times New Roman"/>
              </a:rPr>
              <a:t>руководство</a:t>
            </a:r>
            <a:r>
              <a:rPr sz="1400" spc="4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движением</a:t>
            </a:r>
            <a:r>
              <a:rPr sz="1400" spc="4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ученических</a:t>
            </a:r>
            <a:r>
              <a:rPr sz="1400" spc="4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производственных</a:t>
            </a:r>
            <a:r>
              <a:rPr sz="1400" spc="4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бригад</a:t>
            </a:r>
            <a:r>
              <a:rPr sz="1400" spc="42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республики. </a:t>
            </a:r>
            <a:r>
              <a:rPr sz="1400" dirty="0">
                <a:latin typeface="Times New Roman"/>
                <a:cs typeface="Times New Roman"/>
              </a:rPr>
              <a:t>Педагогические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основы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управления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деятельностью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школьников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ученических </a:t>
            </a:r>
            <a:r>
              <a:rPr sz="1400" dirty="0">
                <a:latin typeface="Times New Roman"/>
                <a:cs typeface="Times New Roman"/>
              </a:rPr>
              <a:t>бригадах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вошли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всероссийские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программы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подготовки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учителей,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были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изданы </a:t>
            </a:r>
            <a:r>
              <a:rPr sz="1400" dirty="0">
                <a:latin typeface="Times New Roman"/>
                <a:cs typeface="Times New Roman"/>
              </a:rPr>
              <a:t>учебные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пособия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«Политехническая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практическая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направленность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изучения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основ </a:t>
            </a:r>
            <a:r>
              <a:rPr sz="1400" dirty="0">
                <a:latin typeface="Times New Roman"/>
                <a:cs typeface="Times New Roman"/>
              </a:rPr>
              <a:t>наук</a:t>
            </a:r>
            <a:r>
              <a:rPr sz="1400" spc="27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7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общеобразовательной</a:t>
            </a:r>
            <a:r>
              <a:rPr sz="1400" spc="28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школе»,</a:t>
            </a:r>
            <a:r>
              <a:rPr sz="1400" spc="275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«Социально-</a:t>
            </a:r>
            <a:r>
              <a:rPr sz="1400" dirty="0">
                <a:latin typeface="Times New Roman"/>
                <a:cs typeface="Times New Roman"/>
              </a:rPr>
              <a:t>педагогические</a:t>
            </a:r>
            <a:r>
              <a:rPr sz="1400" spc="275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основы </a:t>
            </a:r>
            <a:r>
              <a:rPr sz="1400" dirty="0">
                <a:latin typeface="Times New Roman"/>
                <a:cs typeface="Times New Roman"/>
              </a:rPr>
              <a:t>профилактики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отклонений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поведении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школьников»,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«Народная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педагогика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современная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школа»,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рекомендованные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студентам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вузов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страны.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этим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проблемам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впоследствии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защищались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кандидатские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докторские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диссертации </a:t>
            </a:r>
            <a:r>
              <a:rPr sz="1400" dirty="0">
                <a:latin typeface="Times New Roman"/>
                <a:cs typeface="Times New Roman"/>
              </a:rPr>
              <a:t>аспирантами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докторантами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К.Ш.</a:t>
            </a:r>
            <a:endParaRPr sz="14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ts val="1610"/>
              </a:lnSpc>
              <a:spcBef>
                <a:spcPts val="40"/>
              </a:spcBef>
            </a:pPr>
            <a:r>
              <a:rPr sz="1400" b="1" i="1" spc="-30" dirty="0">
                <a:latin typeface="Times New Roman"/>
                <a:cs typeface="Times New Roman"/>
              </a:rPr>
              <a:t>Камиль</a:t>
            </a:r>
            <a:r>
              <a:rPr sz="1400" b="1" i="1" spc="340" dirty="0">
                <a:latin typeface="Times New Roman"/>
                <a:cs typeface="Times New Roman"/>
              </a:rPr>
              <a:t> </a:t>
            </a:r>
            <a:r>
              <a:rPr sz="1400" b="1" i="1" spc="-35" dirty="0">
                <a:latin typeface="Times New Roman"/>
                <a:cs typeface="Times New Roman"/>
              </a:rPr>
              <a:t>Шаехмурзинович,</a:t>
            </a:r>
            <a:r>
              <a:rPr sz="1400" b="1" i="1" spc="340" dirty="0">
                <a:latin typeface="Times New Roman"/>
                <a:cs typeface="Times New Roman"/>
              </a:rPr>
              <a:t> </a:t>
            </a:r>
            <a:r>
              <a:rPr sz="1400" b="1" i="1" spc="-35" dirty="0">
                <a:latin typeface="Times New Roman"/>
                <a:cs typeface="Times New Roman"/>
              </a:rPr>
              <a:t>безусловно,</a:t>
            </a:r>
            <a:r>
              <a:rPr sz="1400" b="1" i="1" dirty="0">
                <a:latin typeface="Times New Roman"/>
                <a:cs typeface="Times New Roman"/>
              </a:rPr>
              <a:t>  </a:t>
            </a:r>
            <a:r>
              <a:rPr sz="1400" b="1" i="1" spc="-30" dirty="0">
                <a:latin typeface="Times New Roman"/>
                <a:cs typeface="Times New Roman"/>
              </a:rPr>
              <a:t>был,</a:t>
            </a:r>
            <a:r>
              <a:rPr sz="1400" b="1" i="1" spc="340" dirty="0">
                <a:latin typeface="Times New Roman"/>
                <a:cs typeface="Times New Roman"/>
              </a:rPr>
              <a:t> </a:t>
            </a:r>
            <a:r>
              <a:rPr sz="1400" b="1" i="1" spc="-30" dirty="0">
                <a:latin typeface="Times New Roman"/>
                <a:cs typeface="Times New Roman"/>
              </a:rPr>
              <a:t>есть</a:t>
            </a:r>
            <a:r>
              <a:rPr sz="1400" b="1" i="1" spc="34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и</a:t>
            </a:r>
            <a:r>
              <a:rPr sz="1400" b="1" i="1" spc="355" dirty="0">
                <a:latin typeface="Times New Roman"/>
                <a:cs typeface="Times New Roman"/>
              </a:rPr>
              <a:t> </a:t>
            </a:r>
            <a:r>
              <a:rPr sz="1400" b="1" i="1" spc="-35" dirty="0">
                <a:latin typeface="Times New Roman"/>
                <a:cs typeface="Times New Roman"/>
              </a:rPr>
              <a:t>будет</a:t>
            </a:r>
            <a:r>
              <a:rPr sz="1400" b="1" i="1" spc="345" dirty="0">
                <a:latin typeface="Times New Roman"/>
                <a:cs typeface="Times New Roman"/>
              </a:rPr>
              <a:t> </a:t>
            </a:r>
            <a:r>
              <a:rPr sz="1400" b="1" i="1" spc="-40" dirty="0">
                <a:latin typeface="Times New Roman"/>
                <a:cs typeface="Times New Roman"/>
              </a:rPr>
              <a:t>п</a:t>
            </a:r>
            <a:r>
              <a:rPr sz="1400" b="1" i="1" spc="-30" dirty="0">
                <a:latin typeface="Times New Roman"/>
                <a:cs typeface="Times New Roman"/>
              </a:rPr>
              <a:t>а</a:t>
            </a:r>
            <a:r>
              <a:rPr sz="1400" b="1" i="1" spc="-40" dirty="0">
                <a:latin typeface="Times New Roman"/>
                <a:cs typeface="Times New Roman"/>
              </a:rPr>
              <a:t>т</a:t>
            </a:r>
            <a:r>
              <a:rPr sz="1400" b="1" i="1" spc="-30" dirty="0">
                <a:latin typeface="Times New Roman"/>
                <a:cs typeface="Times New Roman"/>
              </a:rPr>
              <a:t>р</a:t>
            </a:r>
            <a:r>
              <a:rPr sz="1400" b="1" i="1" spc="-40" dirty="0">
                <a:latin typeface="Times New Roman"/>
                <a:cs typeface="Times New Roman"/>
              </a:rPr>
              <a:t>и</a:t>
            </a:r>
            <a:r>
              <a:rPr sz="1400" b="1" i="1" spc="-30" dirty="0">
                <a:latin typeface="Times New Roman"/>
                <a:cs typeface="Times New Roman"/>
              </a:rPr>
              <a:t>о</a:t>
            </a:r>
            <a:r>
              <a:rPr sz="1400" b="1" i="1" spc="-40" dirty="0">
                <a:latin typeface="Times New Roman"/>
                <a:cs typeface="Times New Roman"/>
              </a:rPr>
              <a:t>т</a:t>
            </a:r>
            <a:r>
              <a:rPr sz="1400" b="1" i="1" spc="-20" dirty="0">
                <a:latin typeface="Times New Roman"/>
                <a:cs typeface="Times New Roman"/>
              </a:rPr>
              <a:t>о</a:t>
            </a:r>
            <a:r>
              <a:rPr sz="1400" b="1" i="1" dirty="0">
                <a:latin typeface="Times New Roman"/>
                <a:cs typeface="Times New Roman"/>
              </a:rPr>
              <a:t>м</a:t>
            </a:r>
            <a:r>
              <a:rPr sz="1400" b="1" i="1" spc="340" dirty="0">
                <a:latin typeface="Times New Roman"/>
                <a:cs typeface="Times New Roman"/>
              </a:rPr>
              <a:t> </a:t>
            </a:r>
            <a:r>
              <a:rPr sz="1400" b="1" i="1" spc="-35" dirty="0">
                <a:latin typeface="Times New Roman"/>
                <a:cs typeface="Times New Roman"/>
              </a:rPr>
              <a:t>села</a:t>
            </a:r>
            <a:r>
              <a:rPr sz="1400" b="1" i="1" spc="36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и </a:t>
            </a:r>
            <a:r>
              <a:rPr sz="1400" b="1" i="1" spc="-35" dirty="0">
                <a:latin typeface="Times New Roman"/>
                <a:cs typeface="Times New Roman"/>
              </a:rPr>
              <a:t>сельской</a:t>
            </a:r>
            <a:r>
              <a:rPr sz="1400" b="1" i="1" spc="-100" dirty="0">
                <a:latin typeface="Times New Roman"/>
                <a:cs typeface="Times New Roman"/>
              </a:rPr>
              <a:t> </a:t>
            </a:r>
            <a:r>
              <a:rPr sz="1400" b="1" i="1" spc="-30" dirty="0">
                <a:latin typeface="Times New Roman"/>
                <a:cs typeface="Times New Roman"/>
              </a:rPr>
              <a:t>школы,</a:t>
            </a:r>
            <a:r>
              <a:rPr sz="1400" b="1" i="1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b="1" i="1" dirty="0">
                <a:latin typeface="Times New Roman"/>
                <a:cs typeface="Times New Roman"/>
              </a:rPr>
              <a:t>.</a:t>
            </a:r>
            <a:r>
              <a:rPr sz="1400" b="1" i="1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считает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её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не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только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40" dirty="0">
                <a:latin typeface="Times New Roman"/>
                <a:cs typeface="Times New Roman"/>
              </a:rPr>
              <a:t>аг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ь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ур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нравственности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для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сельского </a:t>
            </a:r>
            <a:r>
              <a:rPr sz="1400" spc="-35" dirty="0">
                <a:latin typeface="Times New Roman"/>
                <a:cs typeface="Times New Roman"/>
              </a:rPr>
              <a:t>жителя,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своеобразным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цивилизации.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Вместе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тем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искренне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огорчает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упадок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сельского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хозяйства,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колхозов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совхозов,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также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фермерских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хозяйств,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все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еще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продолжается.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Неразвитость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инфраструктуры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отдаленных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деревень,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отсутствие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3335" marR="5080" indent="-635" algn="just">
              <a:lnSpc>
                <a:spcPts val="1610"/>
              </a:lnSpc>
            </a:pPr>
            <a:r>
              <a:rPr sz="1400" spc="-40" dirty="0">
                <a:latin typeface="Times New Roman"/>
                <a:cs typeface="Times New Roman"/>
              </a:rPr>
              <a:t>всяческих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перспектив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селе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толкают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сельскую</a:t>
            </a:r>
            <a:r>
              <a:rPr sz="1400" spc="-35" dirty="0">
                <a:latin typeface="Times New Roman"/>
                <a:cs typeface="Times New Roman"/>
              </a:rPr>
              <a:t> молодежь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город,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поисках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лучшей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доли. </a:t>
            </a:r>
            <a:r>
              <a:rPr sz="1400" spc="-30" dirty="0">
                <a:latin typeface="Times New Roman"/>
                <a:cs typeface="Times New Roman"/>
              </a:rPr>
              <a:t>Многие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них,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заканчивая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ссузы,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стремятся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обратно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село,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вокруг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родных </a:t>
            </a:r>
            <a:r>
              <a:rPr sz="1400" spc="-40" dirty="0">
                <a:latin typeface="Times New Roman"/>
                <a:cs typeface="Times New Roman"/>
              </a:rPr>
              <a:t>деревень</a:t>
            </a:r>
            <a:r>
              <a:rPr sz="1400" spc="-35" dirty="0">
                <a:latin typeface="Times New Roman"/>
                <a:cs typeface="Times New Roman"/>
              </a:rPr>
              <a:t> все</a:t>
            </a:r>
            <a:r>
              <a:rPr sz="1400" spc="-30" dirty="0">
                <a:latin typeface="Times New Roman"/>
                <a:cs typeface="Times New Roman"/>
              </a:rPr>
              <a:t> гуще </a:t>
            </a:r>
            <a:r>
              <a:rPr sz="1400" spc="-40" dirty="0">
                <a:latin typeface="Times New Roman"/>
                <a:cs typeface="Times New Roman"/>
              </a:rPr>
              <a:t>разрастается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бурьян.</a:t>
            </a:r>
            <a:endParaRPr sz="1400">
              <a:latin typeface="Times New Roman"/>
              <a:cs typeface="Times New Roman"/>
            </a:endParaRPr>
          </a:p>
          <a:p>
            <a:pPr marL="462915" algn="just">
              <a:lnSpc>
                <a:spcPts val="1525"/>
              </a:lnSpc>
            </a:pP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отмечает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ученый,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границей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давно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поняли: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небольшие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сельские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3335" marR="5080" algn="just">
              <a:lnSpc>
                <a:spcPct val="95800"/>
              </a:lnSpc>
              <a:spcBef>
                <a:spcPts val="35"/>
              </a:spcBef>
            </a:pPr>
            <a:r>
              <a:rPr sz="1400" spc="-35" dirty="0">
                <a:latin typeface="Times New Roman"/>
                <a:cs typeface="Times New Roman"/>
              </a:rPr>
              <a:t>сокровище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нации,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именно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тт</a:t>
            </a:r>
            <a:r>
              <a:rPr sz="1400" spc="-30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выходят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трудолюбивые,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нравственно </a:t>
            </a:r>
            <a:r>
              <a:rPr sz="1400" spc="-30" dirty="0">
                <a:latin typeface="Times New Roman"/>
                <a:cs typeface="Times New Roman"/>
              </a:rPr>
              <a:t>опрятные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добрые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люди.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Во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всем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мире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школы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сейчас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разукрупняются.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Итальянцы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таким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образом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хотят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иб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детей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к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ро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земле,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народным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традициям.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Американцы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развернули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целую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40" dirty="0">
                <a:latin typeface="Times New Roman"/>
                <a:cs typeface="Times New Roman"/>
              </a:rPr>
              <a:t>амм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реконструкции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30" dirty="0">
                <a:latin typeface="Times New Roman"/>
                <a:cs typeface="Times New Roman"/>
              </a:rPr>
              <a:t>ол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40" dirty="0">
                <a:latin typeface="Times New Roman"/>
                <a:cs typeface="Times New Roman"/>
              </a:rPr>
              <a:t>ш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школ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маленькие,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пытаясь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справится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подросткового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насилия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самоубийств.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Французы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назвали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сельские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ш</a:t>
            </a:r>
            <a:r>
              <a:rPr sz="1400" spc="-4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состоящие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всего 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класса,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«идеалом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республики».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Ф</a:t>
            </a:r>
            <a:r>
              <a:rPr sz="1400" spc="-35" dirty="0">
                <a:latin typeface="Times New Roman"/>
                <a:cs typeface="Times New Roman"/>
              </a:rPr>
              <a:t>инн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для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спасения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села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сельских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школ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создали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организацию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«Сельское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движение».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ш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России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малокомплектные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сельские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школы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фактически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ло</a:t>
            </a:r>
            <a:r>
              <a:rPr sz="1400" spc="-4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само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государство.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За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бездумной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«реструктуризации»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ы </a:t>
            </a:r>
            <a:r>
              <a:rPr sz="1400" spc="-35" dirty="0">
                <a:latin typeface="Times New Roman"/>
                <a:cs typeface="Times New Roman"/>
              </a:rPr>
              <a:t>потеряли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тысяч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сельских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школ!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Маленькие</a:t>
            </a:r>
            <a:r>
              <a:rPr sz="1400" spc="47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школы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подрубают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подушевым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финансированием,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которое,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может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оправдано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городе,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для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школы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еб</a:t>
            </a:r>
            <a:r>
              <a:rPr sz="1400" spc="-30" dirty="0">
                <a:latin typeface="Times New Roman"/>
                <a:cs typeface="Times New Roman"/>
              </a:rPr>
              <a:t>ол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40" dirty="0">
                <a:latin typeface="Times New Roman"/>
                <a:cs typeface="Times New Roman"/>
              </a:rPr>
              <a:t>ш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селе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35" dirty="0">
                <a:latin typeface="Times New Roman"/>
                <a:cs typeface="Times New Roman"/>
              </a:rPr>
              <a:t>абсурд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безумие.</a:t>
            </a:r>
            <a:endParaRPr sz="1400">
              <a:latin typeface="Times New Roman"/>
              <a:cs typeface="Times New Roman"/>
            </a:endParaRPr>
          </a:p>
          <a:p>
            <a:pPr marL="13335" marR="6350" indent="448945" algn="just">
              <a:lnSpc>
                <a:spcPts val="1610"/>
              </a:lnSpc>
              <a:spcBef>
                <a:spcPts val="40"/>
              </a:spcBef>
            </a:pPr>
            <a:r>
              <a:rPr sz="1400" spc="-20" dirty="0">
                <a:latin typeface="Times New Roman"/>
                <a:cs typeface="Times New Roman"/>
              </a:rPr>
              <a:t>Профессором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Ахияровым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обоснованы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концептуальные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подходы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моделированию </a:t>
            </a:r>
            <a:r>
              <a:rPr sz="1400" dirty="0">
                <a:latin typeface="Times New Roman"/>
                <a:cs typeface="Times New Roman"/>
              </a:rPr>
              <a:t>процесса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формирования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жизнеспособной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личности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современном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сельском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социуме, </a:t>
            </a:r>
            <a:r>
              <a:rPr sz="1400" dirty="0">
                <a:latin typeface="Times New Roman"/>
                <a:cs typeface="Times New Roman"/>
              </a:rPr>
              <a:t>разработаны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теоретическая,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технологическая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spc="-40" dirty="0">
                <a:latin typeface="Times New Roman"/>
                <a:cs typeface="Times New Roman"/>
              </a:rPr>
              <a:t>практико-</a:t>
            </a:r>
            <a:r>
              <a:rPr sz="1400" dirty="0">
                <a:latin typeface="Times New Roman"/>
                <a:cs typeface="Times New Roman"/>
              </a:rPr>
              <a:t>ориентированная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модели </a:t>
            </a:r>
            <a:r>
              <a:rPr sz="1400" spc="-45" dirty="0">
                <a:latin typeface="Times New Roman"/>
                <a:cs typeface="Times New Roman"/>
              </a:rPr>
              <a:t>воспитания,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построенные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единых </a:t>
            </a:r>
            <a:r>
              <a:rPr sz="1400" spc="-45" dirty="0">
                <a:latin typeface="Times New Roman"/>
                <a:cs typeface="Times New Roman"/>
              </a:rPr>
              <a:t>теоретико-</a:t>
            </a:r>
            <a:r>
              <a:rPr sz="1400" spc="-40" dirty="0">
                <a:latin typeface="Times New Roman"/>
                <a:cs typeface="Times New Roman"/>
              </a:rPr>
              <a:t>методологических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основаниях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принципах,</a:t>
            </a:r>
            <a:endParaRPr sz="1400">
              <a:latin typeface="Times New Roman"/>
              <a:cs typeface="Times New Roman"/>
            </a:endParaRPr>
          </a:p>
          <a:p>
            <a:pPr marL="13335" marR="6350" algn="just">
              <a:lnSpc>
                <a:spcPts val="161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включающие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базовые</a:t>
            </a:r>
            <a:r>
              <a:rPr sz="1400" spc="15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характеристики,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виды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формы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spc="-45" dirty="0">
                <a:latin typeface="Times New Roman"/>
                <a:cs typeface="Times New Roman"/>
              </a:rPr>
              <a:t>психолого-</a:t>
            </a:r>
            <a:r>
              <a:rPr sz="1400" spc="-20" dirty="0">
                <a:latin typeface="Times New Roman"/>
                <a:cs typeface="Times New Roman"/>
              </a:rPr>
              <a:t>педагогической, </a:t>
            </a:r>
            <a:r>
              <a:rPr sz="1400" spc="-45" dirty="0">
                <a:latin typeface="Times New Roman"/>
                <a:cs typeface="Times New Roman"/>
              </a:rPr>
              <a:t>социально-</a:t>
            </a:r>
            <a:r>
              <a:rPr sz="1400" dirty="0">
                <a:latin typeface="Times New Roman"/>
                <a:cs typeface="Times New Roman"/>
              </a:rPr>
              <a:t>педагогической</a:t>
            </a:r>
            <a:r>
              <a:rPr sz="1400" spc="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поддержки</a:t>
            </a:r>
            <a:r>
              <a:rPr sz="1400" spc="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школьника.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Разработан</a:t>
            </a:r>
            <a:r>
              <a:rPr sz="1400" spc="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алгоритм</a:t>
            </a:r>
            <a:r>
              <a:rPr sz="1400" spc="8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пошаговой </a:t>
            </a:r>
            <a:r>
              <a:rPr sz="1400" spc="-35" dirty="0">
                <a:latin typeface="Times New Roman"/>
                <a:cs typeface="Times New Roman"/>
              </a:rPr>
              <a:t>деятельности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социальных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институтов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формированию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жизнеспособной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личности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условиях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сельского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социума.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Доказано,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главный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результат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успешной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социально- </a:t>
            </a:r>
            <a:r>
              <a:rPr sz="1400" spc="-30" dirty="0">
                <a:latin typeface="Times New Roman"/>
                <a:cs typeface="Times New Roman"/>
              </a:rPr>
              <a:t>педагогической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поддержки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ребенка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процессе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школьного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семейного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воспитания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его </a:t>
            </a:r>
            <a:r>
              <a:rPr sz="1400" spc="-40" dirty="0">
                <a:latin typeface="Times New Roman"/>
                <a:cs typeface="Times New Roman"/>
              </a:rPr>
              <a:t>социальной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адаптации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увеличении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жизненных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сил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возможностей.</a:t>
            </a:r>
            <a:endParaRPr sz="1400">
              <a:latin typeface="Times New Roman"/>
              <a:cs typeface="Times New Roman"/>
            </a:endParaRPr>
          </a:p>
          <a:p>
            <a:pPr marL="462915" algn="just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К.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убежден,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надежды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возрождению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сельском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учителе.</a:t>
            </a:r>
            <a:endParaRPr sz="1400">
              <a:latin typeface="Times New Roman"/>
              <a:cs typeface="Times New Roman"/>
            </a:endParaRPr>
          </a:p>
          <a:p>
            <a:pPr marL="13335" marR="6985" algn="just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Именно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нем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сельчане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хотят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видеть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нравственную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опору,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сосредоточение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воли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25" dirty="0">
                <a:latin typeface="Times New Roman"/>
                <a:cs typeface="Times New Roman"/>
              </a:rPr>
              <a:t>решимости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воспитанию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подрастающего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поколения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общественно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полезным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трудом.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spc="-25" dirty="0">
                <a:latin typeface="Times New Roman"/>
                <a:cs typeface="Times New Roman"/>
              </a:rPr>
              <a:t>большинстве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случаев, </a:t>
            </a:r>
            <a:r>
              <a:rPr sz="1400" spc="-20" dirty="0">
                <a:latin typeface="Times New Roman"/>
                <a:cs typeface="Times New Roman"/>
              </a:rPr>
              <a:t>сельский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учитель </a:t>
            </a:r>
            <a:r>
              <a:rPr sz="1400" spc="-25" dirty="0">
                <a:latin typeface="Times New Roman"/>
                <a:cs typeface="Times New Roman"/>
              </a:rPr>
              <a:t>оправдывает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надежды</a:t>
            </a:r>
            <a:r>
              <a:rPr sz="1400" spc="-20" dirty="0">
                <a:latin typeface="Times New Roman"/>
                <a:cs typeface="Times New Roman"/>
              </a:rPr>
              <a:t> общества, </a:t>
            </a:r>
            <a:r>
              <a:rPr sz="1400" dirty="0">
                <a:latin typeface="Times New Roman"/>
                <a:cs typeface="Times New Roman"/>
              </a:rPr>
              <a:t>т.к.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всегда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гуще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событий,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центре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внимания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равнодушен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судьбе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села,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жителей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детей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60" y="432307"/>
            <a:ext cx="6678930" cy="96424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4604" marR="5080" algn="just">
              <a:lnSpc>
                <a:spcPct val="95800"/>
              </a:lnSpc>
              <a:spcBef>
                <a:spcPts val="175"/>
              </a:spcBef>
            </a:pPr>
            <a:r>
              <a:rPr sz="1400" spc="-20" dirty="0">
                <a:latin typeface="Times New Roman"/>
                <a:cs typeface="Times New Roman"/>
              </a:rPr>
              <a:t>взрослых, </a:t>
            </a:r>
            <a:r>
              <a:rPr sz="1400" dirty="0">
                <a:latin typeface="Times New Roman"/>
                <a:cs typeface="Times New Roman"/>
              </a:rPr>
              <a:t>потому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имеет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заслуженный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авторитет, пользуется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почетом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уважением </a:t>
            </a:r>
            <a:r>
              <a:rPr sz="1400" spc="-10" dirty="0">
                <a:latin typeface="Times New Roman"/>
                <a:cs typeface="Times New Roman"/>
              </a:rPr>
              <a:t>среди </a:t>
            </a:r>
            <a:r>
              <a:rPr sz="1400" dirty="0">
                <a:latin typeface="Times New Roman"/>
                <a:cs typeface="Times New Roman"/>
              </a:rPr>
              <a:t>односельчан.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Особенностью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сельской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необходимость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организации </a:t>
            </a:r>
            <a:r>
              <a:rPr sz="1400" spc="-45" dirty="0">
                <a:latin typeface="Times New Roman"/>
                <a:cs typeface="Times New Roman"/>
              </a:rPr>
              <a:t>профессиональной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подготовки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учащихся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профильным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направлениям,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востребованным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данной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местности. </a:t>
            </a:r>
            <a:r>
              <a:rPr sz="1400" spc="-30" dirty="0">
                <a:latin typeface="Times New Roman"/>
                <a:cs typeface="Times New Roman"/>
              </a:rPr>
              <a:t>Всё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предъявляет</a:t>
            </a:r>
            <a:r>
              <a:rPr sz="1400" spc="-30" dirty="0">
                <a:latin typeface="Times New Roman"/>
                <a:cs typeface="Times New Roman"/>
              </a:rPr>
              <a:t> особые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требования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профессионализму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педагогов, качеству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образовательных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программ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которым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обучают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педагогических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учебных </a:t>
            </a:r>
            <a:r>
              <a:rPr sz="1400" spc="-40" dirty="0">
                <a:latin typeface="Times New Roman"/>
                <a:cs typeface="Times New Roman"/>
              </a:rPr>
              <a:t>заведениях,</a:t>
            </a:r>
            <a:r>
              <a:rPr sz="1400" spc="-30" dirty="0">
                <a:latin typeface="Times New Roman"/>
                <a:cs typeface="Times New Roman"/>
              </a:rPr>
              <a:t> формам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методам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организации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них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учебно-воспитательного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процесса.</a:t>
            </a:r>
            <a:endParaRPr sz="1400">
              <a:latin typeface="Times New Roman"/>
              <a:cs typeface="Times New Roman"/>
            </a:endParaRPr>
          </a:p>
          <a:p>
            <a:pPr marL="14604" marR="5715" indent="448945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Наш</a:t>
            </a:r>
            <a:r>
              <a:rPr sz="1400" spc="2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юбиляр</a:t>
            </a:r>
            <a:r>
              <a:rPr sz="1400" spc="2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подчеркивает,</a:t>
            </a:r>
            <a:r>
              <a:rPr sz="1400" spc="2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профильном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обучении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школьников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25" dirty="0">
                <a:latin typeface="Times New Roman"/>
                <a:cs typeface="Times New Roman"/>
              </a:rPr>
              <a:t>профессиональном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образовании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специалистов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любой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сфере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пересекаются,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сходятся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совпадают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разные</a:t>
            </a:r>
            <a:r>
              <a:rPr sz="1400" spc="1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интересы: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государственные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общественные,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федеральные</a:t>
            </a:r>
            <a:r>
              <a:rPr sz="1400" spc="135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региональные,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ведомственные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отраслевые,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муниципальные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spc="-20" dirty="0">
                <a:latin typeface="Times New Roman"/>
                <a:cs typeface="Times New Roman"/>
              </a:rPr>
              <a:t>образовательной</a:t>
            </a:r>
            <a:endParaRPr sz="1400">
              <a:latin typeface="Times New Roman"/>
              <a:cs typeface="Times New Roman"/>
            </a:endParaRPr>
          </a:p>
          <a:p>
            <a:pPr marL="13970" marR="6350" algn="just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организации,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научные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практические,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профессиональные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личностные,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семейные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личные.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Следовательно, </a:t>
            </a:r>
            <a:r>
              <a:rPr sz="1400" dirty="0">
                <a:latin typeface="Times New Roman"/>
                <a:cs typeface="Times New Roman"/>
              </a:rPr>
              <a:t>мы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имеем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ошибку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решении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проблем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профильного </a:t>
            </a:r>
            <a:r>
              <a:rPr sz="1400" spc="-45" dirty="0">
                <a:latin typeface="Times New Roman"/>
                <a:cs typeface="Times New Roman"/>
              </a:rPr>
              <a:t>обучения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подрастающего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поколения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профессиональной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подготовки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специалистов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во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всех </a:t>
            </a:r>
            <a:r>
              <a:rPr sz="1400" dirty="0">
                <a:latin typeface="Times New Roman"/>
                <a:cs typeface="Times New Roman"/>
              </a:rPr>
              <a:t>сферах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масштабах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страны,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тем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самым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защитим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социально-</a:t>
            </a:r>
            <a:r>
              <a:rPr sz="1400" spc="-25" dirty="0">
                <a:latin typeface="Times New Roman"/>
                <a:cs typeface="Times New Roman"/>
              </a:rPr>
              <a:t>экономические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40" dirty="0">
                <a:latin typeface="Times New Roman"/>
                <a:cs typeface="Times New Roman"/>
              </a:rPr>
              <a:t>политические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интересы,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5" dirty="0">
                <a:latin typeface="Times New Roman"/>
                <a:cs typeface="Times New Roman"/>
              </a:rPr>
              <a:t> значит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достойное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будущее всех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нас.</a:t>
            </a:r>
            <a:endParaRPr sz="1400">
              <a:latin typeface="Times New Roman"/>
              <a:cs typeface="Times New Roman"/>
            </a:endParaRPr>
          </a:p>
          <a:p>
            <a:pPr marL="463550" algn="just">
              <a:lnSpc>
                <a:spcPts val="1520"/>
              </a:lnSpc>
            </a:pPr>
            <a:r>
              <a:rPr sz="1400" spc="-10" dirty="0">
                <a:latin typeface="Times New Roman"/>
                <a:cs typeface="Times New Roman"/>
              </a:rPr>
              <a:t>Многие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годы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успешно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возглавлял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научную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школу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методологии</a:t>
            </a:r>
            <a:endParaRPr sz="1400">
              <a:latin typeface="Times New Roman"/>
              <a:cs typeface="Times New Roman"/>
            </a:endParaRPr>
          </a:p>
          <a:p>
            <a:pPr marL="13335" marR="5080" algn="just">
              <a:lnSpc>
                <a:spcPct val="95900"/>
              </a:lnSpc>
              <a:spcBef>
                <a:spcPts val="35"/>
              </a:spcBef>
            </a:pPr>
            <a:r>
              <a:rPr sz="1400" spc="-30" dirty="0">
                <a:latin typeface="Times New Roman"/>
                <a:cs typeface="Times New Roman"/>
              </a:rPr>
              <a:t>педагогических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исследований,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разработана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методология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исследований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развитию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модернизации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образования,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участником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разработки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Концепции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педагогического </a:t>
            </a:r>
            <a:r>
              <a:rPr sz="1400" spc="-35" dirty="0">
                <a:latin typeface="Times New Roman"/>
                <a:cs typeface="Times New Roman"/>
              </a:rPr>
              <a:t>образования,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одобренной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Всесоюзным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съездом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работников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народного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образования</a:t>
            </a:r>
            <a:r>
              <a:rPr sz="1400" spc="-10" dirty="0">
                <a:latin typeface="Times New Roman"/>
                <a:cs typeface="Times New Roman"/>
              </a:rPr>
              <a:t> (1988).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1989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2007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гг.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работал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заведующим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кафедрой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научных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основ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управления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школой </a:t>
            </a:r>
            <a:r>
              <a:rPr sz="1400" dirty="0">
                <a:latin typeface="Times New Roman"/>
                <a:cs typeface="Times New Roman"/>
              </a:rPr>
              <a:t>Башкирского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государственного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педагогического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института,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2007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г.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руководителем </a:t>
            </a:r>
            <a:r>
              <a:rPr sz="1400" spc="-45" dirty="0">
                <a:latin typeface="Times New Roman"/>
                <a:cs typeface="Times New Roman"/>
              </a:rPr>
              <a:t>научно-</a:t>
            </a:r>
            <a:r>
              <a:rPr sz="1400" spc="-40" dirty="0">
                <a:latin typeface="Times New Roman"/>
                <a:cs typeface="Times New Roman"/>
              </a:rPr>
              <a:t>методического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центра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профильного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обучения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школьников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БГПУ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им.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М.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Акмуллы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профессором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кафедры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педагогики.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годы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проблемам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было </a:t>
            </a:r>
            <a:r>
              <a:rPr sz="1400" spc="-30" dirty="0">
                <a:latin typeface="Times New Roman"/>
                <a:cs typeface="Times New Roman"/>
              </a:rPr>
              <a:t>опубликовано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более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750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научных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учебно-</a:t>
            </a:r>
            <a:r>
              <a:rPr sz="1400" spc="-30" dirty="0">
                <a:latin typeface="Times New Roman"/>
                <a:cs typeface="Times New Roman"/>
              </a:rPr>
              <a:t>методических</a:t>
            </a:r>
            <a:r>
              <a:rPr sz="1400" spc="-10" dirty="0">
                <a:latin typeface="Times New Roman"/>
                <a:cs typeface="Times New Roman"/>
              </a:rPr>
              <a:t> работ,</a:t>
            </a:r>
            <a:r>
              <a:rPr sz="1400" spc="-20" dirty="0">
                <a:latin typeface="Times New Roman"/>
                <a:cs typeface="Times New Roman"/>
              </a:rPr>
              <a:t> которых всегда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отличала </a:t>
            </a:r>
            <a:r>
              <a:rPr sz="1400" spc="-35" dirty="0">
                <a:latin typeface="Times New Roman"/>
                <a:cs typeface="Times New Roman"/>
              </a:rPr>
              <a:t>новизна,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актуальность,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богатство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фактического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материала,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глубина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анализа.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стал </a:t>
            </a:r>
            <a:r>
              <a:rPr sz="1400" spc="-10" dirty="0">
                <a:latin typeface="Times New Roman"/>
                <a:cs typeface="Times New Roman"/>
              </a:rPr>
              <a:t>одним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организаторов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многих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республиканских</a:t>
            </a:r>
            <a:r>
              <a:rPr sz="1400" spc="90" dirty="0">
                <a:latin typeface="Times New Roman"/>
                <a:cs typeface="Times New Roman"/>
              </a:rPr>
              <a:t>  </a:t>
            </a:r>
            <a:r>
              <a:rPr sz="1400" spc="-45" dirty="0">
                <a:latin typeface="Times New Roman"/>
                <a:cs typeface="Times New Roman"/>
              </a:rPr>
              <a:t>научно-</a:t>
            </a:r>
            <a:r>
              <a:rPr sz="1400" dirty="0">
                <a:latin typeface="Times New Roman"/>
                <a:cs typeface="Times New Roman"/>
              </a:rPr>
              <a:t>практических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конференций</a:t>
            </a:r>
            <a:r>
              <a:rPr sz="1400" spc="95" dirty="0">
                <a:latin typeface="Times New Roman"/>
                <a:cs typeface="Times New Roman"/>
              </a:rPr>
              <a:t>  </a:t>
            </a:r>
            <a:r>
              <a:rPr sz="1400" spc="-35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проблемам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социального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трудового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молодежи,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научным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ответственным </a:t>
            </a:r>
            <a:r>
              <a:rPr sz="1400" dirty="0">
                <a:latin typeface="Times New Roman"/>
                <a:cs typeface="Times New Roman"/>
              </a:rPr>
              <a:t>редактором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выпусков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сборника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тезисов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докладов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молодых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исследователей-</a:t>
            </a:r>
            <a:r>
              <a:rPr sz="1400" spc="-10" dirty="0">
                <a:latin typeface="Times New Roman"/>
                <a:cs typeface="Times New Roman"/>
              </a:rPr>
              <a:t>педагогов, </a:t>
            </a:r>
            <a:r>
              <a:rPr sz="1400" spc="-40" dirty="0">
                <a:latin typeface="Times New Roman"/>
                <a:cs typeface="Times New Roman"/>
              </a:rPr>
              <a:t>докторантов,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аспирантов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соискателей </a:t>
            </a:r>
            <a:r>
              <a:rPr sz="1400" spc="-35" dirty="0">
                <a:latin typeface="Times New Roman"/>
                <a:cs typeface="Times New Roman"/>
              </a:rPr>
              <a:t>«Проблемы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обучения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воспитания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молодежи»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под </a:t>
            </a:r>
            <a:r>
              <a:rPr sz="1400" spc="-20" dirty="0">
                <a:latin typeface="Times New Roman"/>
                <a:cs typeface="Times New Roman"/>
              </a:rPr>
              <a:t>эгидой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Министерства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общего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профессионального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образования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Российской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Федерации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40" dirty="0">
                <a:latin typeface="Times New Roman"/>
                <a:cs typeface="Times New Roman"/>
              </a:rPr>
              <a:t>Башкирского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государственного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педагогического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института.</a:t>
            </a:r>
            <a:endParaRPr sz="1400">
              <a:latin typeface="Times New Roman"/>
              <a:cs typeface="Times New Roman"/>
            </a:endParaRPr>
          </a:p>
          <a:p>
            <a:pPr marL="13335" marR="8890" indent="449580" algn="just">
              <a:lnSpc>
                <a:spcPts val="1610"/>
              </a:lnSpc>
              <a:spcBef>
                <a:spcPts val="40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Слайд</a:t>
            </a:r>
            <a:r>
              <a:rPr sz="14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6.</a:t>
            </a:r>
            <a:r>
              <a:rPr sz="1400" b="1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Многие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называют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Ахиярова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«Башкирский</a:t>
            </a:r>
            <a:r>
              <a:rPr sz="1400" b="1" i="1" spc="44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Сухомлинский»</a:t>
            </a:r>
            <a:r>
              <a:rPr sz="1400" i="1" spc="-10" dirty="0">
                <a:latin typeface="Times New Roman"/>
                <a:cs typeface="Times New Roman"/>
              </a:rPr>
              <a:t>. </a:t>
            </a:r>
            <a:r>
              <a:rPr sz="1400" dirty="0">
                <a:latin typeface="Times New Roman"/>
                <a:cs typeface="Times New Roman"/>
              </a:rPr>
              <a:t>Объяснение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тому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очень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простое,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просто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интересовался,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изучал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осмысливал </a:t>
            </a:r>
            <a:r>
              <a:rPr sz="1400" dirty="0">
                <a:latin typeface="Times New Roman"/>
                <a:cs typeface="Times New Roman"/>
              </a:rPr>
              <a:t>труды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педагогов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прошлого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К.Д.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Ушинского,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Н.К.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Крупской,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А.C.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Макаренко,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В.А. </a:t>
            </a:r>
            <a:r>
              <a:rPr sz="1400" dirty="0">
                <a:latin typeface="Times New Roman"/>
                <a:cs typeface="Times New Roman"/>
              </a:rPr>
              <a:t>Сухомлинского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др.,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широко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использовал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развивал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педагогические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идеи </a:t>
            </a:r>
            <a:r>
              <a:rPr sz="1400" dirty="0">
                <a:latin typeface="Times New Roman"/>
                <a:cs typeface="Times New Roman"/>
              </a:rPr>
              <a:t>своей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профессиональной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деятельности.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Многочисленные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публикации,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книги</a:t>
            </a:r>
            <a:endParaRPr sz="1400">
              <a:latin typeface="Times New Roman"/>
              <a:cs typeface="Times New Roman"/>
            </a:endParaRPr>
          </a:p>
          <a:p>
            <a:pPr marL="12700" marR="8890" algn="just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посвящены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исследованию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теоретического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наследия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этих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выдающихся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ученых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«Жизнь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деятельность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А.С.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Макаренко»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(1988),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«Опыт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В.А.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Сухомлинского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практику </a:t>
            </a:r>
            <a:r>
              <a:rPr sz="1400" dirty="0">
                <a:latin typeface="Times New Roman"/>
                <a:cs typeface="Times New Roman"/>
              </a:rPr>
              <a:t>школ»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(1992),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«В.А.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Сухомлинский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современная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школа»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(2000),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«В.А.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Сухомлинский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выдающийся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советский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гуманист,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коммунист,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патриот»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(2015).</a:t>
            </a:r>
            <a:endParaRPr sz="1400">
              <a:latin typeface="Times New Roman"/>
              <a:cs typeface="Times New Roman"/>
            </a:endParaRPr>
          </a:p>
          <a:p>
            <a:pPr marL="462280" algn="just">
              <a:lnSpc>
                <a:spcPts val="1520"/>
              </a:lnSpc>
            </a:pPr>
            <a:r>
              <a:rPr sz="1400" dirty="0">
                <a:latin typeface="Times New Roman"/>
                <a:cs typeface="Times New Roman"/>
              </a:rPr>
              <a:t>Важнейшим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событием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время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жизни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Камиля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Шаехмурзиновича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стала</a:t>
            </a:r>
            <a:endParaRPr sz="14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958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встреча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выдающимся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педагогом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XX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столетия,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Героем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Социалистического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Труда </a:t>
            </a:r>
            <a:r>
              <a:rPr sz="1400" dirty="0">
                <a:latin typeface="Times New Roman"/>
                <a:cs typeface="Times New Roman"/>
              </a:rPr>
              <a:t>Василием</a:t>
            </a:r>
            <a:r>
              <a:rPr sz="1400" spc="22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Александровичем</a:t>
            </a:r>
            <a:r>
              <a:rPr sz="1400" spc="22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Сухомлинским,</a:t>
            </a:r>
            <a:r>
              <a:rPr sz="1400" spc="22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сельским</a:t>
            </a:r>
            <a:r>
              <a:rPr sz="1400" spc="2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учителем,</a:t>
            </a:r>
            <a:r>
              <a:rPr sz="1400" spc="229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оригинальным </a:t>
            </a:r>
            <a:r>
              <a:rPr sz="1400" dirty="0">
                <a:latin typeface="Times New Roman"/>
                <a:cs typeface="Times New Roman"/>
              </a:rPr>
              <a:t>теоретиком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практиком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педагогики,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талантливым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директором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школы,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прекрасным </a:t>
            </a:r>
            <a:r>
              <a:rPr sz="1400" dirty="0">
                <a:latin typeface="Times New Roman"/>
                <a:cs typeface="Times New Roman"/>
              </a:rPr>
              <a:t>отцом,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примерным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семьянином.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В.А.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Сухомлинский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утверждал,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«творить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человека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высшее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счастье»,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поэтому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свою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главную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книгу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назвал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«Сердце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отдаю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детям». </a:t>
            </a:r>
            <a:r>
              <a:rPr sz="1400" dirty="0">
                <a:latin typeface="Times New Roman"/>
                <a:cs typeface="Times New Roman"/>
              </a:rPr>
              <a:t>Свою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дружбу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этим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великим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народным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педагогом,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ученым-</a:t>
            </a:r>
            <a:r>
              <a:rPr sz="1400" dirty="0">
                <a:latin typeface="Times New Roman"/>
                <a:cs typeface="Times New Roman"/>
              </a:rPr>
              <a:t>гуманистом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Ахияров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2307"/>
            <a:ext cx="6677659" cy="43275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6350" algn="just">
              <a:lnSpc>
                <a:spcPct val="95800"/>
              </a:lnSpc>
              <a:spcBef>
                <a:spcPts val="175"/>
              </a:spcBef>
            </a:pPr>
            <a:r>
              <a:rPr sz="1400" dirty="0">
                <a:latin typeface="Times New Roman"/>
                <a:cs typeface="Times New Roman"/>
              </a:rPr>
              <a:t>считает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подарком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судьбы,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эта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дружба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дала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глубокое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понимание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важности </a:t>
            </a:r>
            <a:r>
              <a:rPr sz="1400" dirty="0">
                <a:latin typeface="Times New Roman"/>
                <a:cs typeface="Times New Roman"/>
              </a:rPr>
              <a:t>истинно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гуманистического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подхода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вопросам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воспитания,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необходимости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искренней </a:t>
            </a:r>
            <a:r>
              <a:rPr sz="1400" dirty="0">
                <a:latin typeface="Times New Roman"/>
                <a:cs typeface="Times New Roman"/>
              </a:rPr>
              <a:t>любви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объекту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педагогического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воздействия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маленькому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человеку.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Следуя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его </a:t>
            </a:r>
            <a:r>
              <a:rPr sz="1400" dirty="0">
                <a:latin typeface="Times New Roman"/>
                <a:cs typeface="Times New Roman"/>
              </a:rPr>
              <a:t>идеям,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Шаехмурзинович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утверждает,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становится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подлинным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очагом </a:t>
            </a:r>
            <a:r>
              <a:rPr sz="1400" dirty="0">
                <a:latin typeface="Times New Roman"/>
                <a:cs typeface="Times New Roman"/>
              </a:rPr>
              <a:t>культуры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лишь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тогда,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когда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царят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4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культа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культ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Родины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культ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Человека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культ </a:t>
            </a:r>
            <a:r>
              <a:rPr sz="1400" i="1" dirty="0">
                <a:latin typeface="Times New Roman"/>
                <a:cs typeface="Times New Roman"/>
              </a:rPr>
              <a:t>Книги,</a:t>
            </a:r>
            <a:r>
              <a:rPr sz="1400" i="1" spc="2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культ</a:t>
            </a:r>
            <a:r>
              <a:rPr sz="1400" spc="275" dirty="0">
                <a:latin typeface="Times New Roman"/>
                <a:cs typeface="Times New Roman"/>
              </a:rPr>
              <a:t>  </a:t>
            </a:r>
            <a:r>
              <a:rPr sz="1400" i="1" dirty="0">
                <a:latin typeface="Times New Roman"/>
                <a:cs typeface="Times New Roman"/>
              </a:rPr>
              <a:t>Родного</a:t>
            </a:r>
            <a:r>
              <a:rPr sz="1400" i="1" spc="280" dirty="0">
                <a:latin typeface="Times New Roman"/>
                <a:cs typeface="Times New Roman"/>
              </a:rPr>
              <a:t>  </a:t>
            </a:r>
            <a:r>
              <a:rPr sz="1400" i="1" dirty="0">
                <a:latin typeface="Times New Roman"/>
                <a:cs typeface="Times New Roman"/>
              </a:rPr>
              <a:t>слова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28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Профессия</a:t>
            </a:r>
            <a:r>
              <a:rPr sz="1400" b="1" i="1" spc="275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учителя,</a:t>
            </a:r>
            <a:r>
              <a:rPr sz="1400" b="1" i="1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2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2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мнению,</a:t>
            </a:r>
            <a:r>
              <a:rPr sz="1400" spc="28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280" dirty="0">
                <a:latin typeface="Times New Roman"/>
                <a:cs typeface="Times New Roman"/>
              </a:rPr>
              <a:t>  </a:t>
            </a:r>
            <a:r>
              <a:rPr sz="1400" b="1" spc="-25" dirty="0">
                <a:latin typeface="Times New Roman"/>
                <a:cs typeface="Times New Roman"/>
              </a:rPr>
              <a:t>это </a:t>
            </a:r>
            <a:r>
              <a:rPr sz="1400" b="1" i="1" dirty="0">
                <a:latin typeface="Times New Roman"/>
                <a:cs typeface="Times New Roman"/>
              </a:rPr>
              <a:t>человековедение</a:t>
            </a:r>
            <a:r>
              <a:rPr sz="1400" b="1" dirty="0">
                <a:latin typeface="Times New Roman"/>
                <a:cs typeface="Times New Roman"/>
              </a:rPr>
              <a:t>,</a:t>
            </a:r>
            <a:r>
              <a:rPr sz="1400" b="1" spc="11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постоянное,</a:t>
            </a:r>
            <a:r>
              <a:rPr sz="1400" b="1" i="1" spc="11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не</a:t>
            </a:r>
            <a:r>
              <a:rPr sz="1400" b="1" i="1" spc="11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прекращающееся</a:t>
            </a:r>
            <a:r>
              <a:rPr sz="1400" b="1" i="1" spc="11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проникновение</a:t>
            </a:r>
            <a:r>
              <a:rPr sz="1400" b="1" i="1" spc="114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в</a:t>
            </a:r>
            <a:r>
              <a:rPr sz="1400" b="1" i="1" spc="110" dirty="0">
                <a:latin typeface="Times New Roman"/>
                <a:cs typeface="Times New Roman"/>
              </a:rPr>
              <a:t>  </a:t>
            </a:r>
            <a:r>
              <a:rPr sz="1400" b="1" i="1" spc="-10" dirty="0">
                <a:latin typeface="Times New Roman"/>
                <a:cs typeface="Times New Roman"/>
              </a:rPr>
              <a:t>сложный </a:t>
            </a:r>
            <a:r>
              <a:rPr sz="1400" b="1" i="1" dirty="0">
                <a:latin typeface="Times New Roman"/>
                <a:cs typeface="Times New Roman"/>
              </a:rPr>
              <a:t>духовный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мир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человека.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Искусство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учительства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заключается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умении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доносить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 </a:t>
            </a:r>
            <a:r>
              <a:rPr sz="1400" dirty="0">
                <a:latin typeface="Times New Roman"/>
                <a:cs typeface="Times New Roman"/>
              </a:rPr>
              <a:t>обучающихся</a:t>
            </a:r>
            <a:r>
              <a:rPr sz="1400" spc="2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эти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четыре</a:t>
            </a:r>
            <a:r>
              <a:rPr sz="1400" spc="2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культа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через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свою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предметную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воспитательную </a:t>
            </a:r>
            <a:r>
              <a:rPr sz="1400" dirty="0">
                <a:latin typeface="Times New Roman"/>
                <a:cs typeface="Times New Roman"/>
              </a:rPr>
              <a:t>деятельность.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большая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роль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должна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отводиться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этнопедагогике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науке, </a:t>
            </a:r>
            <a:r>
              <a:rPr sz="1400" dirty="0">
                <a:latin typeface="Times New Roman"/>
                <a:cs typeface="Times New Roman"/>
              </a:rPr>
              <a:t>предметом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изучения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которой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народная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педагогика,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традиционные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практики </a:t>
            </a:r>
            <a:r>
              <a:rPr sz="1400" spc="-40" dirty="0">
                <a:latin typeface="Times New Roman"/>
                <a:cs typeface="Times New Roman"/>
              </a:rPr>
              <a:t>воспитания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обучения,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исторически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сложившиеся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различных </a:t>
            </a:r>
            <a:r>
              <a:rPr sz="1400" spc="-10" dirty="0">
                <a:latin typeface="Times New Roman"/>
                <a:cs typeface="Times New Roman"/>
              </a:rPr>
              <a:t>этносов.</a:t>
            </a:r>
            <a:endParaRPr sz="140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конце</a:t>
            </a:r>
            <a:r>
              <a:rPr sz="1400" spc="2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двадцатого</a:t>
            </a:r>
            <a:r>
              <a:rPr sz="1400" spc="2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столетия</a:t>
            </a:r>
            <a:r>
              <a:rPr sz="1400" spc="2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2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Ахияров</a:t>
            </a:r>
            <a:r>
              <a:rPr sz="1400" spc="2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обращается</a:t>
            </a:r>
            <a:r>
              <a:rPr sz="1400" spc="2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29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теоретико- </a:t>
            </a:r>
            <a:r>
              <a:rPr sz="1400" spc="-30" dirty="0">
                <a:latin typeface="Times New Roman"/>
                <a:cs typeface="Times New Roman"/>
              </a:rPr>
              <a:t>методологическим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вопросам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прикладным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аспектам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этнопедагогики.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исследования </a:t>
            </a:r>
            <a:r>
              <a:rPr sz="1400" spc="-20" dirty="0">
                <a:latin typeface="Times New Roman"/>
                <a:cs typeface="Times New Roman"/>
              </a:rPr>
              <a:t>по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этнопедагогике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внесли</a:t>
            </a:r>
            <a:r>
              <a:rPr sz="1400" spc="-30" dirty="0">
                <a:latin typeface="Times New Roman"/>
                <a:cs typeface="Times New Roman"/>
              </a:rPr>
              <a:t> большой вклад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только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педагогическую </a:t>
            </a:r>
            <a:r>
              <a:rPr sz="1400" spc="-30" dirty="0">
                <a:latin typeface="Times New Roman"/>
                <a:cs typeface="Times New Roman"/>
              </a:rPr>
              <a:t>науку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практику,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но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изучение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истории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духовной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культуры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народов,</a:t>
            </a:r>
            <a:r>
              <a:rPr sz="1400" spc="-40" dirty="0">
                <a:latin typeface="Times New Roman"/>
                <a:cs typeface="Times New Roman"/>
              </a:rPr>
              <a:t> населяющих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Урало-</a:t>
            </a:r>
            <a:r>
              <a:rPr sz="1400" spc="-35" dirty="0">
                <a:latin typeface="Times New Roman"/>
                <a:cs typeface="Times New Roman"/>
              </a:rPr>
              <a:t>Поволжский </a:t>
            </a:r>
            <a:r>
              <a:rPr sz="1400" spc="-10" dirty="0">
                <a:latin typeface="Times New Roman"/>
                <a:cs typeface="Times New Roman"/>
              </a:rPr>
              <a:t>регион </a:t>
            </a:r>
            <a:r>
              <a:rPr sz="1400" dirty="0">
                <a:latin typeface="Times New Roman"/>
                <a:cs typeface="Times New Roman"/>
              </a:rPr>
              <a:t>нашей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страны.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научным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руководством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коллективом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молодых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исследователей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610"/>
              </a:lnSpc>
            </a:pP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пы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научных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работников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разработано,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составлено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издано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немало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учебных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пособий,</a:t>
            </a:r>
            <a:r>
              <a:rPr sz="1400" spc="9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монографий</a:t>
            </a:r>
            <a:r>
              <a:rPr sz="1400" spc="9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97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этнопедагогике,</a:t>
            </a:r>
            <a:r>
              <a:rPr sz="1400" spc="9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рекомендуемых</a:t>
            </a:r>
            <a:r>
              <a:rPr sz="1400" spc="9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для</a:t>
            </a:r>
            <a:r>
              <a:rPr sz="1400" spc="969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использования</a:t>
            </a:r>
            <a:r>
              <a:rPr sz="1400" spc="9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педагогических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вузах,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едж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ща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Российской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Федерации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стран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ближнего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зарубежья.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3226" y="4812785"/>
            <a:ext cx="4197350" cy="3072765"/>
          </a:xfrm>
          <a:prstGeom prst="rect">
            <a:avLst/>
          </a:prstGeom>
          <a:ln w="61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45" marR="55244" algn="just">
              <a:lnSpc>
                <a:spcPct val="95800"/>
              </a:lnSpc>
            </a:pP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ниве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этнопедагогики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встретился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еще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одним </a:t>
            </a:r>
            <a:r>
              <a:rPr sz="1400" dirty="0">
                <a:latin typeface="Times New Roman"/>
                <a:cs typeface="Times New Roman"/>
              </a:rPr>
              <a:t>величайшим</a:t>
            </a:r>
            <a:r>
              <a:rPr sz="1400" spc="3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советским</a:t>
            </a:r>
            <a:r>
              <a:rPr sz="1400" spc="3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российским</a:t>
            </a:r>
            <a:r>
              <a:rPr sz="1400" spc="3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учёным- </a:t>
            </a:r>
            <a:r>
              <a:rPr sz="1400" dirty="0">
                <a:latin typeface="Times New Roman"/>
                <a:cs typeface="Times New Roman"/>
              </a:rPr>
              <a:t>педагогом,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профессором,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доктором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педагогических </a:t>
            </a:r>
            <a:r>
              <a:rPr sz="1400" dirty="0">
                <a:latin typeface="Times New Roman"/>
                <a:cs typeface="Times New Roman"/>
              </a:rPr>
              <a:t>наук,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академиком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академии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образования, </a:t>
            </a:r>
            <a:r>
              <a:rPr sz="1400" dirty="0">
                <a:latin typeface="Times New Roman"/>
                <a:cs typeface="Times New Roman"/>
              </a:rPr>
              <a:t>основателем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этнопедагогики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науки,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писателем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25" dirty="0">
                <a:latin typeface="Times New Roman"/>
                <a:cs typeface="Times New Roman"/>
              </a:rPr>
              <a:t>публицистом,</a:t>
            </a:r>
            <a:r>
              <a:rPr sz="1400" spc="-10" dirty="0">
                <a:latin typeface="Times New Roman"/>
                <a:cs typeface="Times New Roman"/>
              </a:rPr>
              <a:t> автором </a:t>
            </a:r>
            <a:r>
              <a:rPr sz="1400" spc="-25" dirty="0">
                <a:latin typeface="Times New Roman"/>
                <a:cs typeface="Times New Roman"/>
              </a:rPr>
              <a:t>художественных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произведений, сказок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рассказов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для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детей,</a:t>
            </a:r>
            <a:r>
              <a:rPr sz="1400" spc="-35" dirty="0">
                <a:latin typeface="Times New Roman"/>
                <a:cs typeface="Times New Roman"/>
              </a:rPr>
              <a:t> написанных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русском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25" dirty="0">
                <a:latin typeface="Times New Roman"/>
                <a:cs typeface="Times New Roman"/>
              </a:rPr>
              <a:t>чувашском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языках, </a:t>
            </a:r>
            <a:r>
              <a:rPr sz="1400" spc="-10" dirty="0">
                <a:latin typeface="Times New Roman"/>
                <a:cs typeface="Times New Roman"/>
              </a:rPr>
              <a:t>которые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вошли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многие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учебные </a:t>
            </a:r>
            <a:r>
              <a:rPr sz="1400" dirty="0">
                <a:latin typeface="Times New Roman"/>
                <a:cs typeface="Times New Roman"/>
              </a:rPr>
              <a:t>хрестоматии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Волковым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Геннадием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Никандровичем </a:t>
            </a:r>
            <a:r>
              <a:rPr sz="1400" spc="-40" dirty="0">
                <a:latin typeface="Times New Roman"/>
                <a:cs typeface="Times New Roman"/>
              </a:rPr>
              <a:t>(1927–2010).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Эпиграфом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ко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всему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творчеству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академика </a:t>
            </a:r>
            <a:r>
              <a:rPr sz="1400" dirty="0">
                <a:latin typeface="Times New Roman"/>
                <a:cs typeface="Times New Roman"/>
              </a:rPr>
              <a:t>Волкова</a:t>
            </a:r>
            <a:r>
              <a:rPr sz="1400" spc="3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Г.Н.</a:t>
            </a:r>
            <a:r>
              <a:rPr sz="1400" spc="3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ложатся</a:t>
            </a:r>
            <a:r>
              <a:rPr sz="1400" spc="3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авторские</a:t>
            </a:r>
            <a:r>
              <a:rPr sz="1400" spc="3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слова: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spc="-20" dirty="0">
                <a:latin typeface="Times New Roman"/>
                <a:cs typeface="Times New Roman"/>
              </a:rPr>
              <a:t>«Без исторической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памяти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традиций,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традиций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нет </a:t>
            </a:r>
            <a:r>
              <a:rPr sz="1400" spc="-35" dirty="0">
                <a:latin typeface="Times New Roman"/>
                <a:cs typeface="Times New Roman"/>
              </a:rPr>
              <a:t>культуры, без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культуры </a:t>
            </a:r>
            <a:r>
              <a:rPr sz="1400" spc="-40" dirty="0">
                <a:latin typeface="Times New Roman"/>
                <a:cs typeface="Times New Roman"/>
              </a:rPr>
              <a:t>нет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воспитания,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без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воспитания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духовности,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духовности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личности,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без </a:t>
            </a:r>
            <a:r>
              <a:rPr sz="1400" spc="-35" dirty="0">
                <a:latin typeface="Times New Roman"/>
                <a:cs typeface="Times New Roman"/>
              </a:rPr>
              <a:t>личности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нет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народа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как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исторической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личности».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809731"/>
            <a:ext cx="2443480" cy="3079115"/>
            <a:chOff x="457200" y="4809731"/>
            <a:chExt cx="2443480" cy="3079115"/>
          </a:xfrm>
        </p:grpSpPr>
        <p:sp>
          <p:nvSpPr>
            <p:cNvPr id="5" name="object 5"/>
            <p:cNvSpPr/>
            <p:nvPr/>
          </p:nvSpPr>
          <p:spPr>
            <a:xfrm>
              <a:off x="457200" y="4809730"/>
              <a:ext cx="2443480" cy="3079115"/>
            </a:xfrm>
            <a:custGeom>
              <a:avLst/>
              <a:gdLst/>
              <a:ahLst/>
              <a:cxnLst/>
              <a:rect l="l" t="t" r="r" b="b"/>
              <a:pathLst>
                <a:path w="2443480" h="3079115">
                  <a:moveTo>
                    <a:pt x="2442959" y="3072384"/>
                  </a:moveTo>
                  <a:lnTo>
                    <a:pt x="6096" y="3072384"/>
                  </a:lnTo>
                  <a:lnTo>
                    <a:pt x="6096" y="6121"/>
                  </a:lnTo>
                  <a:lnTo>
                    <a:pt x="0" y="6121"/>
                  </a:lnTo>
                  <a:lnTo>
                    <a:pt x="0" y="3072384"/>
                  </a:lnTo>
                  <a:lnTo>
                    <a:pt x="0" y="3078492"/>
                  </a:lnTo>
                  <a:lnTo>
                    <a:pt x="6096" y="3078492"/>
                  </a:lnTo>
                  <a:lnTo>
                    <a:pt x="2442959" y="3078492"/>
                  </a:lnTo>
                  <a:lnTo>
                    <a:pt x="2442959" y="3072384"/>
                  </a:lnTo>
                  <a:close/>
                </a:path>
                <a:path w="2443480" h="3079115">
                  <a:moveTo>
                    <a:pt x="2442959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6096" y="6108"/>
                  </a:lnTo>
                  <a:lnTo>
                    <a:pt x="2442959" y="6108"/>
                  </a:lnTo>
                  <a:lnTo>
                    <a:pt x="2442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955" y="4815839"/>
              <a:ext cx="2301201" cy="30425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3852" y="7922767"/>
            <a:ext cx="6673850" cy="22828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50215" algn="just">
              <a:lnSpc>
                <a:spcPct val="95800"/>
              </a:lnSpc>
              <a:spcBef>
                <a:spcPts val="175"/>
              </a:spcBef>
            </a:pP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Г.Н.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Волкова,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так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К.Ш.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Ахиярова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b="1" i="1" dirty="0">
                <a:latin typeface="Times New Roman"/>
                <a:cs typeface="Times New Roman"/>
              </a:rPr>
              <a:t>подготовка</a:t>
            </a:r>
            <a:r>
              <a:rPr sz="1400" b="1" i="1" spc="190" dirty="0">
                <a:latin typeface="Times New Roman"/>
                <a:cs typeface="Times New Roman"/>
              </a:rPr>
              <a:t>  </a:t>
            </a:r>
            <a:r>
              <a:rPr sz="1400" b="1" i="1" spc="-10" dirty="0">
                <a:latin typeface="Times New Roman"/>
                <a:cs typeface="Times New Roman"/>
              </a:rPr>
              <a:t>научно- </a:t>
            </a:r>
            <a:r>
              <a:rPr sz="1400" b="1" i="1" dirty="0">
                <a:latin typeface="Times New Roman"/>
                <a:cs typeface="Times New Roman"/>
              </a:rPr>
              <a:t>педагогических</a:t>
            </a:r>
            <a:r>
              <a:rPr sz="1400" b="1" i="1" spc="3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кадров</a:t>
            </a:r>
            <a:r>
              <a:rPr sz="1400" b="1" i="1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была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одной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главных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забот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достижений,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поэтому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они </a:t>
            </a:r>
            <a:r>
              <a:rPr sz="1400" dirty="0">
                <a:latin typeface="Times New Roman"/>
                <a:cs typeface="Times New Roman"/>
              </a:rPr>
              <a:t>уделяли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большое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внимание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вопросу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подготовки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научных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кадров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Российской </a:t>
            </a:r>
            <a:r>
              <a:rPr sz="1400" dirty="0">
                <a:latin typeface="Times New Roman"/>
                <a:cs typeface="Times New Roman"/>
              </a:rPr>
              <a:t>Федерации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её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регионов.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частности,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инициативе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Камиля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Шаехмурзновича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1992 </a:t>
            </a:r>
            <a:r>
              <a:rPr sz="1400" dirty="0">
                <a:latin typeface="Times New Roman"/>
                <a:cs typeface="Times New Roman"/>
              </a:rPr>
              <a:t>году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впервые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истории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Республики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Башкортостан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Башгоспединституте </a:t>
            </a:r>
            <a:r>
              <a:rPr sz="1400" dirty="0">
                <a:latin typeface="Times New Roman"/>
                <a:cs typeface="Times New Roman"/>
              </a:rPr>
              <a:t>открывается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Специализированный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совет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защите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диссертаций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соискание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ученой </a:t>
            </a:r>
            <a:r>
              <a:rPr sz="1400" dirty="0">
                <a:latin typeface="Times New Roman"/>
                <a:cs typeface="Times New Roman"/>
              </a:rPr>
              <a:t>степени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кандидата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доктора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педагогических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наук,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котором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председателем (впоследствии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заменил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Асадуллин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Р.М.,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д.п.н.,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профессор,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ректор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педуниверситета,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заместителями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стали</a:t>
            </a:r>
            <a:r>
              <a:rPr sz="1400" spc="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п.н.,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профессора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Амиров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А.Ф.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Бенин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В.Л.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Учеными </a:t>
            </a:r>
            <a:r>
              <a:rPr sz="1400" dirty="0">
                <a:latin typeface="Times New Roman"/>
                <a:cs typeface="Times New Roman"/>
              </a:rPr>
              <a:t>секретарями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проработали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Исламова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З.И.,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к.п.н.,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доцент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Гайсина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Г.И.,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д.п.н., </a:t>
            </a:r>
            <a:r>
              <a:rPr sz="1400" dirty="0">
                <a:latin typeface="Times New Roman"/>
                <a:cs typeface="Times New Roman"/>
              </a:rPr>
              <a:t>профессор,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техническим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секретарем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Султанова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Л.Ф.).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5795</Words>
  <Application>Microsoft Office PowerPoint</Application>
  <PresentationFormat>Произвольный</PresentationFormat>
  <Paragraphs>232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Ахияров Камиль Шаехмурзинович 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Ахияров Камиль Шаехмурзинович –</dc:title>
  <dc:creator>Ляля</dc:creator>
  <dc:description/>
  <cp:lastModifiedBy>user</cp:lastModifiedBy>
  <cp:revision>1</cp:revision>
  <dcterms:created xsi:type="dcterms:W3CDTF">2025-02-15T04:29:10Z</dcterms:created>
  <dcterms:modified xsi:type="dcterms:W3CDTF">2025-02-17T04:59:19Z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Acrobat PDFMaker 18 для Word</vt:lpwstr>
  </property>
  <property fmtid="{D5CDD505-2E9C-101B-9397-08002B2CF9AE}" pid="4" name="LastSaved">
    <vt:filetime>2025-02-15T00:00:00Z</vt:filetime>
  </property>
  <property fmtid="{D5CDD505-2E9C-101B-9397-08002B2CF9AE}" pid="5" name="Producer">
    <vt:lpwstr>Adobe PDF Library 15.0</vt:lpwstr>
  </property>
  <property fmtid="{D5CDD505-2E9C-101B-9397-08002B2CF9AE}" pid="6" name="SourceModified">
    <vt:lpwstr>D:20250214231453</vt:lpwstr>
  </property>
</Properties>
</file>