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2"/>
  </p:notesMasterIdLst>
  <p:sldIdLst>
    <p:sldId id="256" r:id="rId2"/>
    <p:sldId id="257" r:id="rId3"/>
    <p:sldId id="264" r:id="rId4"/>
    <p:sldId id="280" r:id="rId5"/>
    <p:sldId id="261" r:id="rId6"/>
    <p:sldId id="272" r:id="rId7"/>
    <p:sldId id="265" r:id="rId8"/>
    <p:sldId id="267" r:id="rId9"/>
    <p:sldId id="263" r:id="rId10"/>
    <p:sldId id="279" r:id="rId11"/>
  </p:sldIdLst>
  <p:sldSz cx="9144000" cy="5143500" type="screen16x9"/>
  <p:notesSz cx="6797675" cy="9926638"/>
  <p:embeddedFontLst>
    <p:embeddedFont>
      <p:font typeface="Raleway ExtraBold" charset="-52"/>
      <p:bold r:id="rId13"/>
      <p:boldItalic r:id="rId14"/>
    </p:embeddedFont>
    <p:embeddedFont>
      <p:font typeface="Raleway Light" charset="-52"/>
      <p:regular r:id="rId15"/>
      <p:bold r:id="rId16"/>
      <p:italic r:id="rId17"/>
      <p:boldItalic r:id="rId18"/>
    </p:embeddedFont>
    <p:embeddedFont>
      <p:font typeface="Verdana" pitchFamily="34" charset="0"/>
      <p:regular r:id="rId19"/>
      <p:bold r:id="rId20"/>
      <p:italic r:id="rId21"/>
      <p:boldItalic r:id="rId22"/>
    </p:embeddedFont>
    <p:embeddedFont>
      <p:font typeface="Montserrat" charset="-52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60DE40A6-2AC6-48B9-B3C0-E9BA7F97BB72}">
  <a:tblStyle styleId="{60DE40A6-2AC6-48B9-B3C0-E9BA7F97BB7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6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5ed75ccf_02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4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4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ed75ccf_04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5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7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1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85800" y="32872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B600"/>
              </a:buClr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B600"/>
                </a:solidFill>
              </a:defRPr>
            </a:lvl1pPr>
            <a:lvl2pPr lvl="1">
              <a:buNone/>
              <a:defRPr>
                <a:solidFill>
                  <a:srgbClr val="FFB600"/>
                </a:solidFill>
              </a:defRPr>
            </a:lvl2pPr>
            <a:lvl3pPr lvl="2">
              <a:buNone/>
              <a:defRPr>
                <a:solidFill>
                  <a:srgbClr val="FFB600"/>
                </a:solidFill>
              </a:defRPr>
            </a:lvl3pPr>
            <a:lvl4pPr lvl="3">
              <a:buNone/>
              <a:defRPr>
                <a:solidFill>
                  <a:srgbClr val="FFB600"/>
                </a:solidFill>
              </a:defRPr>
            </a:lvl4pPr>
            <a:lvl5pPr lvl="4">
              <a:buNone/>
              <a:defRPr>
                <a:solidFill>
                  <a:srgbClr val="FFB600"/>
                </a:solidFill>
              </a:defRPr>
            </a:lvl5pPr>
            <a:lvl6pPr lvl="5">
              <a:buNone/>
              <a:defRPr>
                <a:solidFill>
                  <a:srgbClr val="FFB600"/>
                </a:solidFill>
              </a:defRPr>
            </a:lvl6pPr>
            <a:lvl7pPr lvl="6">
              <a:buNone/>
              <a:defRPr>
                <a:solidFill>
                  <a:srgbClr val="FFB600"/>
                </a:solidFill>
              </a:defRPr>
            </a:lvl7pPr>
            <a:lvl8pPr lvl="7">
              <a:buNone/>
              <a:defRPr>
                <a:solidFill>
                  <a:srgbClr val="FFB600"/>
                </a:solidFill>
              </a:defRPr>
            </a:lvl8pPr>
            <a:lvl9pPr lvl="8">
              <a:buNone/>
              <a:defRPr>
                <a:solidFill>
                  <a:srgbClr val="FFB6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922000" y="1887378"/>
            <a:ext cx="35433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678687" y="1887378"/>
            <a:ext cx="35433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922000" y="1930500"/>
            <a:ext cx="2332200" cy="29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3373778" y="1930500"/>
            <a:ext cx="2332200" cy="29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5825557" y="1930500"/>
            <a:ext cx="2332200" cy="29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9" name="Google Shape;49;p10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Raleway ExtraBold"/>
              <a:buNone/>
              <a:defRPr sz="58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aleway Light"/>
              <a:buChar char="●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aleway Light"/>
              <a:buChar char="○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aleway Light"/>
              <a:buChar char="■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Light"/>
              <a:buChar char="●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Light"/>
              <a:buChar char="○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Light"/>
              <a:buChar char="■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Light"/>
              <a:buChar char="●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Light"/>
              <a:buChar char="○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Light"/>
              <a:buChar char="■"/>
              <a:defRPr sz="1800">
                <a:solidFill>
                  <a:schemeClr val="dk2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 algn="ctr">
              <a:buNone/>
              <a:defRPr sz="1300">
                <a:solidFill>
                  <a:schemeClr val="accent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ctrTitle"/>
          </p:nvPr>
        </p:nvSpPr>
        <p:spPr>
          <a:xfrm>
            <a:off x="685800" y="32872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Что такое целевое?</a:t>
            </a:r>
            <a:endParaRPr dirty="0"/>
          </a:p>
        </p:txBody>
      </p:sp>
      <p:pic>
        <p:nvPicPr>
          <p:cNvPr id="61442" name="Picture 2" descr="https://downloader.disk.yandex.ru/preview/a64369b582efaed40d6283106bc4da7c1507d52db37b009b9dd6ad6103f0c55b/6734b734/O-hr32QjyUNulEgDLaZoFy_056oY7w7eL47EsJMTacDIUF75_PiyZ1cBGZTfClFUbBWt-zm_3SadyRLUG908Nw%3D%3D?uid=0&amp;filename=%D0%97%D0%BD%D0%B0%D0%BA%20%D0%91%D0%93%D0%9F%D0%A3%20%D0%BF%D1%80%D0%BE%D0%B7%D1%80%D0%B0%D1%87%20%D1%84%D0%BE%D0%BD.png&amp;disposition=inline&amp;hash=&amp;limit=0&amp;content_type=image%2Fpng&amp;owner_uid=0&amp;tknv=v2&amp;size=1903x89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0392" y="339502"/>
            <a:ext cx="638287" cy="576064"/>
          </a:xfrm>
          <a:prstGeom prst="rect">
            <a:avLst/>
          </a:prstGeom>
          <a:noFill/>
        </p:spPr>
      </p:pic>
      <p:pic>
        <p:nvPicPr>
          <p:cNvPr id="61446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784" y="771550"/>
            <a:ext cx="3790704" cy="2683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5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370" name="Google Shape;370;p35"/>
          <p:cNvSpPr txBox="1">
            <a:spLocks noGrp="1"/>
          </p:cNvSpPr>
          <p:nvPr>
            <p:ph type="ctrTitle" idx="4294967295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 smtClean="0">
                <a:solidFill>
                  <a:schemeClr val="accent1"/>
                </a:solidFill>
              </a:rPr>
              <a:t>Спасибо</a:t>
            </a:r>
            <a:endParaRPr sz="9600" dirty="0">
              <a:solidFill>
                <a:schemeClr val="accent1"/>
              </a:solidFill>
            </a:endParaRPr>
          </a:p>
        </p:txBody>
      </p:sp>
      <p:sp>
        <p:nvSpPr>
          <p:cNvPr id="371" name="Google Shape;371;p35"/>
          <p:cNvSpPr txBox="1">
            <a:spLocks noGrp="1"/>
          </p:cNvSpPr>
          <p:nvPr>
            <p:ph type="subTitle" idx="4294967295"/>
          </p:nvPr>
        </p:nvSpPr>
        <p:spPr>
          <a:xfrm>
            <a:off x="685800" y="2860000"/>
            <a:ext cx="7774632" cy="19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</a:rPr>
              <a:t>Остались вопросы</a:t>
            </a:r>
            <a:r>
              <a:rPr lang="en" sz="3600" b="1" dirty="0" smtClean="0">
                <a:solidFill>
                  <a:schemeClr val="tx1">
                    <a:lumMod val="50000"/>
                  </a:schemeClr>
                </a:solidFill>
              </a:rPr>
              <a:t>?</a:t>
            </a:r>
            <a:endParaRPr sz="3600" b="1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Ты можешь написать нам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pk@bspu.ru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h</a:t>
            </a:r>
            <a:r>
              <a:rPr lang="en-US" altLang="ru-RU" dirty="0" smtClean="0">
                <a:solidFill>
                  <a:schemeClr val="tx1">
                    <a:lumMod val="50000"/>
                  </a:schemeClr>
                </a:solidFill>
                <a:sym typeface="Montserrat" charset="-52"/>
              </a:rPr>
              <a:t>ttps://vk.com/bspu.abitur</a:t>
            </a:r>
            <a:endParaRPr lang="ru-RU" altLang="ru-RU" dirty="0" smtClean="0">
              <a:solidFill>
                <a:schemeClr val="tx1">
                  <a:lumMod val="50000"/>
                </a:schemeClr>
              </a:solidFill>
              <a:sym typeface="Montserrat" charset="-52"/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altLang="ru-RU" dirty="0" smtClean="0">
                <a:solidFill>
                  <a:schemeClr val="tx1">
                    <a:lumMod val="50000"/>
                  </a:schemeClr>
                </a:solidFill>
              </a:rPr>
              <a:t>Или позвонить 8 (347) 287-99-99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sz="3600" b="1" dirty="0"/>
          </a:p>
        </p:txBody>
      </p:sp>
      <p:sp>
        <p:nvSpPr>
          <p:cNvPr id="372" name="Google Shape;372;p35"/>
          <p:cNvSpPr/>
          <p:nvPr/>
        </p:nvSpPr>
        <p:spPr>
          <a:xfrm>
            <a:off x="8054234" y="327815"/>
            <a:ext cx="798007" cy="725835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39552" y="1059582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/>
              <a:t>ЦЕЛЕВОЕ ОБУЧЕНИЕ</a:t>
            </a:r>
            <a:endParaRPr sz="4800" dirty="0">
              <a:solidFill>
                <a:srgbClr val="FFB600"/>
              </a:solidFill>
            </a:endParaRPr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grpSp>
        <p:nvGrpSpPr>
          <p:cNvPr id="72" name="Google Shape;72;p13"/>
          <p:cNvGrpSpPr/>
          <p:nvPr/>
        </p:nvGrpSpPr>
        <p:grpSpPr>
          <a:xfrm>
            <a:off x="8087089" y="356400"/>
            <a:ext cx="618316" cy="748360"/>
            <a:chOff x="584925" y="922575"/>
            <a:chExt cx="415200" cy="502525"/>
          </a:xfrm>
        </p:grpSpPr>
        <p:sp>
          <p:nvSpPr>
            <p:cNvPr id="73" name="Google Shape;73;p13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Скругленный прямоугольник 12"/>
          <p:cNvSpPr/>
          <p:nvPr/>
        </p:nvSpPr>
        <p:spPr>
          <a:xfrm>
            <a:off x="899592" y="2067694"/>
            <a:ext cx="7416824" cy="151216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dirty="0" smtClean="0"/>
              <a:t>Получение профессионального образования «под заказ» определенного работодателя с последующей отработкой до 5 лет</a:t>
            </a:r>
            <a:endParaRPr lang="ru-RU" dirty="0"/>
          </a:p>
        </p:txBody>
      </p: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056" b="4255"/>
          <a:stretch>
            <a:fillRect/>
          </a:stretch>
        </p:blipFill>
        <p:spPr bwMode="auto">
          <a:xfrm>
            <a:off x="6804248" y="2854380"/>
            <a:ext cx="1728192" cy="180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39552" y="3723878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Положительные стороны </a:t>
            </a:r>
            <a:endParaRPr dirty="0"/>
          </a:p>
        </p:txBody>
      </p:sp>
      <p:sp>
        <p:nvSpPr>
          <p:cNvPr id="144" name="Google Shape;144;p20"/>
          <p:cNvSpPr txBox="1">
            <a:spLocks noGrp="1"/>
          </p:cNvSpPr>
          <p:nvPr>
            <p:ph type="body" idx="1"/>
          </p:nvPr>
        </p:nvSpPr>
        <p:spPr>
          <a:xfrm>
            <a:off x="922000" y="2803500"/>
            <a:ext cx="2332200" cy="20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Поступление в рамках квоты</a:t>
            </a:r>
            <a:endParaRPr b="1" dirty="0">
              <a:solidFill>
                <a:schemeClr val="tx1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Отдельный конкурс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Ниже проходной балл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Не надо платить за обучение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5" name="Google Shape;145;p20"/>
          <p:cNvSpPr txBox="1">
            <a:spLocks noGrp="1"/>
          </p:cNvSpPr>
          <p:nvPr>
            <p:ph type="body" idx="2"/>
          </p:nvPr>
        </p:nvSpPr>
        <p:spPr>
          <a:xfrm>
            <a:off x="3373776" y="2803500"/>
            <a:ext cx="2332200" cy="20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Поддержка</a:t>
            </a:r>
            <a:endParaRPr b="1" dirty="0">
              <a:solidFill>
                <a:schemeClr val="tx1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Обычное бюджетное место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Академическая стипендия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Дополнительная стипендия от заказчика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6" name="Google Shape;146;p20"/>
          <p:cNvSpPr txBox="1">
            <a:spLocks noGrp="1"/>
          </p:cNvSpPr>
          <p:nvPr>
            <p:ph type="body" idx="3"/>
          </p:nvPr>
        </p:nvSpPr>
        <p:spPr>
          <a:xfrm>
            <a:off x="5825552" y="2803500"/>
            <a:ext cx="2332200" cy="20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Трудоустройство</a:t>
            </a:r>
            <a:endParaRPr b="1" dirty="0">
              <a:solidFill>
                <a:schemeClr val="tx1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Гарантированное рабочее место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Опыт работы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Карьерный рост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dirty="0" smtClean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/>
              <a:t>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20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148" name="Google Shape;148;p20"/>
          <p:cNvSpPr/>
          <p:nvPr/>
        </p:nvSpPr>
        <p:spPr>
          <a:xfrm>
            <a:off x="8055177" y="292676"/>
            <a:ext cx="796167" cy="796157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67544" y="771550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Стипендия главы</a:t>
            </a:r>
            <a:endParaRPr dirty="0"/>
          </a:p>
        </p:txBody>
      </p:sp>
      <p:sp>
        <p:nvSpPr>
          <p:cNvPr id="147" name="Google Shape;147;p20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148" name="Google Shape;148;p20"/>
          <p:cNvSpPr/>
          <p:nvPr/>
        </p:nvSpPr>
        <p:spPr>
          <a:xfrm>
            <a:off x="8055177" y="292676"/>
            <a:ext cx="796167" cy="796157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67544" y="771550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971600" y="2859782"/>
            <a:ext cx="2332200" cy="2919000"/>
          </a:xfrm>
        </p:spPr>
        <p:txBody>
          <a:bodyPr/>
          <a:lstStyle/>
          <a:p>
            <a:r>
              <a:rPr lang="ru-RU" dirty="0" smtClean="0"/>
              <a:t>Заключил договор после 1 мая 2024 года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2"/>
          </p:nvPr>
        </p:nvSpPr>
        <p:spPr>
          <a:xfrm>
            <a:off x="3423378" y="2859782"/>
            <a:ext cx="2332200" cy="2919000"/>
          </a:xfrm>
        </p:spPr>
        <p:txBody>
          <a:bodyPr/>
          <a:lstStyle/>
          <a:p>
            <a:r>
              <a:rPr lang="ru-RU" dirty="0" smtClean="0"/>
              <a:t>Студент очной формы обучения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3"/>
          </p:nvPr>
        </p:nvSpPr>
        <p:spPr>
          <a:xfrm>
            <a:off x="5875157" y="2859782"/>
            <a:ext cx="2332200" cy="2919000"/>
          </a:xfrm>
        </p:spPr>
        <p:txBody>
          <a:bodyPr/>
          <a:lstStyle/>
          <a:p>
            <a:r>
              <a:rPr lang="ru-RU" dirty="0" smtClean="0"/>
              <a:t>Подготовка в рамках педагогического направления – 44.00.00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3651870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ВО:</a:t>
            </a:r>
          </a:p>
          <a:p>
            <a:r>
              <a:rPr lang="ru-RU" dirty="0" smtClean="0"/>
              <a:t>не </a:t>
            </a:r>
            <a:r>
              <a:rPr lang="ru-RU" dirty="0" smtClean="0"/>
              <a:t>менее 5 тыс. рублей – обучающимся I-го </a:t>
            </a:r>
            <a:r>
              <a:rPr lang="ru-RU" dirty="0" smtClean="0"/>
              <a:t>курса</a:t>
            </a:r>
            <a:endParaRPr lang="ru-RU" dirty="0" smtClean="0"/>
          </a:p>
          <a:p>
            <a:r>
              <a:rPr lang="ru-RU" dirty="0" smtClean="0"/>
              <a:t>не менее 7 тыс. рублей – обучающимся II-го </a:t>
            </a:r>
            <a:r>
              <a:rPr lang="ru-RU" dirty="0" smtClean="0"/>
              <a:t>курса</a:t>
            </a:r>
            <a:endParaRPr lang="ru-RU" dirty="0" smtClean="0"/>
          </a:p>
          <a:p>
            <a:r>
              <a:rPr lang="ru-RU" dirty="0" smtClean="0"/>
              <a:t>не менее 10 тыс. рублей – обучающимся III-го и IV-го </a:t>
            </a:r>
            <a:r>
              <a:rPr lang="ru-RU" dirty="0" smtClean="0"/>
              <a:t>курсов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1851670"/>
            <a:ext cx="7776864" cy="9669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525" algn="ctr">
              <a:spcBef>
                <a:spcPts val="88"/>
              </a:spcBef>
            </a:pPr>
            <a:r>
              <a:rPr lang="ru-RU" b="1" dirty="0" smtClean="0">
                <a:solidFill>
                  <a:schemeClr val="tx1"/>
                </a:solidFill>
                <a:latin typeface="Verdana" pitchFamily="34" charset="0"/>
              </a:rPr>
              <a:t>УКАЗ ГЛАВЫ РЕСПУБЛИКИ БАШКОРТОСТАН «Об установлении дополнительной меры социальной поддержки граждан,…заключивших договор о целевом обучении по очной форме обучения» </a:t>
            </a:r>
          </a:p>
          <a:p>
            <a:pPr marL="9525" algn="ctr">
              <a:spcBef>
                <a:spcPts val="88"/>
              </a:spcBef>
            </a:pPr>
            <a:r>
              <a:rPr lang="ru-RU" b="1" dirty="0" smtClean="0">
                <a:solidFill>
                  <a:schemeClr val="tx1"/>
                </a:solidFill>
                <a:latin typeface="Verdana" pitchFamily="34" charset="0"/>
              </a:rPr>
              <a:t>от 26.11.2024 года №УГ-1228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Обязанности</a:t>
            </a:r>
            <a:endParaRPr dirty="0"/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Закончить обучение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Могут быть требования к успеваемости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Трудоустройство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Выберите работу по душе, и вам не придется работать ни дня в своей жизни</a:t>
            </a:r>
          </a:p>
          <a:p>
            <a:pPr algn="r">
              <a:buNone/>
            </a:pPr>
            <a:r>
              <a:rPr lang="ru-RU" b="1" i="1" dirty="0" smtClean="0">
                <a:solidFill>
                  <a:schemeClr val="tx1">
                    <a:lumMod val="50000"/>
                  </a:schemeClr>
                </a:solidFill>
              </a:rPr>
              <a:t>Конфуций</a:t>
            </a:r>
            <a:endParaRPr lang="ru-RU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67544" y="843558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8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Процесс поступления</a:t>
            </a:r>
            <a:endParaRPr dirty="0">
              <a:solidFill>
                <a:srgbClr val="FFB600"/>
              </a:solidFill>
            </a:endParaRPr>
          </a:p>
        </p:txBody>
      </p:sp>
      <p:sp>
        <p:nvSpPr>
          <p:cNvPr id="260" name="Google Shape;260;p28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261" name="Google Shape;261;p28"/>
          <p:cNvSpPr/>
          <p:nvPr/>
        </p:nvSpPr>
        <p:spPr>
          <a:xfrm>
            <a:off x="2164963" y="3238713"/>
            <a:ext cx="594300" cy="36900"/>
          </a:xfrm>
          <a:prstGeom prst="roundRect">
            <a:avLst>
              <a:gd name="adj" fmla="val 50000"/>
            </a:avLst>
          </a:prstGeom>
          <a:solidFill>
            <a:srgbClr val="FFB60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62" name="Google Shape;262;p28"/>
          <p:cNvSpPr/>
          <p:nvPr/>
        </p:nvSpPr>
        <p:spPr>
          <a:xfrm>
            <a:off x="1151886" y="2947750"/>
            <a:ext cx="594300" cy="5943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63" name="Google Shape;263;p28"/>
          <p:cNvSpPr txBox="1"/>
          <p:nvPr/>
        </p:nvSpPr>
        <p:spPr>
          <a:xfrm>
            <a:off x="1230636" y="2898822"/>
            <a:ext cx="4368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100"/>
              <a:buNone/>
            </a:pPr>
            <a:r>
              <a:rPr lang="ru-RU" sz="2800" b="1" dirty="0" smtClean="0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rPr>
              <a:t>1</a:t>
            </a:r>
            <a:endParaRPr sz="2800" b="1" dirty="0"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64" name="Google Shape;264;p28"/>
          <p:cNvSpPr txBox="1"/>
          <p:nvPr/>
        </p:nvSpPr>
        <p:spPr>
          <a:xfrm>
            <a:off x="594488" y="3499125"/>
            <a:ext cx="17091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до 10 июня</a:t>
            </a:r>
            <a:endParaRPr sz="1000" dirty="0">
              <a:solidFill>
                <a:srgbClr val="434343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265" name="Google Shape;265;p28"/>
          <p:cNvSpPr txBox="1"/>
          <p:nvPr/>
        </p:nvSpPr>
        <p:spPr>
          <a:xfrm>
            <a:off x="571536" y="3955927"/>
            <a:ext cx="1755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ru-RU" sz="800" b="1" dirty="0" smtClean="0"/>
              <a:t>Заказчики размещают предложения на цифровой платформе Работа в России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800" dirty="0" smtClean="0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rPr>
              <a:t>.</a:t>
            </a:r>
            <a:endParaRPr sz="800" dirty="0"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66" name="Google Shape;266;p28"/>
          <p:cNvSpPr/>
          <p:nvPr/>
        </p:nvSpPr>
        <p:spPr>
          <a:xfrm>
            <a:off x="3256823" y="2947750"/>
            <a:ext cx="594300" cy="5943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67" name="Google Shape;267;p28"/>
          <p:cNvSpPr txBox="1"/>
          <p:nvPr/>
        </p:nvSpPr>
        <p:spPr>
          <a:xfrm>
            <a:off x="2699425" y="3499125"/>
            <a:ext cx="17091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с 20 июня</a:t>
            </a:r>
            <a:endParaRPr sz="1000" dirty="0">
              <a:solidFill>
                <a:srgbClr val="434343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268" name="Google Shape;268;p28"/>
          <p:cNvSpPr txBox="1"/>
          <p:nvPr/>
        </p:nvSpPr>
        <p:spPr>
          <a:xfrm>
            <a:off x="2699423" y="3955927"/>
            <a:ext cx="17091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800" b="1" dirty="0" smtClean="0"/>
              <a:t>Абитуриент подает заявку на заключение договора + согласие родителей на подачу заявки (если </a:t>
            </a:r>
            <a:r>
              <a:rPr lang="en-US" sz="800" b="1" dirty="0" smtClean="0"/>
              <a:t>&lt; 18 </a:t>
            </a:r>
            <a:r>
              <a:rPr lang="ru-RU" sz="800" b="1" dirty="0" smtClean="0"/>
              <a:t>лет) </a:t>
            </a:r>
          </a:p>
        </p:txBody>
      </p:sp>
      <p:sp>
        <p:nvSpPr>
          <p:cNvPr id="270" name="Google Shape;270;p28"/>
          <p:cNvSpPr/>
          <p:nvPr/>
        </p:nvSpPr>
        <p:spPr>
          <a:xfrm>
            <a:off x="5338808" y="2947750"/>
            <a:ext cx="594300" cy="594300"/>
          </a:xfrm>
          <a:prstGeom prst="ellipse">
            <a:avLst/>
          </a:prstGeom>
          <a:noFill/>
          <a:ln w="3810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71" name="Google Shape;271;p28"/>
          <p:cNvSpPr txBox="1"/>
          <p:nvPr/>
        </p:nvSpPr>
        <p:spPr>
          <a:xfrm>
            <a:off x="4781413" y="3499125"/>
            <a:ext cx="17091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даты уточняются</a:t>
            </a:r>
            <a:endParaRPr sz="1000" dirty="0">
              <a:solidFill>
                <a:srgbClr val="434343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272" name="Google Shape;272;p28"/>
          <p:cNvSpPr txBox="1"/>
          <p:nvPr/>
        </p:nvSpPr>
        <p:spPr>
          <a:xfrm>
            <a:off x="4781408" y="3955925"/>
            <a:ext cx="17091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800" b="1" dirty="0" smtClean="0"/>
              <a:t>Абитуриенты, прошедшие по конкурсу, зачисляются в университет</a:t>
            </a:r>
          </a:p>
        </p:txBody>
      </p:sp>
      <p:sp>
        <p:nvSpPr>
          <p:cNvPr id="274" name="Google Shape;274;p28"/>
          <p:cNvSpPr/>
          <p:nvPr/>
        </p:nvSpPr>
        <p:spPr>
          <a:xfrm>
            <a:off x="7420786" y="2947750"/>
            <a:ext cx="594300" cy="594300"/>
          </a:xfrm>
          <a:prstGeom prst="ellipse">
            <a:avLst/>
          </a:prstGeom>
          <a:noFill/>
          <a:ln w="3810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75" name="Google Shape;275;p28"/>
          <p:cNvSpPr txBox="1"/>
          <p:nvPr/>
        </p:nvSpPr>
        <p:spPr>
          <a:xfrm>
            <a:off x="6863388" y="3499125"/>
            <a:ext cx="17091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до 31 августа</a:t>
            </a:r>
            <a:endParaRPr sz="1000" dirty="0">
              <a:solidFill>
                <a:srgbClr val="434343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276" name="Google Shape;276;p28"/>
          <p:cNvSpPr txBox="1"/>
          <p:nvPr/>
        </p:nvSpPr>
        <p:spPr>
          <a:xfrm>
            <a:off x="6804248" y="3955927"/>
            <a:ext cx="1872208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800" b="1" dirty="0" smtClean="0"/>
              <a:t>Студент и заказчик (возможно работодатель) заключают договор + согласие родителей на заключение договора</a:t>
            </a:r>
          </a:p>
          <a:p>
            <a:pPr algn="ctr"/>
            <a:r>
              <a:rPr lang="ru-RU" sz="800" b="1" dirty="0" smtClean="0"/>
              <a:t> (если </a:t>
            </a:r>
            <a:r>
              <a:rPr lang="en-US" sz="800" b="1" dirty="0" smtClean="0"/>
              <a:t>&lt; 18 </a:t>
            </a:r>
            <a:r>
              <a:rPr lang="ru-RU" sz="800" b="1" dirty="0" smtClean="0"/>
              <a:t>лет)</a:t>
            </a:r>
            <a:endParaRPr sz="800" dirty="0"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78" name="Google Shape;278;p28"/>
          <p:cNvSpPr/>
          <p:nvPr/>
        </p:nvSpPr>
        <p:spPr>
          <a:xfrm>
            <a:off x="4337175" y="3238713"/>
            <a:ext cx="594300" cy="36900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79" name="Google Shape;279;p28"/>
          <p:cNvSpPr/>
          <p:nvPr/>
        </p:nvSpPr>
        <p:spPr>
          <a:xfrm>
            <a:off x="6419150" y="3238713"/>
            <a:ext cx="594300" cy="36900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280" name="Google Shape;280;p28"/>
          <p:cNvGrpSpPr/>
          <p:nvPr/>
        </p:nvGrpSpPr>
        <p:grpSpPr>
          <a:xfrm>
            <a:off x="7964730" y="329098"/>
            <a:ext cx="977040" cy="722851"/>
            <a:chOff x="5255200" y="3006475"/>
            <a:chExt cx="511700" cy="378575"/>
          </a:xfrm>
        </p:grpSpPr>
        <p:sp>
          <p:nvSpPr>
            <p:cNvPr id="281" name="Google Shape;281;p28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3;p28"/>
          <p:cNvSpPr txBox="1"/>
          <p:nvPr/>
        </p:nvSpPr>
        <p:spPr>
          <a:xfrm>
            <a:off x="3347864" y="2898822"/>
            <a:ext cx="4368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100"/>
              <a:buNone/>
            </a:pPr>
            <a:r>
              <a:rPr lang="ru-RU" sz="2800" b="1" dirty="0" smtClean="0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rPr>
              <a:t>2</a:t>
            </a:r>
            <a:endParaRPr sz="2800" b="1" dirty="0"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7" name="Google Shape;263;p28"/>
          <p:cNvSpPr txBox="1"/>
          <p:nvPr/>
        </p:nvSpPr>
        <p:spPr>
          <a:xfrm>
            <a:off x="5436096" y="2859782"/>
            <a:ext cx="4368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100"/>
              <a:buNone/>
            </a:pPr>
            <a:r>
              <a:rPr lang="ru-RU" sz="2800" b="1" dirty="0" smtClean="0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rPr>
              <a:t>3</a:t>
            </a:r>
            <a:endParaRPr sz="2800" b="1" dirty="0"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8" name="Google Shape;263;p28"/>
          <p:cNvSpPr txBox="1"/>
          <p:nvPr/>
        </p:nvSpPr>
        <p:spPr>
          <a:xfrm>
            <a:off x="7452320" y="2859782"/>
            <a:ext cx="4368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100"/>
              <a:buNone/>
            </a:pPr>
            <a:r>
              <a:rPr lang="ru-RU" sz="2800" b="1" dirty="0" smtClean="0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rPr>
              <a:t>4</a:t>
            </a:r>
            <a:endParaRPr sz="2800" b="1" dirty="0">
              <a:solidFill>
                <a:srgbClr val="434343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7544" y="771550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3871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 smtClean="0">
                <a:solidFill>
                  <a:schemeClr val="accent1"/>
                </a:solidFill>
              </a:rPr>
              <a:t>ВНИМАНИЕ!</a:t>
            </a:r>
            <a:endParaRPr lang="en" sz="4400" dirty="0">
              <a:solidFill>
                <a:schemeClr val="accent1"/>
              </a:solidFill>
            </a:endParaRPr>
          </a:p>
        </p:txBody>
      </p:sp>
      <p:sp>
        <p:nvSpPr>
          <p:cNvPr id="154" name="Google Shape;154;p21"/>
          <p:cNvSpPr txBox="1">
            <a:spLocks noGrp="1"/>
          </p:cNvSpPr>
          <p:nvPr>
            <p:ph type="body" idx="1"/>
          </p:nvPr>
        </p:nvSpPr>
        <p:spPr>
          <a:xfrm>
            <a:off x="922000" y="1953246"/>
            <a:ext cx="3871200" cy="1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Абитуриент может поступать на целевое обучение в пределах квоты 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в один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Университет 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на одну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 образовательную программу в соответствии с одной заявкой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6" name="Google Shape;156;p2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grpSp>
        <p:nvGrpSpPr>
          <p:cNvPr id="157" name="Google Shape;157;p21"/>
          <p:cNvGrpSpPr/>
          <p:nvPr/>
        </p:nvGrpSpPr>
        <p:grpSpPr>
          <a:xfrm>
            <a:off x="8120067" y="370812"/>
            <a:ext cx="729938" cy="641867"/>
            <a:chOff x="1928175" y="312600"/>
            <a:chExt cx="425000" cy="373700"/>
          </a:xfrm>
        </p:grpSpPr>
        <p:sp>
          <p:nvSpPr>
            <p:cNvPr id="158" name="Google Shape;158;p21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1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1707654"/>
            <a:ext cx="38766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67544" y="771550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title"/>
          </p:nvPr>
        </p:nvSpPr>
        <p:spPr>
          <a:xfrm>
            <a:off x="683568" y="891775"/>
            <a:ext cx="2950132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Как поступить?</a:t>
            </a:r>
            <a:endParaRPr sz="3600" dirty="0"/>
          </a:p>
        </p:txBody>
      </p:sp>
      <p:sp>
        <p:nvSpPr>
          <p:cNvPr id="174" name="Google Shape;174;p23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grpSp>
        <p:nvGrpSpPr>
          <p:cNvPr id="175" name="Google Shape;175;p23"/>
          <p:cNvGrpSpPr/>
          <p:nvPr/>
        </p:nvGrpSpPr>
        <p:grpSpPr>
          <a:xfrm>
            <a:off x="3703042" y="600903"/>
            <a:ext cx="4036590" cy="3941676"/>
            <a:chOff x="2256567" y="677103"/>
            <a:chExt cx="4036590" cy="3941676"/>
          </a:xfrm>
        </p:grpSpPr>
        <p:sp>
          <p:nvSpPr>
            <p:cNvPr id="176" name="Google Shape;176;p23"/>
            <p:cNvSpPr/>
            <p:nvPr/>
          </p:nvSpPr>
          <p:spPr>
            <a:xfrm rot="-6597333">
              <a:off x="4296826" y="3950027"/>
              <a:ext cx="586303" cy="586303"/>
            </a:xfrm>
            <a:prstGeom prst="ellipse">
              <a:avLst/>
            </a:pr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77" name="Google Shape;177;p23"/>
            <p:cNvSpPr/>
            <p:nvPr/>
          </p:nvSpPr>
          <p:spPr>
            <a:xfrm rot="-6599386">
              <a:off x="2318596" y="1407533"/>
              <a:ext cx="440541" cy="440541"/>
            </a:xfrm>
            <a:prstGeom prst="ellipse">
              <a:avLst/>
            </a:pr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78" name="Google Shape;178;p23"/>
            <p:cNvSpPr/>
            <p:nvPr/>
          </p:nvSpPr>
          <p:spPr>
            <a:xfrm rot="-6598839">
              <a:off x="2887641" y="2346984"/>
              <a:ext cx="1199287" cy="1199287"/>
            </a:xfrm>
            <a:prstGeom prst="ellipse">
              <a:avLst/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79" name="Google Shape;179;p23"/>
            <p:cNvSpPr/>
            <p:nvPr/>
          </p:nvSpPr>
          <p:spPr>
            <a:xfrm rot="-6598620">
              <a:off x="4374916" y="913763"/>
              <a:ext cx="1681581" cy="1681581"/>
            </a:xfrm>
            <a:prstGeom prst="ellipse">
              <a:avLst/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80" name="Google Shape;180;p23"/>
            <p:cNvSpPr/>
            <p:nvPr/>
          </p:nvSpPr>
          <p:spPr>
            <a:xfrm rot="-6597866">
              <a:off x="2661829" y="2208216"/>
              <a:ext cx="629106" cy="6291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81" name="Google Shape;181;p23"/>
            <p:cNvSpPr/>
            <p:nvPr/>
          </p:nvSpPr>
          <p:spPr>
            <a:xfrm rot="-6597701">
              <a:off x="3267625" y="1113818"/>
              <a:ext cx="274172" cy="274172"/>
            </a:xfrm>
            <a:prstGeom prst="ellipse">
              <a:avLst/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82" name="Google Shape;182;p23"/>
          <p:cNvGrpSpPr/>
          <p:nvPr/>
        </p:nvGrpSpPr>
        <p:grpSpPr>
          <a:xfrm>
            <a:off x="5893669" y="1739566"/>
            <a:ext cx="2440200" cy="2440200"/>
            <a:chOff x="4447194" y="1815766"/>
            <a:chExt cx="2440200" cy="2440200"/>
          </a:xfrm>
        </p:grpSpPr>
        <p:sp>
          <p:nvSpPr>
            <p:cNvPr id="183" name="Google Shape;183;p23"/>
            <p:cNvSpPr/>
            <p:nvPr/>
          </p:nvSpPr>
          <p:spPr>
            <a:xfrm>
              <a:off x="4447194" y="1815766"/>
              <a:ext cx="2440200" cy="244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695C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84" name="Google Shape;184;p23"/>
            <p:cNvSpPr txBox="1"/>
            <p:nvPr/>
          </p:nvSpPr>
          <p:spPr>
            <a:xfrm>
              <a:off x="4735950" y="2504275"/>
              <a:ext cx="1862700" cy="1163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200" dirty="0" smtClean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Как найти заказчика?</a:t>
              </a:r>
              <a:endParaRPr sz="12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85" name="Google Shape;185;p23"/>
          <p:cNvGrpSpPr/>
          <p:nvPr/>
        </p:nvGrpSpPr>
        <p:grpSpPr>
          <a:xfrm>
            <a:off x="5013412" y="1297853"/>
            <a:ext cx="1423800" cy="1423800"/>
            <a:chOff x="3490737" y="1374053"/>
            <a:chExt cx="1423800" cy="1423800"/>
          </a:xfrm>
        </p:grpSpPr>
        <p:sp>
          <p:nvSpPr>
            <p:cNvPr id="186" name="Google Shape;186;p23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695C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87" name="Google Shape;187;p23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00" dirty="0" smtClean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Где найти заявку?</a:t>
              </a:r>
              <a:endParaRPr sz="10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88" name="Google Shape;188;p23"/>
          <p:cNvGrpSpPr/>
          <p:nvPr/>
        </p:nvGrpSpPr>
        <p:grpSpPr>
          <a:xfrm>
            <a:off x="4672228" y="2862089"/>
            <a:ext cx="1498800" cy="1498800"/>
            <a:chOff x="644203" y="3718814"/>
            <a:chExt cx="1498800" cy="1498800"/>
          </a:xfrm>
        </p:grpSpPr>
        <p:sp>
          <p:nvSpPr>
            <p:cNvPr id="189" name="Google Shape;189;p23"/>
            <p:cNvSpPr/>
            <p:nvPr/>
          </p:nvSpPr>
          <p:spPr>
            <a:xfrm>
              <a:off x="644203" y="3718814"/>
              <a:ext cx="1498800" cy="14988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695C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90" name="Google Shape;190;p23"/>
            <p:cNvSpPr txBox="1"/>
            <p:nvPr/>
          </p:nvSpPr>
          <p:spPr>
            <a:xfrm>
              <a:off x="856976" y="3995875"/>
              <a:ext cx="10734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00" dirty="0" smtClean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Как стать </a:t>
              </a:r>
              <a:r>
                <a:rPr lang="ru-RU" sz="1000" dirty="0" err="1" smtClean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целевиком</a:t>
              </a:r>
              <a:r>
                <a:rPr lang="ru-RU" sz="1000" dirty="0" smtClean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?</a:t>
              </a:r>
              <a:endParaRPr sz="10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91" name="Google Shape;191;p23"/>
          <p:cNvGrpSpPr/>
          <p:nvPr/>
        </p:nvGrpSpPr>
        <p:grpSpPr>
          <a:xfrm>
            <a:off x="7334059" y="1114293"/>
            <a:ext cx="1030262" cy="1030262"/>
            <a:chOff x="3490737" y="1374053"/>
            <a:chExt cx="1423800" cy="1423800"/>
          </a:xfrm>
        </p:grpSpPr>
        <p:sp>
          <p:nvSpPr>
            <p:cNvPr id="192" name="Google Shape;192;p23"/>
            <p:cNvSpPr/>
            <p:nvPr/>
          </p:nvSpPr>
          <p:spPr>
            <a:xfrm>
              <a:off x="3490737" y="1374053"/>
              <a:ext cx="1423800" cy="14238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  <a:effectLst>
              <a:outerShdw blurRad="228600" dist="50800" dir="5400000" algn="tl" rotWithShape="0">
                <a:srgbClr val="000000">
                  <a:alpha val="549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00695C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  <p:sp>
          <p:nvSpPr>
            <p:cNvPr id="193" name="Google Shape;193;p23"/>
            <p:cNvSpPr txBox="1"/>
            <p:nvPr/>
          </p:nvSpPr>
          <p:spPr>
            <a:xfrm>
              <a:off x="3718754" y="1613603"/>
              <a:ext cx="967800" cy="94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00" dirty="0" smtClean="0">
                  <a:solidFill>
                    <a:srgbClr val="FFFFFF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Куда ткнуть?</a:t>
              </a:r>
              <a:endParaRPr sz="1000" dirty="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endParaRPr>
            </a:p>
          </p:txBody>
        </p:sp>
      </p:grpSp>
      <p:grpSp>
        <p:nvGrpSpPr>
          <p:cNvPr id="194" name="Google Shape;194;p23"/>
          <p:cNvGrpSpPr/>
          <p:nvPr/>
        </p:nvGrpSpPr>
        <p:grpSpPr>
          <a:xfrm>
            <a:off x="8152038" y="369832"/>
            <a:ext cx="602425" cy="641836"/>
            <a:chOff x="5970800" y="1619250"/>
            <a:chExt cx="428650" cy="456725"/>
          </a:xfrm>
        </p:grpSpPr>
        <p:sp>
          <p:nvSpPr>
            <p:cNvPr id="195" name="Google Shape;195;p2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/>
          <a:srcRect t="10689"/>
          <a:stretch>
            <a:fillRect/>
          </a:stretch>
        </p:blipFill>
        <p:spPr bwMode="auto">
          <a:xfrm>
            <a:off x="2339752" y="2139702"/>
            <a:ext cx="1584176" cy="252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Стрелка влево 29"/>
          <p:cNvSpPr/>
          <p:nvPr/>
        </p:nvSpPr>
        <p:spPr>
          <a:xfrm flipH="1">
            <a:off x="1763688" y="4083918"/>
            <a:ext cx="648072" cy="432048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914" name="Picture 2" descr="https://avatars.mds.yandex.net/i?id=50c6985c3b7d85465141104d222c4112057f4c50-9183040-images-thumbs&amp;n=13"/>
          <p:cNvPicPr>
            <a:picLocks noChangeAspect="1" noChangeArrowheads="1"/>
          </p:cNvPicPr>
          <p:nvPr/>
        </p:nvPicPr>
        <p:blipFill>
          <a:blip r:embed="rId4"/>
          <a:srcRect l="22423" t="10080" r="26323" b="14321"/>
          <a:stretch>
            <a:fillRect/>
          </a:stretch>
        </p:blipFill>
        <p:spPr bwMode="auto">
          <a:xfrm>
            <a:off x="611560" y="2571750"/>
            <a:ext cx="1440160" cy="1350150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467544" y="699542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body" idx="1"/>
          </p:nvPr>
        </p:nvSpPr>
        <p:spPr>
          <a:xfrm>
            <a:off x="922000" y="2837400"/>
            <a:ext cx="3543300" cy="15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Отчислиться</a:t>
            </a:r>
            <a:endParaRPr sz="16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Штраф в размере стоимости обучения (на момент отчисления)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Возмещение мер поддержки заказчику</a:t>
            </a:r>
            <a:endParaRPr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А что будет если?</a:t>
            </a:r>
            <a:endParaRPr dirty="0"/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2"/>
          </p:nvPr>
        </p:nvSpPr>
        <p:spPr>
          <a:xfrm>
            <a:off x="4678678" y="2837400"/>
            <a:ext cx="3543300" cy="15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трудоустроиться</a:t>
            </a:r>
          </a:p>
          <a:p>
            <a:pPr marL="0" lvl="0" indent="0">
              <a:buNone/>
            </a:pP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Штраф в размере стоимости </a:t>
            </a:r>
            <a:r>
              <a:rPr lang="ru-RU" sz="1600" b="1" dirty="0" smtClean="0">
                <a:solidFill>
                  <a:schemeClr val="tx1">
                    <a:lumMod val="50000"/>
                  </a:schemeClr>
                </a:solidFill>
              </a:rPr>
              <a:t>за весь период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обучения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Возмещение мер поддержки заказчику</a:t>
            </a:r>
          </a:p>
          <a:p>
            <a:pPr marL="0" lvl="0" indent="0">
              <a:buNone/>
            </a:pPr>
            <a:endParaRPr lang="ru-RU" sz="1600" dirty="0"/>
          </a:p>
        </p:txBody>
      </p:sp>
      <p:sp>
        <p:nvSpPr>
          <p:cNvPr id="137" name="Google Shape;137;p19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138" name="Google Shape;138;p19"/>
          <p:cNvSpPr/>
          <p:nvPr/>
        </p:nvSpPr>
        <p:spPr>
          <a:xfrm>
            <a:off x="8055177" y="292676"/>
            <a:ext cx="796167" cy="796157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67544" y="771550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БГПУ им. </a:t>
            </a:r>
            <a:r>
              <a:rPr lang="ru-RU" dirty="0" err="1" smtClean="0">
                <a:solidFill>
                  <a:schemeClr val="tx1">
                    <a:alpha val="34000"/>
                  </a:schemeClr>
                </a:solidFill>
              </a:rPr>
              <a:t>М.Акмуллы</a:t>
            </a:r>
            <a:r>
              <a:rPr lang="ru-RU" dirty="0" smtClean="0">
                <a:solidFill>
                  <a:schemeClr val="tx1">
                    <a:alpha val="34000"/>
                  </a:schemeClr>
                </a:solidFill>
              </a:rPr>
              <a:t>, 2024</a:t>
            </a:r>
            <a:endParaRPr lang="ru-RU" dirty="0">
              <a:solidFill>
                <a:schemeClr val="tx1">
                  <a:alpha val="34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livia template">
  <a:themeElements>
    <a:clrScheme name="Custom 347">
      <a:dk1>
        <a:srgbClr val="434343"/>
      </a:dk1>
      <a:lt1>
        <a:srgbClr val="FFFFFF"/>
      </a:lt1>
      <a:dk2>
        <a:srgbClr val="666666"/>
      </a:dk2>
      <a:lt2>
        <a:srgbClr val="CCCCCC"/>
      </a:lt2>
      <a:accent1>
        <a:srgbClr val="FFB600"/>
      </a:accent1>
      <a:accent2>
        <a:srgbClr val="FF8400"/>
      </a:accent2>
      <a:accent3>
        <a:srgbClr val="FA5E5E"/>
      </a:accent3>
      <a:accent4>
        <a:srgbClr val="E42A87"/>
      </a:accent4>
      <a:accent5>
        <a:srgbClr val="B143C7"/>
      </a:accent5>
      <a:accent6>
        <a:srgbClr val="7241B4"/>
      </a:accent6>
      <a:hlink>
        <a:srgbClr val="43434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397</Words>
  <Application>Microsoft Office PowerPoint</Application>
  <PresentationFormat>Экран (16:9)</PresentationFormat>
  <Paragraphs>87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Raleway ExtraBold</vt:lpstr>
      <vt:lpstr>Raleway Light</vt:lpstr>
      <vt:lpstr>Verdana</vt:lpstr>
      <vt:lpstr>Montserrat</vt:lpstr>
      <vt:lpstr>Olivia template</vt:lpstr>
      <vt:lpstr>Что такое целевое?</vt:lpstr>
      <vt:lpstr>ЦЕЛЕВОЕ ОБУЧЕНИЕ</vt:lpstr>
      <vt:lpstr>Положительные стороны </vt:lpstr>
      <vt:lpstr>Стипендия главы</vt:lpstr>
      <vt:lpstr>Обязанности</vt:lpstr>
      <vt:lpstr>Процесс поступления</vt:lpstr>
      <vt:lpstr>ВНИМАНИЕ!</vt:lpstr>
      <vt:lpstr>Как поступить?</vt:lpstr>
      <vt:lpstr>А что будет если?</vt:lpstr>
      <vt:lpstr>Спасибо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user207</dc:creator>
  <cp:lastModifiedBy>user207</cp:lastModifiedBy>
  <cp:revision>45</cp:revision>
  <dcterms:modified xsi:type="dcterms:W3CDTF">2024-12-25T10:39:56Z</dcterms:modified>
</cp:coreProperties>
</file>