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9" r:id="rId5"/>
    <p:sldId id="273" r:id="rId6"/>
    <p:sldId id="260" r:id="rId7"/>
    <p:sldId id="274" r:id="rId8"/>
    <p:sldId id="261" r:id="rId9"/>
    <p:sldId id="275" r:id="rId10"/>
    <p:sldId id="262" r:id="rId11"/>
    <p:sldId id="276" r:id="rId12"/>
    <p:sldId id="263" r:id="rId13"/>
    <p:sldId id="277" r:id="rId14"/>
    <p:sldId id="264" r:id="rId15"/>
    <p:sldId id="278" r:id="rId16"/>
    <p:sldId id="265" r:id="rId17"/>
    <p:sldId id="279" r:id="rId18"/>
    <p:sldId id="266" r:id="rId19"/>
    <p:sldId id="280" r:id="rId20"/>
    <p:sldId id="26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281" r:id="rId30"/>
    <p:sldId id="268" r:id="rId31"/>
    <p:sldId id="282" r:id="rId32"/>
    <p:sldId id="269" r:id="rId33"/>
    <p:sldId id="332" r:id="rId34"/>
    <p:sldId id="333" r:id="rId35"/>
    <p:sldId id="334" r:id="rId36"/>
    <p:sldId id="335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283" r:id="rId55"/>
    <p:sldId id="270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284" r:id="rId75"/>
    <p:sldId id="271" r:id="rId76"/>
    <p:sldId id="285" r:id="rId77"/>
    <p:sldId id="272" r:id="rId78"/>
    <p:sldId id="353" r:id="rId79"/>
    <p:sldId id="354" r:id="rId80"/>
    <p:sldId id="355" r:id="rId81"/>
    <p:sldId id="356" r:id="rId82"/>
    <p:sldId id="357" r:id="rId83"/>
    <p:sldId id="358" r:id="rId84"/>
    <p:sldId id="359" r:id="rId8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9DDD-41A9-4735-B32A-47C6DAC71535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CCBDCB1-CCB0-41EA-A898-3FFC88BBD8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91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409C-B370-4CF1-A96B-74E6EED586D1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60059-21E0-4938-BF62-034149754D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92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46A6A7F-24A1-4050-B465-8B750B99702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3115-77D5-479E-BB9A-753896C03554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13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8CEA-4DFF-4F03-B4B5-C0F511133223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DFE23E9-07DA-425B-9B30-4237FC875C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438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6EB3-7D57-4AE5-B1A2-84F5B19B94F1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265FBBB-6CAD-4CAF-90D8-7AED5B37AB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55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9C42-550E-4919-B4C2-18107CF96E57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8A9C6-DD47-43BD-BDCF-058350BDC5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727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F72C-FE30-406D-9618-554E54FF38A0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DE5E2DC-D9DE-46D2-801F-01823012F5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60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AB5-2F3A-45D1-A0F6-70723A441388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CC1CAD3-A4E8-42C9-A135-B89E8AEFD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40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8471-187C-42D5-AAB5-7BC6586104D4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DD616-70F8-472A-9C53-671A6E1C7A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94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A4773A9-90E0-46AE-99F6-5DA968AC690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9833-C563-4556-8AFB-832D1E467EC6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47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7EC302A-A9C7-4650-821E-EA352F6397B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5778-911D-4742-BFA0-5E23D5B5A524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1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6F4A27D-8A40-4F44-B517-73887C050CD4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Constantia" panose="02030602050306030303" pitchFamily="18" charset="0"/>
              </a:defRPr>
            </a:lvl1pPr>
          </a:lstStyle>
          <a:p>
            <a:fld id="{D16F20B6-D55E-4A65-AFA1-7A20121979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74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54.xml"/><Relationship Id="rId2" Type="http://schemas.openxmlformats.org/officeDocument/2006/relationships/slide" Target="slide5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31.xml"/><Relationship Id="rId5" Type="http://schemas.openxmlformats.org/officeDocument/2006/relationships/slide" Target="slide11.xml"/><Relationship Id="rId15" Type="http://schemas.openxmlformats.org/officeDocument/2006/relationships/slide" Target="slide78.xml"/><Relationship Id="rId10" Type="http://schemas.openxmlformats.org/officeDocument/2006/relationships/slide" Target="slide29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7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2" TargetMode="External"/><Relationship Id="rId2" Type="http://schemas.openxmlformats.org/officeDocument/2006/relationships/hyperlink" Target="http://ru.wikipedia.org/wiki/187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ps.1september.ru/2000/56/4-1.htm" TargetMode="External"/><Relationship Id="rId2" Type="http://schemas.openxmlformats.org/officeDocument/2006/relationships/hyperlink" Target="http://www.razumniki.ru/shalva_amonashvili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hyperlink" Target="http://www.bsu.ru/content/hec/aismontas/biograf9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3286125"/>
            <a:ext cx="7772400" cy="1752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/>
              <a:t>Великие</a:t>
            </a:r>
            <a:br>
              <a:rPr lang="ru-RU" sz="7200" dirty="0"/>
            </a:br>
            <a:r>
              <a:rPr lang="ru-RU" sz="7200" dirty="0"/>
              <a:t>педагоги мира</a:t>
            </a:r>
          </a:p>
        </p:txBody>
      </p:sp>
      <p:pic>
        <p:nvPicPr>
          <p:cNvPr id="13315" name="Picture 2" descr="C:\Documents and Settings\Admin\Рабочий стол\Педагогика\18091a9664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9128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C:\Documents and Settings\Admin\Рабочий стол\Педагогика\199924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143500"/>
            <a:ext cx="10080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14938"/>
            <a:ext cx="9540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14625"/>
            <a:ext cx="927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57188"/>
            <a:ext cx="10382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714625"/>
            <a:ext cx="1033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28625"/>
            <a:ext cx="10191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000625"/>
            <a:ext cx="10287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714625"/>
            <a:ext cx="100806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857500"/>
            <a:ext cx="9985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85750"/>
            <a:ext cx="990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85750"/>
            <a:ext cx="1022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" descr="C:\Documents and Settings\Admin\Рабочий стол\Педагогика\makarenk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167313"/>
            <a:ext cx="81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072063"/>
            <a:ext cx="10556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«Эмиль, или О воспитании»</a:t>
            </a:r>
            <a:r>
              <a:rPr lang="ru-RU" dirty="0"/>
              <a:t>, в которой он стремится изолировать своего воображаемого воспитанника Эмиля от тлетворного влияния общества с тем, чтобы развить заложенные в нём природой задатки и индивидуальные склонности. Не допускает никакого насилия над личностью ребёнка, уделяя внимание не столько образованию, сколько нравственному воспитанию, которое Руссо не мыслит без религиозной основы.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Был врагом догматизма и схоластики, поборником развития у детей самостоятельного мышления, настаивая на активизации обучения, его связи с жизнью, с личным опытом ребёнка.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Особое значение придавал трудовому воспитанию.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Педагогические воззрения, проникнутые гуманизмом и демократизмом, сыграли важную роль в развитии взглядов на цели, задачи и методы воспитания в конце 18 — начале 19 вв.</a:t>
            </a:r>
          </a:p>
        </p:txBody>
      </p:sp>
      <p:sp>
        <p:nvSpPr>
          <p:cNvPr id="2253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Руссо, Жан Жак</a:t>
            </a:r>
          </a:p>
        </p:txBody>
      </p:sp>
      <p:sp>
        <p:nvSpPr>
          <p:cNvPr id="22535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2536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Гельвеций, Клод Адриан</a:t>
            </a:r>
          </a:p>
        </p:txBody>
      </p:sp>
      <p:sp>
        <p:nvSpPr>
          <p:cNvPr id="23555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altLang="ru-RU"/>
              <a:t>В 1766 вместе с астрономом Лаландом основал Масонскую ложу наук, которая впоследствии объединяла наиболее известных ученых того времени.</a:t>
            </a: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3556000" cy="4224337"/>
          </a:xfrm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1857375" y="5929313"/>
            <a:ext cx="111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1715 - 1771</a:t>
            </a:r>
          </a:p>
        </p:txBody>
      </p:sp>
      <p:sp>
        <p:nvSpPr>
          <p:cNvPr id="23558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3559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4580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r>
              <a:rPr lang="ru-RU" altLang="ru-RU" b="1"/>
              <a:t>«Об уме»</a:t>
            </a:r>
          </a:p>
          <a:p>
            <a:pPr eaLnBrk="1" hangingPunct="1"/>
            <a:r>
              <a:rPr lang="ru-RU" altLang="ru-RU" b="1"/>
              <a:t>«О человеке, его умственных способностях и его воспитании»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Главную свою задачу Гельвеций видел в том, чтобы убедить законодателей и деятелей образования, что гений, добродетели и таланты (которым нации обязаны своим величием) зависят не просто от различий в органах чувств, но являются следствием образования, которое, в свою очередь, полностью зависит от характера законов и формы государственного правления.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Главные принципы этики Гельвеция: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sz="2000" dirty="0"/>
              <a:t>1) единственным мотивом всех человеческих поступков является эгоистический интерес;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sz="2000" dirty="0"/>
              <a:t>2) эгоизм выступает как первичный фактор даже в поступках чисто морального свойства;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sz="2000" dirty="0"/>
              <a:t>3) критерием моральности поступка является его полезность для общества;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sz="2000" dirty="0"/>
              <a:t>4) законодательство и воспитание служат приведению в гармонию, посредством вознаграждений и наказаний, индивидуального эгоизма и общественного блага. </a:t>
            </a:r>
          </a:p>
        </p:txBody>
      </p:sp>
      <p:sp>
        <p:nvSpPr>
          <p:cNvPr id="245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Гельвеций, Клод Адриан</a:t>
            </a:r>
          </a:p>
        </p:txBody>
      </p:sp>
      <p:sp>
        <p:nvSpPr>
          <p:cNvPr id="24583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4584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Кант, Иммануил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Начав свою карьеру в 1748 году после окончания Кенигсбергского Университета с должности домашнего учителя, он затем стал заведующим кафедрой философии и педагогики, был ректором.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Закончил свой путь членом академического сената.</a:t>
            </a:r>
          </a:p>
        </p:txBody>
      </p:sp>
      <p:pic>
        <p:nvPicPr>
          <p:cNvPr id="25604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500188"/>
            <a:ext cx="3289300" cy="4214812"/>
          </a:xfrm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1857375" y="5857875"/>
            <a:ext cx="123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1724 - 1804</a:t>
            </a:r>
          </a:p>
        </p:txBody>
      </p:sp>
      <p:sp>
        <p:nvSpPr>
          <p:cNvPr id="25606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5607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«Критика чистого  разума»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«Метафизика нравов»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«Антропология с прагматической точки зрения»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 педагогике» (курс лекций)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Воспитание - это усовершенствование человеческой природы.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Дети должны воспитываться не для настоящего, а для будущего состояния рода человеческого.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Четыре раздела: дисциплина, культура, развитие ума и общительности (цивилизация человека), развитие нравственных понятий и чувств (формирование нравственности).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Характеру должны быть свойственны следующие черты: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sz="2500" dirty="0"/>
              <a:t>послушание,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sz="2500" dirty="0"/>
              <a:t>правдивость,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sz="2500" dirty="0"/>
              <a:t>общительность.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Человек должен быть нравственным всегда, даже при неблагоприятных обстоятельствах в жизни.</a:t>
            </a:r>
          </a:p>
        </p:txBody>
      </p:sp>
      <p:sp>
        <p:nvSpPr>
          <p:cNvPr id="2663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Кант, Иммануил</a:t>
            </a:r>
          </a:p>
        </p:txBody>
      </p:sp>
      <p:sp>
        <p:nvSpPr>
          <p:cNvPr id="26631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6632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Песталоцци Иоганн Генрих</a:t>
            </a:r>
          </a:p>
        </p:txBody>
      </p:sp>
      <p:sp>
        <p:nvSpPr>
          <p:cNvPr id="27651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altLang="ru-RU"/>
              <a:t>Возглавлял</a:t>
            </a:r>
          </a:p>
          <a:p>
            <a:pPr lvl="1" eaLnBrk="1" hangingPunct="1"/>
            <a:r>
              <a:rPr lang="ru-RU" altLang="ru-RU" sz="2500"/>
              <a:t>"Учреждение для бедных в Нёйхофе" (1774—80), </a:t>
            </a:r>
          </a:p>
          <a:p>
            <a:pPr lvl="1" eaLnBrk="1" hangingPunct="1"/>
            <a:r>
              <a:rPr lang="ru-RU" altLang="ru-RU" sz="2500"/>
              <a:t>приют для сирот в Станце (1798—99),</a:t>
            </a:r>
          </a:p>
          <a:p>
            <a:pPr lvl="1" eaLnBrk="1" hangingPunct="1"/>
            <a:r>
              <a:rPr lang="ru-RU" altLang="ru-RU" sz="2500"/>
              <a:t>институты в Бургдорфе (1800—04) и Ивердоне (1805—25).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714500"/>
            <a:ext cx="3382962" cy="3929063"/>
          </a:xfrm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1714500" y="5857875"/>
            <a:ext cx="1208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1746 - 1827</a:t>
            </a:r>
          </a:p>
        </p:txBody>
      </p:sp>
      <p:sp>
        <p:nvSpPr>
          <p:cNvPr id="27654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7655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8676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r>
              <a:rPr lang="ru-RU" altLang="ru-RU" b="1"/>
              <a:t>«Лингард и Гертруда»</a:t>
            </a:r>
          </a:p>
          <a:p>
            <a:pPr eaLnBrk="1" hangingPunct="1"/>
            <a:r>
              <a:rPr lang="ru-RU" altLang="ru-RU" b="1"/>
              <a:t>«Как Гертруда учит своих детей»</a:t>
            </a:r>
          </a:p>
          <a:p>
            <a:pPr eaLnBrk="1" hangingPunct="1"/>
            <a:r>
              <a:rPr lang="ru-RU" altLang="ru-RU" b="1"/>
              <a:t>«Письмо к другу о пребывании в Станце»</a:t>
            </a:r>
          </a:p>
          <a:p>
            <a:pPr eaLnBrk="1" hangingPunct="1"/>
            <a:r>
              <a:rPr lang="ru-RU" altLang="ru-RU" b="1"/>
              <a:t>«Лебединая песня»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Воспитание должно быть </a:t>
            </a:r>
            <a:r>
              <a:rPr lang="ru-RU" dirty="0" err="1"/>
              <a:t>природосообразным</a:t>
            </a:r>
            <a:r>
              <a:rPr lang="ru-RU" dirty="0"/>
              <a:t>: оно призвано развивать присущие человеческой природе духовные и физические силы в соответствии со свойственным ребёнку стремлением к всесторонней деятельности.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Развитие осуществляется путём последовательных упражнений вначале в семье, затем в школе в определённой системе и последовательности.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Теория элементарного образования включает </a:t>
            </a:r>
            <a:r>
              <a:rPr lang="ru-RU" i="1" dirty="0"/>
              <a:t>умственное, нравственное, физическое </a:t>
            </a:r>
            <a:r>
              <a:rPr lang="ru-RU" dirty="0"/>
              <a:t>и </a:t>
            </a:r>
            <a:r>
              <a:rPr lang="ru-RU" i="1" dirty="0"/>
              <a:t>трудовое </a:t>
            </a:r>
            <a:r>
              <a:rPr lang="ru-RU" dirty="0"/>
              <a:t>образование, которые осуществляются в тесной связи и взаимодействии, чтобы в итоге обеспечить гармоническое развитие человека.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Создание такой школы, которая «…удовлетворяла бы потребностям народных масс, охотно бы принималась ими и была бы в значительной мере созданием их собственных рук".</a:t>
            </a:r>
          </a:p>
        </p:txBody>
      </p:sp>
      <p:sp>
        <p:nvSpPr>
          <p:cNvPr id="2867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Песталоцци Иоганн Генрих</a:t>
            </a:r>
          </a:p>
        </p:txBody>
      </p:sp>
      <p:sp>
        <p:nvSpPr>
          <p:cNvPr id="28679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8680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Оуэн, Роберт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Создал ряд воспитательно-образовательных детских учреждений: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школу маленьких детей — от года до шести лет, которая включала в себя ясли, детский сад и площадку для игр;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начальную школу для детей от 6 до 10 лет;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вечернюю школу для подростков, работающих на производстве.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Для взрослых рабочих и их семейств вечерами организовывались лекции, беседы и культурные развлечения.</a:t>
            </a:r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571625"/>
            <a:ext cx="2992437" cy="4052888"/>
          </a:xfrm>
        </p:spPr>
      </p:pic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1643063" y="5857875"/>
            <a:ext cx="1179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1771 - 1858</a:t>
            </a:r>
          </a:p>
        </p:txBody>
      </p:sp>
      <p:sp>
        <p:nvSpPr>
          <p:cNvPr id="29702" name="Прямоугольник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9703" name="Прямоугольник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0724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r>
              <a:rPr lang="ru-RU" altLang="ru-RU" b="1"/>
              <a:t>«Новый взгляд на общество, или Опыты об образовании человеческого характера»</a:t>
            </a:r>
          </a:p>
        </p:txBody>
      </p:sp>
      <p:sp>
        <p:nvSpPr>
          <p:cNvPr id="30725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r>
              <a:rPr lang="ru-RU" altLang="ru-RU" sz="1500"/>
              <a:t>Оуэн совершенно исключил из школы обычное для того времени религиозно-догматическое обучение.</a:t>
            </a:r>
          </a:p>
          <a:p>
            <a:pPr eaLnBrk="1" hangingPunct="1"/>
            <a:r>
              <a:rPr lang="ru-RU" altLang="ru-RU" sz="1500"/>
              <a:t>Он стремился дать детям доступные для их возраста знания, развить их мышление.</a:t>
            </a:r>
          </a:p>
          <a:p>
            <a:pPr eaLnBrk="1" hangingPunct="1"/>
            <a:r>
              <a:rPr lang="ru-RU" altLang="ru-RU" sz="1500"/>
              <a:t>Все обучение строилось на основе широкого применения наглядности: стены школы были покрыты рисунками, изображавшими животных и растения; на занятиях использовались различные наглядные пособия.</a:t>
            </a:r>
          </a:p>
          <a:p>
            <a:pPr eaLnBrk="1" hangingPunct="1"/>
            <a:r>
              <a:rPr lang="ru-RU" altLang="ru-RU" sz="1500"/>
              <a:t>Придавал важное значение трудовому воспитанию.</a:t>
            </a:r>
          </a:p>
          <a:p>
            <a:pPr eaLnBrk="1" hangingPunct="1"/>
            <a:r>
              <a:rPr lang="ru-RU" altLang="ru-RU" sz="1500"/>
              <a:t>Коммунистическое воспитание, воспитание в коллективе.</a:t>
            </a:r>
          </a:p>
        </p:txBody>
      </p:sp>
      <p:sp>
        <p:nvSpPr>
          <p:cNvPr id="3072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Оуэн, Роберт</a:t>
            </a:r>
          </a:p>
        </p:txBody>
      </p:sp>
      <p:sp>
        <p:nvSpPr>
          <p:cNvPr id="30727" name="Прямоугольник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30728" name="Прямоугольник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Гербарт, Иоганн Фридрих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Служил наставником в 1797-1800.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 1805 экстраординарный профессор </a:t>
            </a:r>
            <a:r>
              <a:rPr lang="ru-RU" dirty="0" err="1"/>
              <a:t>Гёттингенского</a:t>
            </a:r>
            <a:r>
              <a:rPr lang="ru-RU" dirty="0"/>
              <a:t> университета.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1808 - занял кафедру педагогики и философии в Кёнигсберге (вслед за И.Кантом).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Вернулся в 1833 в качестве профессора философии в Гёттинген.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43063"/>
            <a:ext cx="3429000" cy="4111625"/>
          </a:xfrm>
        </p:spPr>
      </p:pic>
      <p:sp>
        <p:nvSpPr>
          <p:cNvPr id="31749" name="Прямоугольник 9"/>
          <p:cNvSpPr>
            <a:spLocks noChangeArrowheads="1"/>
          </p:cNvSpPr>
          <p:nvPr/>
        </p:nvSpPr>
        <p:spPr bwMode="auto">
          <a:xfrm>
            <a:off x="1714500" y="5929313"/>
            <a:ext cx="123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1824 - 1870</a:t>
            </a:r>
          </a:p>
        </p:txBody>
      </p:sp>
      <p:sp>
        <p:nvSpPr>
          <p:cNvPr id="31750" name="Прямоугольник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31751" name="Прямоугольник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7B9899"/>
                </a:solidFill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" action="ppaction://hlinkshowjump?jump=nextslide"/>
              </a:rPr>
              <a:t>Коменский, Ян Амос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2" action="ppaction://hlinksldjump"/>
              </a:rPr>
              <a:t>Локк, Джон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3" action="ppaction://hlinksldjump"/>
              </a:rPr>
              <a:t>Бецкой Иван Иванович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4" action="ppaction://hlinksldjump"/>
              </a:rPr>
              <a:t>Руссо, Жан Жак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5" action="ppaction://hlinksldjump"/>
              </a:rPr>
              <a:t>Гельвеций, Клод Адриан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6" action="ppaction://hlinksldjump"/>
              </a:rPr>
              <a:t>Кант, Иммануил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7" action="ppaction://hlinksldjump"/>
              </a:rPr>
              <a:t>Песталоцци Иоганн Генрих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8" action="ppaction://hlinksldjump"/>
              </a:rPr>
              <a:t>Оуэн, Роберт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9" action="ppaction://hlinksldjump"/>
              </a:rPr>
              <a:t>Гербарт, Иоганн Фридрих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4" action="ppaction://hlinksldjump"/>
              </a:rPr>
              <a:t>Спенсер,  Герберт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10" action="ppaction://hlinksldjump"/>
              </a:rPr>
              <a:t>Ушинский Константин Дмитриевич</a:t>
            </a:r>
            <a:endParaRPr lang="ru-RU" sz="2100" u="sng" dirty="0">
              <a:hlinkClick r:id="rId4" action="ppaction://hlinksldjump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11" action="ppaction://hlinksldjump"/>
              </a:rPr>
              <a:t>Толстой Лев Николаевич</a:t>
            </a:r>
            <a:endParaRPr lang="ru-RU" sz="2100" u="sng" dirty="0">
              <a:hlinkClick r:id="rId4" action="ppaction://hlinksldjump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4" action="ppaction://hlinksldjump"/>
              </a:rPr>
              <a:t>Вентцель , Константин Николаевич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4" action="ppaction://hlinksldjump"/>
              </a:rPr>
              <a:t>Крупская, Надежда Константиновна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4" action="ppaction://hlinksldjump"/>
              </a:rPr>
              <a:t>Шацкий, Станислав </a:t>
            </a:r>
            <a:r>
              <a:rPr lang="ru-RU" sz="2100" u="sng" dirty="0" err="1">
                <a:hlinkClick r:id="rId4" action="ppaction://hlinksldjump"/>
              </a:rPr>
              <a:t>Теофи́лович</a:t>
            </a:r>
            <a:r>
              <a:rPr lang="ru-RU" sz="2100" u="sng" dirty="0">
                <a:hlinkClick r:id="rId4" action="ppaction://hlinksldjump"/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12" action="ppaction://hlinksldjump"/>
              </a:rPr>
              <a:t>Блонский Павел Петрович</a:t>
            </a:r>
            <a:endParaRPr lang="ru-RU" sz="2100" u="sng" dirty="0">
              <a:hlinkClick r:id="rId4" action="ppaction://hlinksldjump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4" action="ppaction://hlinksldjump"/>
              </a:rPr>
              <a:t>Корчак, Януш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13" action="ppaction://hlinksldjump"/>
              </a:rPr>
              <a:t>Макаренко Антон Семенович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14" action="ppaction://hlinksldjump"/>
              </a:rPr>
              <a:t>Сухомлинский Василий Александрович</a:t>
            </a:r>
            <a:endParaRPr lang="ru-RU" sz="2100" u="sng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100" u="sng" dirty="0">
                <a:hlinkClick r:id="rId15" action="ppaction://hlinksldjump"/>
              </a:rPr>
              <a:t>Амонашвили Шалва Александрович</a:t>
            </a:r>
            <a:endParaRPr lang="ru-RU" sz="2100" u="sng" dirty="0"/>
          </a:p>
          <a:p>
            <a:pPr eaLnBrk="1" hangingPunct="1">
              <a:lnSpc>
                <a:spcPct val="80000"/>
              </a:lnSpc>
              <a:defRPr/>
            </a:pPr>
            <a:endParaRPr lang="ru-RU" sz="2100" dirty="0"/>
          </a:p>
          <a:p>
            <a:pPr eaLnBrk="1" hangingPunct="1">
              <a:lnSpc>
                <a:spcPct val="80000"/>
              </a:lnSpc>
              <a:defRPr/>
            </a:pPr>
            <a:endParaRPr lang="ru-RU" sz="2100" dirty="0"/>
          </a:p>
          <a:p>
            <a:pPr eaLnBrk="1" hangingPunct="1">
              <a:lnSpc>
                <a:spcPct val="80000"/>
              </a:lnSpc>
              <a:defRPr/>
            </a:pPr>
            <a:endParaRPr lang="ru-RU" sz="2100" dirty="0"/>
          </a:p>
          <a:p>
            <a:pPr eaLnBrk="1" hangingPunct="1">
              <a:lnSpc>
                <a:spcPct val="80000"/>
              </a:lnSpc>
              <a:defRPr/>
            </a:pPr>
            <a:endParaRPr lang="ru-RU" sz="2100" dirty="0"/>
          </a:p>
        </p:txBody>
      </p:sp>
      <p:sp>
        <p:nvSpPr>
          <p:cNvPr id="14340" name="Прямоугольник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75" y="6357938"/>
            <a:ext cx="268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Создатели презентации</a:t>
            </a:r>
          </a:p>
        </p:txBody>
      </p:sp>
      <p:sp>
        <p:nvSpPr>
          <p:cNvPr id="14341" name="Прямоугольник 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72313" y="6357938"/>
            <a:ext cx="187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Титульный лист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«Психология как знание, вновь основанное на опыте, метафизике и математике»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«Идея Песталоцци об алфавите восприятия»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«Всеобщая педагогика»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Новые идеи следует преподносить таким образом, чтобы ученик ясно видел их связь с уже известными ему идеями.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Известны т.н. 4 ступени обучения по </a:t>
            </a:r>
            <a:r>
              <a:rPr lang="ru-RU" dirty="0" err="1"/>
              <a:t>Гербарту</a:t>
            </a:r>
            <a:r>
              <a:rPr lang="ru-RU" dirty="0"/>
              <a:t>: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ясность (или презентация),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ассоциация,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система (или обобщение),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метод (или применение).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Гармония воли с этическими идеалами и выработка многосторонних интересов.</a:t>
            </a:r>
          </a:p>
        </p:txBody>
      </p:sp>
      <p:sp>
        <p:nvSpPr>
          <p:cNvPr id="327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Гербарт, Иоганн Фридрих</a:t>
            </a:r>
          </a:p>
        </p:txBody>
      </p:sp>
      <p:sp>
        <p:nvSpPr>
          <p:cNvPr id="32775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32776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 idx="4294967295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r>
              <a:rPr lang="ru-RU" altLang="ru-RU">
                <a:solidFill>
                  <a:srgbClr val="CC0000"/>
                </a:solidFill>
              </a:rPr>
              <a:t>Герберт Спенсер</a:t>
            </a:r>
            <a:br>
              <a:rPr lang="ru-RU" altLang="ru-RU">
                <a:solidFill>
                  <a:srgbClr val="CC0000"/>
                </a:solidFill>
              </a:rPr>
            </a:br>
            <a:r>
              <a:rPr lang="ru-RU" altLang="ru-RU">
                <a:solidFill>
                  <a:srgbClr val="CC0000"/>
                </a:solidFill>
              </a:rPr>
              <a:t>(1820-1903)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subTitle" idx="4294967295"/>
          </p:nvPr>
        </p:nvSpPr>
        <p:spPr>
          <a:xfrm>
            <a:off x="0" y="1700213"/>
            <a:ext cx="5508625" cy="17526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ru-RU" altLang="ru-RU" sz="2000"/>
              <a:t>Английский философ, социолог, один из родоначальников «позитивизма»</a:t>
            </a:r>
          </a:p>
        </p:txBody>
      </p:sp>
      <p:pic>
        <p:nvPicPr>
          <p:cNvPr id="33796" name="Picture 4" descr="200px-Herbert_Spe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0956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i="1">
                <a:solidFill>
                  <a:srgbClr val="CC0000"/>
                </a:solidFill>
              </a:rPr>
              <a:t>КРАТКИЕ СВЕДЕНИЯ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300">
                <a:solidFill>
                  <a:srgbClr val="FFFF00"/>
                </a:solidFill>
              </a:rPr>
              <a:t>Дата рождения</a:t>
            </a:r>
            <a:r>
              <a:rPr lang="ru-RU" altLang="ru-RU" sz="2300"/>
              <a:t>: 27 апреля 1820</a:t>
            </a:r>
          </a:p>
          <a:p>
            <a:pPr>
              <a:lnSpc>
                <a:spcPct val="80000"/>
              </a:lnSpc>
            </a:pPr>
            <a:r>
              <a:rPr lang="ru-RU" altLang="ru-RU" sz="2300">
                <a:solidFill>
                  <a:srgbClr val="FFFF00"/>
                </a:solidFill>
              </a:rPr>
              <a:t>Место рождения</a:t>
            </a:r>
            <a:r>
              <a:rPr lang="ru-RU" altLang="ru-RU" sz="2300"/>
              <a:t>: Дерби</a:t>
            </a:r>
          </a:p>
          <a:p>
            <a:pPr>
              <a:lnSpc>
                <a:spcPct val="80000"/>
              </a:lnSpc>
            </a:pPr>
            <a:r>
              <a:rPr lang="ru-RU" altLang="ru-RU" sz="2300">
                <a:solidFill>
                  <a:srgbClr val="CC0000"/>
                </a:solidFill>
              </a:rPr>
              <a:t>Дата смерти</a:t>
            </a:r>
            <a:r>
              <a:rPr lang="ru-RU" altLang="ru-RU" sz="2300"/>
              <a:t>: 8 декабря 1903</a:t>
            </a:r>
          </a:p>
          <a:p>
            <a:pPr>
              <a:lnSpc>
                <a:spcPct val="80000"/>
              </a:lnSpc>
            </a:pPr>
            <a:r>
              <a:rPr lang="ru-RU" altLang="ru-RU" sz="2300">
                <a:solidFill>
                  <a:srgbClr val="CC0000"/>
                </a:solidFill>
              </a:rPr>
              <a:t>Место смерти</a:t>
            </a:r>
            <a:r>
              <a:rPr lang="ru-RU" altLang="ru-RU" sz="2300"/>
              <a:t>: Брайтон</a:t>
            </a:r>
          </a:p>
          <a:p>
            <a:pPr>
              <a:lnSpc>
                <a:spcPct val="80000"/>
              </a:lnSpc>
            </a:pPr>
            <a:r>
              <a:rPr lang="ru-RU" altLang="ru-RU" sz="2300">
                <a:solidFill>
                  <a:srgbClr val="CC0000"/>
                </a:solidFill>
              </a:rPr>
              <a:t>Школа/традиция</a:t>
            </a:r>
            <a:r>
              <a:rPr lang="ru-RU" altLang="ru-RU" sz="2300"/>
              <a:t>: эволюционизм, органическая школа, либерализм, позитивизм</a:t>
            </a:r>
          </a:p>
          <a:p>
            <a:pPr>
              <a:lnSpc>
                <a:spcPct val="80000"/>
              </a:lnSpc>
            </a:pPr>
            <a:r>
              <a:rPr lang="ru-RU" altLang="ru-RU" sz="2300">
                <a:solidFill>
                  <a:srgbClr val="CC0000"/>
                </a:solidFill>
              </a:rPr>
              <a:t>Направление</a:t>
            </a:r>
            <a:r>
              <a:rPr lang="ru-RU" altLang="ru-RU" sz="2300"/>
              <a:t>: позитивизм</a:t>
            </a:r>
          </a:p>
          <a:p>
            <a:pPr>
              <a:lnSpc>
                <a:spcPct val="80000"/>
              </a:lnSpc>
            </a:pPr>
            <a:r>
              <a:rPr lang="ru-RU" altLang="ru-RU" sz="2300">
                <a:solidFill>
                  <a:srgbClr val="CC0000"/>
                </a:solidFill>
              </a:rPr>
              <a:t>Значительные идеи</a:t>
            </a:r>
            <a:r>
              <a:rPr lang="ru-RU" altLang="ru-RU" sz="2300"/>
              <a:t>: эволюционизм</a:t>
            </a:r>
          </a:p>
          <a:p>
            <a:pPr>
              <a:lnSpc>
                <a:spcPct val="80000"/>
              </a:lnSpc>
            </a:pPr>
            <a:r>
              <a:rPr lang="ru-RU" altLang="ru-RU" sz="2300">
                <a:solidFill>
                  <a:srgbClr val="CC0000"/>
                </a:solidFill>
              </a:rPr>
              <a:t>Оказавшие влияние</a:t>
            </a:r>
            <a:r>
              <a:rPr lang="ru-RU" altLang="ru-RU" sz="2300"/>
              <a:t>: Анри Сен-Симон, Огюст Конт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</a:rPr>
              <a:t>Основные работы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>
                <a:solidFill>
                  <a:srgbClr val="660066"/>
                </a:solidFill>
              </a:rPr>
              <a:t>«Основные начала»</a:t>
            </a:r>
            <a:r>
              <a:rPr lang="ru-RU" altLang="ru-RU"/>
              <a:t> - </a:t>
            </a:r>
            <a:r>
              <a:rPr lang="ru-RU" altLang="ru-RU" sz="1800"/>
              <a:t>описание теории эволюции (теории прогресса), лежащей в основе всех областей знаний;</a:t>
            </a:r>
          </a:p>
          <a:p>
            <a:r>
              <a:rPr lang="ru-RU" altLang="ru-RU">
                <a:solidFill>
                  <a:srgbClr val="660066"/>
                </a:solidFill>
              </a:rPr>
              <a:t>«Система синтетической философии»</a:t>
            </a:r>
            <a:r>
              <a:rPr lang="ru-RU" altLang="ru-RU"/>
              <a:t> -  </a:t>
            </a:r>
            <a:r>
              <a:rPr lang="ru-RU" altLang="ru-RU" sz="1800"/>
              <a:t>идеи различных частных наук;</a:t>
            </a:r>
          </a:p>
          <a:p>
            <a:r>
              <a:rPr lang="ru-RU" altLang="ru-RU">
                <a:solidFill>
                  <a:srgbClr val="660066"/>
                </a:solidFill>
              </a:rPr>
              <a:t>«Социальная статика»</a:t>
            </a:r>
            <a:r>
              <a:rPr lang="ru-RU" altLang="ru-RU"/>
              <a:t> - </a:t>
            </a:r>
            <a:r>
              <a:rPr lang="ru-RU" altLang="ru-RU" sz="1800"/>
              <a:t>пишет об «органической школе» в социологии. Общество – эволюционный организм, подобный живому организму</a:t>
            </a:r>
          </a:p>
          <a:p>
            <a:r>
              <a:rPr lang="ru-RU" altLang="ru-RU">
                <a:solidFill>
                  <a:srgbClr val="660066"/>
                </a:solidFill>
              </a:rPr>
              <a:t>«Воспитание умственное, нравственное и физическое»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500">
                <a:solidFill>
                  <a:srgbClr val="000099"/>
                </a:solidFill>
              </a:rPr>
              <a:t>Педагогические идеи Спенсера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z="1800"/>
              <a:t>Для Спенсера, </a:t>
            </a:r>
            <a:r>
              <a:rPr lang="ru-RU" altLang="ru-RU" sz="1800" u="sng">
                <a:solidFill>
                  <a:srgbClr val="FFFF00"/>
                </a:solidFill>
              </a:rPr>
              <a:t>МИР, ПРИРОДА, ОБЩЕСТВО</a:t>
            </a:r>
            <a:r>
              <a:rPr lang="ru-RU" altLang="ru-RU" sz="1800"/>
              <a:t> являют собой органическую эволюционную целостность</a:t>
            </a:r>
          </a:p>
          <a:p>
            <a:r>
              <a:rPr lang="ru-RU" altLang="ru-RU" sz="1800"/>
              <a:t>Нужно формировать у ребенка правильные цели, ассоциации, поведение</a:t>
            </a:r>
          </a:p>
          <a:p>
            <a:r>
              <a:rPr lang="ru-RU" altLang="ru-RU" sz="1800"/>
              <a:t>На будущее ребенка влияют:  - условия жизни ребенка 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800"/>
              <a:t>                                                         - характер общения в детстве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800"/>
              <a:t>                                                         - влияние на ребенка в детстве</a:t>
            </a:r>
          </a:p>
          <a:p>
            <a:r>
              <a:rPr lang="ru-RU" altLang="ru-RU" sz="1800" i="1">
                <a:solidFill>
                  <a:srgbClr val="660066"/>
                </a:solidFill>
              </a:rPr>
              <a:t>Образование</a:t>
            </a:r>
            <a:r>
              <a:rPr lang="ru-RU" altLang="ru-RU" sz="1800"/>
              <a:t> должно  приносить практическую пользу,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800"/>
              <a:t>                                           обеспечивать развитие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800"/>
              <a:t>                                           индивидуальности человека.                           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100" b="1">
                <a:solidFill>
                  <a:srgbClr val="FF3300"/>
                </a:solidFill>
              </a:rPr>
              <a:t>Классификация деятельности человека по Спенсеру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/>
              <a:t>Деятельность прямо направленная к самосохранению (освоение </a:t>
            </a:r>
            <a:r>
              <a:rPr lang="ru-RU" altLang="ru-RU" sz="1800" i="1">
                <a:solidFill>
                  <a:srgbClr val="000099"/>
                </a:solidFill>
              </a:rPr>
              <a:t>чтения, письма, счета</a:t>
            </a:r>
            <a:r>
              <a:rPr lang="ru-RU" altLang="ru-RU" sz="1800"/>
              <a:t>);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Деятельность, доставляющая все необходимое в жизни и косвенно направлена на самосохранение (</a:t>
            </a:r>
            <a:r>
              <a:rPr lang="ru-RU" altLang="ru-RU" sz="1800" i="1">
                <a:solidFill>
                  <a:srgbClr val="000099"/>
                </a:solidFill>
              </a:rPr>
              <a:t>физика, логика, химия, геология</a:t>
            </a:r>
            <a:r>
              <a:rPr lang="ru-RU" altLang="ru-RU" sz="1800"/>
              <a:t>);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Деятельность, имеющая цель воспитания и обучения потомства (следует изучать </a:t>
            </a:r>
            <a:r>
              <a:rPr lang="ru-RU" altLang="ru-RU" sz="1800" i="1">
                <a:solidFill>
                  <a:srgbClr val="000099"/>
                </a:solidFill>
              </a:rPr>
              <a:t>физиологию, психологию, педагогику</a:t>
            </a:r>
            <a:r>
              <a:rPr lang="ru-RU" altLang="ru-RU" sz="1800"/>
              <a:t>);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Деятельность, направленная на поддержание надлежащих социальных и политических отношений (</a:t>
            </a:r>
            <a:r>
              <a:rPr lang="ru-RU" altLang="ru-RU" sz="1800" i="1">
                <a:solidFill>
                  <a:srgbClr val="000099"/>
                </a:solidFill>
              </a:rPr>
              <a:t>социология, обществознание</a:t>
            </a:r>
            <a:r>
              <a:rPr lang="ru-RU" altLang="ru-RU" sz="1800"/>
              <a:t>);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Деятельность, наполняющая жизненный досуг, направленная на удовлетворение вкусов, чувств (</a:t>
            </a:r>
            <a:r>
              <a:rPr lang="ru-RU" altLang="ru-RU" sz="1800" i="1">
                <a:solidFill>
                  <a:srgbClr val="000099"/>
                </a:solidFill>
              </a:rPr>
              <a:t>литература, искусство</a:t>
            </a:r>
            <a:r>
              <a:rPr lang="ru-RU" altLang="ru-RU" sz="1800"/>
              <a:t>);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800"/>
              <a:t>ИДЕАЛЬНОЕ ОБРАЗОВАНИЕ ГОТОВИТ ЧЕЛОВЕКА КО ВСЕМ 5 ВИДАМ ДЕЯТЕЛЬНОСТИ!!!!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2900">
                <a:solidFill>
                  <a:srgbClr val="000099"/>
                </a:solidFill>
                <a:latin typeface="Adobe Ming Std L" pitchFamily="18" charset="-128"/>
              </a:rPr>
              <a:t>Образование по Спенсеру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altLang="ru-RU" sz="1800"/>
              <a:t>Образование предполагает приобретение знаний, различающихся по </a:t>
            </a:r>
            <a:r>
              <a:rPr lang="ru-RU" altLang="ru-RU" sz="2000" i="1">
                <a:solidFill>
                  <a:srgbClr val="FF3300"/>
                </a:solidFill>
              </a:rPr>
              <a:t>достоинству</a:t>
            </a:r>
          </a:p>
          <a:p>
            <a:r>
              <a:rPr lang="ru-RU" altLang="ru-RU" sz="2000" i="1">
                <a:solidFill>
                  <a:srgbClr val="FF3300"/>
                </a:solidFill>
              </a:rPr>
              <a:t>Существенное достоинство </a:t>
            </a:r>
            <a:r>
              <a:rPr lang="ru-RU" altLang="ru-RU" sz="2000"/>
              <a:t>имеют</a:t>
            </a:r>
            <a:r>
              <a:rPr lang="ru-RU" altLang="ru-RU" sz="2000" i="1">
                <a:solidFill>
                  <a:srgbClr val="FF3300"/>
                </a:solidFill>
              </a:rPr>
              <a:t> </a:t>
            </a:r>
            <a:r>
              <a:rPr lang="ru-RU" altLang="ru-RU" sz="2000" i="1"/>
              <a:t>«</a:t>
            </a:r>
            <a:r>
              <a:rPr lang="ru-RU" altLang="ru-RU" sz="2000"/>
              <a:t>научные истины»</a:t>
            </a:r>
          </a:p>
          <a:p>
            <a:r>
              <a:rPr lang="ru-RU" altLang="ru-RU" sz="2000" i="1">
                <a:solidFill>
                  <a:srgbClr val="FF3300"/>
                </a:solidFill>
              </a:rPr>
              <a:t>Условно значимые</a:t>
            </a:r>
            <a:r>
              <a:rPr lang="ru-RU" altLang="ru-RU" sz="2000"/>
              <a:t> знания не имеют отношения ни к какой сфере деятельности (история!)</a:t>
            </a:r>
          </a:p>
          <a:p>
            <a:r>
              <a:rPr lang="ru-RU" altLang="ru-RU" sz="2000"/>
              <a:t>В образовании необходимо двигаться от простого к сложному, от конкретного к частному, ориентировать ребенка на </a:t>
            </a:r>
            <a:r>
              <a:rPr lang="ru-RU" altLang="ru-RU" sz="2000" i="1">
                <a:solidFill>
                  <a:srgbClr val="CC0000"/>
                </a:solidFill>
              </a:rPr>
              <a:t>саморазвитие</a:t>
            </a:r>
          </a:p>
          <a:p>
            <a:r>
              <a:rPr lang="ru-RU" altLang="ru-RU" sz="1800" i="1" u="sng">
                <a:solidFill>
                  <a:srgbClr val="000099"/>
                </a:solidFill>
              </a:rPr>
              <a:t>Идеальное образование</a:t>
            </a:r>
            <a:r>
              <a:rPr lang="ru-RU" altLang="ru-RU" sz="1800" i="1">
                <a:solidFill>
                  <a:srgbClr val="CC0000"/>
                </a:solidFill>
              </a:rPr>
              <a:t> – ЕСТЕССТВЕННО-НАУЧНОЕ                                                                                       ОБРАЗОВАНИЕ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900">
                <a:solidFill>
                  <a:srgbClr val="000099"/>
                </a:solidFill>
                <a:latin typeface="Adobe Song Std L" pitchFamily="18" charset="-128"/>
              </a:rPr>
              <a:t>Воспитание по Спенсеру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altLang="ru-RU" sz="2000" i="1">
                <a:solidFill>
                  <a:srgbClr val="FF3300"/>
                </a:solidFill>
              </a:rPr>
              <a:t>Нравственное воспитание</a:t>
            </a:r>
            <a:r>
              <a:rPr lang="ru-RU" altLang="ru-RU" sz="2000"/>
              <a:t> – формирование внутренней дисциплины, развитие характера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000"/>
              <a:t>В основе воспитания – </a:t>
            </a:r>
            <a:r>
              <a:rPr lang="ru-RU" altLang="ru-RU" sz="2000" b="1" i="1" u="sng">
                <a:solidFill>
                  <a:schemeClr val="hlink"/>
                </a:solidFill>
              </a:rPr>
              <a:t>«Метод Последствий»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000">
                <a:solidFill>
                  <a:schemeClr val="hlink"/>
                </a:solidFill>
              </a:rPr>
              <a:t>Он позволяет:</a:t>
            </a:r>
            <a:endParaRPr lang="ru-RU" altLang="ru-RU" sz="20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1800"/>
              <a:t>Сформировать у ребенка рациональное понимание о правильных неправильных поступках посредством личного испытания;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1800"/>
              <a:t>Помочь ребенку признать справедливость возмездия за дурные действия;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1800"/>
              <a:t>Устранить взаимное раздражение, установить продуктивные отношения между учителем и воспитанниками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ru-RU" sz="1800" i="1" u="sng">
                <a:solidFill>
                  <a:srgbClr val="660066"/>
                </a:solidFill>
              </a:rPr>
              <a:t>Физическое воспитание</a:t>
            </a:r>
            <a:r>
              <a:rPr lang="ru-RU" altLang="ru-RU" sz="1800"/>
              <a:t> – помогает переносить невзгоды, лишения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>
                <a:solidFill>
                  <a:srgbClr val="000099"/>
                </a:solidFill>
              </a:rPr>
              <a:t>Литература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r>
              <a:rPr lang="ru-RU" altLang="ru-RU" dirty="0"/>
              <a:t>Тормасов Б.А. Философы и философия М.: 2006</a:t>
            </a:r>
          </a:p>
          <a:p>
            <a:pPr marL="609600" indent="-609600"/>
            <a:r>
              <a:rPr lang="ru-RU" altLang="ru-RU" dirty="0"/>
              <a:t>Волков Ю.К. Социология М.: 2003</a:t>
            </a:r>
          </a:p>
          <a:p>
            <a:pPr marL="609600" indent="-609600"/>
            <a:endParaRPr lang="ru-RU" altLang="ru-RU" dirty="0"/>
          </a:p>
          <a:p>
            <a:pPr marL="609600" indent="-609600"/>
            <a:endParaRPr lang="ru-RU" altLang="ru-RU" dirty="0"/>
          </a:p>
          <a:p>
            <a:pPr marL="609600" indent="-609600"/>
            <a:endParaRPr lang="ru-RU" altLang="ru-RU" dirty="0"/>
          </a:p>
          <a:p>
            <a:pPr marL="609600" indent="-609600">
              <a:buFont typeface="Wingdings 2" panose="05020102010507070707" pitchFamily="18" charset="2"/>
              <a:buNone/>
            </a:pPr>
            <a:r>
              <a:rPr lang="ru-RU" altLang="ru-RU" dirty="0"/>
              <a:t>    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Ушинский Константин Дмитриевич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возрасте 22 лет, был назначен исполняющим обязанности профессора камеральных наук (включавших общее понятие о праве, элементы науки о хозяйстве, финансового права, государственного права) в Ярославском юридическом лицее.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журналах "Современник" и "Библиотека для чтения" помещал переводы с английского, рефераты статей, обозрения материалов, опубликованных в иностранных журналах.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1854 учитель, а затем инспектор Гатчинского сиротского института, где он значительно улучшил постановку обучения и воспитания.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1859 инспектор классов Смольного института благородных девиц.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Редактировал в 1860—1861 годах «Журнал министерства народного просвещения». Он совершенно изменил его программу, превратил сухой и малоинтересный официальный ведомственный орган в научно-педагогический журнал.</a:t>
            </a:r>
          </a:p>
        </p:txBody>
      </p:sp>
      <p:pic>
        <p:nvPicPr>
          <p:cNvPr id="4198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785938"/>
            <a:ext cx="3203575" cy="3551237"/>
          </a:xfrm>
        </p:spPr>
      </p:pic>
      <p:sp>
        <p:nvSpPr>
          <p:cNvPr id="41989" name="Прямоугольник 6"/>
          <p:cNvSpPr>
            <a:spLocks noChangeArrowheads="1"/>
          </p:cNvSpPr>
          <p:nvPr/>
        </p:nvSpPr>
        <p:spPr bwMode="auto">
          <a:xfrm>
            <a:off x="1785938" y="5572125"/>
            <a:ext cx="123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1824 - 1870</a:t>
            </a:r>
          </a:p>
        </p:txBody>
      </p:sp>
      <p:sp>
        <p:nvSpPr>
          <p:cNvPr id="41990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41991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Коменский, Ян Амос </a:t>
            </a:r>
          </a:p>
        </p:txBody>
      </p:sp>
      <p:pic>
        <p:nvPicPr>
          <p:cNvPr id="15363" name="Picture 2" descr="C:\Documents and Settings\Admin\Рабочий стол\Педагогика\18091a9664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757363"/>
            <a:ext cx="3122612" cy="3846512"/>
          </a:xfrm>
        </p:spPr>
      </p:pic>
      <p:sp>
        <p:nvSpPr>
          <p:cNvPr id="15364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altLang="ru-RU"/>
              <a:t>В 1614 — учитель братской школы в Пршерове.</a:t>
            </a:r>
          </a:p>
          <a:p>
            <a:pPr eaLnBrk="1" hangingPunct="1"/>
            <a:r>
              <a:rPr lang="ru-RU" altLang="ru-RU"/>
              <a:t>В 1650 был приглашен для организации школ в Венгрии.</a:t>
            </a:r>
          </a:p>
          <a:p>
            <a:pPr eaLnBrk="1" hangingPunct="1"/>
            <a:r>
              <a:rPr lang="ru-RU" altLang="ru-RU"/>
              <a:t>Разработал классно-урочную систему обучения, которая заменила индивидульную.</a:t>
            </a:r>
          </a:p>
          <a:p>
            <a:pPr eaLnBrk="1" hangingPunct="1"/>
            <a:endParaRPr lang="ru-RU" altLang="ru-RU"/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1785938" y="5857875"/>
            <a:ext cx="123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1592 - 1670</a:t>
            </a:r>
          </a:p>
        </p:txBody>
      </p:sp>
      <p:sp>
        <p:nvSpPr>
          <p:cNvPr id="15366" name="Прямоугольник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15367" name="Прямоугольник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 пользе педагогической литературы»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 народности в общественном воспитании»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«Три элемента школы»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«Труд в его психическом и воспитательном значении»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«Родное слово»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«Проект учительской семинарии»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«Человек как предмет воспитания. Опыт педагогической антропологии»</a:t>
            </a:r>
          </a:p>
        </p:txBody>
      </p:sp>
      <p:sp>
        <p:nvSpPr>
          <p:cNvPr id="43013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r>
              <a:rPr lang="ru-RU" altLang="ru-RU" sz="1100"/>
              <a:t>Обосновывал необходимость формирования цельной личности, считая главной задачей воспитания подготовку человека к самостоятельной жизни.</a:t>
            </a:r>
          </a:p>
          <a:p>
            <a:pPr eaLnBrk="1" hangingPunct="1"/>
            <a:r>
              <a:rPr lang="ru-RU" altLang="ru-RU" sz="1100"/>
              <a:t>Большое значение, придавал режиму жизни детей, который должен приучить их к организованности.</a:t>
            </a:r>
          </a:p>
          <a:p>
            <a:pPr eaLnBrk="1" hangingPunct="1"/>
            <a:r>
              <a:rPr lang="ru-RU" altLang="ru-RU" sz="1100"/>
              <a:t>Труд является главным фактором создания материальных ценностей и необходим для физического, умственного и нравственного совершенствования человека.</a:t>
            </a:r>
          </a:p>
          <a:p>
            <a:pPr eaLnBrk="1" hangingPunct="1"/>
            <a:r>
              <a:rPr lang="ru-RU" altLang="ru-RU" sz="1100"/>
              <a:t>Стремился учить так, чтобы развить желание и способность самостоятельно приобретать новые знания.</a:t>
            </a:r>
          </a:p>
          <a:p>
            <a:pPr eaLnBrk="1" hangingPunct="1"/>
            <a:r>
              <a:rPr lang="ru-RU" altLang="ru-RU" sz="1100"/>
              <a:t>Возможные меры наказания: предупреждение, замечание, низкая оценка по поведению.</a:t>
            </a:r>
          </a:p>
          <a:p>
            <a:pPr eaLnBrk="1" hangingPunct="1"/>
            <a:r>
              <a:rPr lang="ru-RU" altLang="ru-RU" sz="1100"/>
              <a:t>С позиции нравственного воспитания рассматривал проблему поощрения, стимулирования активности в обучении соревнованием. Моральное поощрение - лучший способ нравственного воспитания.</a:t>
            </a:r>
          </a:p>
          <a:p>
            <a:pPr eaLnBrk="1" hangingPunct="1"/>
            <a:r>
              <a:rPr lang="ru-RU" altLang="ru-RU" sz="1100"/>
              <a:t>Формирование личности, которая бы стала любить и уважать людей искренне, доброжелательно относиться к окружающему миру, обладающей чувствам собственного достоинства.</a:t>
            </a:r>
          </a:p>
        </p:txBody>
      </p:sp>
      <p:sp>
        <p:nvSpPr>
          <p:cNvPr id="430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Ушинский Константин Дмитриевич</a:t>
            </a:r>
          </a:p>
        </p:txBody>
      </p:sp>
      <p:sp>
        <p:nvSpPr>
          <p:cNvPr id="43015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43016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Толстой Лев Николаевич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 1849 учил грамоте крестьянских детей Ясной Поляны.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Открыл в Ясной Поляне школу и содействовал организации в ближайших селениях еще нескольких крестьянских школ.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70-е годы Толстой становится руководителем школ большого уезда.</a:t>
            </a:r>
          </a:p>
        </p:txBody>
      </p:sp>
      <p:pic>
        <p:nvPicPr>
          <p:cNvPr id="44036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714500"/>
            <a:ext cx="2755900" cy="3914775"/>
          </a:xfrm>
        </p:spPr>
      </p:pic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1785938" y="5786438"/>
            <a:ext cx="120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1828 - 1910</a:t>
            </a:r>
          </a:p>
        </p:txBody>
      </p:sp>
      <p:sp>
        <p:nvSpPr>
          <p:cNvPr id="44038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44039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«Детство»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«Отрочество»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«Юность»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 «Азбука»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«Новая азбука»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Четыре «Книги для чтения»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 народном образовании»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 свободном возникновении и развитии школ в народе»</a:t>
            </a:r>
          </a:p>
        </p:txBody>
      </p:sp>
      <p:sp>
        <p:nvSpPr>
          <p:cNvPr id="45061" name="Содержимое 3"/>
          <p:cNvSpPr>
            <a:spLocks noGrp="1"/>
          </p:cNvSpPr>
          <p:nvPr>
            <p:ph sz="quarter" idx="4"/>
          </p:nvPr>
        </p:nvSpPr>
        <p:spPr>
          <a:xfrm>
            <a:off x="4643438" y="2471738"/>
            <a:ext cx="4357687" cy="3821112"/>
          </a:xfrm>
        </p:spPr>
        <p:txBody>
          <a:bodyPr/>
          <a:lstStyle/>
          <a:p>
            <a:pPr eaLnBrk="1" hangingPunct="1"/>
            <a:r>
              <a:rPr lang="ru-RU" altLang="ru-RU" sz="1200"/>
              <a:t>Толстой убежденно заявил, что народ, находящийся по воле господствующих классов в тягчайших условиях, тем не менее стремится к образованию и что такое его стремление, особенно заметное в 60-е годы, составляет естественную и вечную народную потребность.</a:t>
            </a:r>
          </a:p>
          <a:p>
            <a:pPr eaLnBrk="1" hangingPunct="1"/>
            <a:r>
              <a:rPr lang="ru-RU" altLang="ru-RU" sz="1200"/>
              <a:t> Учащиеся делились на три класса — младший, средний, старший; в них ежегодно учились 40—50 человек.</a:t>
            </a:r>
          </a:p>
          <a:p>
            <a:pPr eaLnBrk="1" hangingPunct="1"/>
            <a:r>
              <a:rPr lang="ru-RU" altLang="ru-RU" sz="1200"/>
              <a:t>По расписанию учебных занятий каждый учитель давал ежедневно 5—6 уроков.</a:t>
            </a:r>
          </a:p>
          <a:p>
            <a:pPr eaLnBrk="1" hangingPunct="1"/>
            <a:r>
              <a:rPr lang="ru-RU" altLang="ru-RU" sz="1200"/>
              <a:t>Учебный день делился на две части, с 12 до 15 часов был обеденный перерыв, но многие дети не уходили домой, находясь в школе с 9 часов утра до 6—7 часов вечера.</a:t>
            </a:r>
          </a:p>
          <a:p>
            <a:pPr eaLnBrk="1" hangingPunct="1"/>
            <a:r>
              <a:rPr lang="ru-RU" altLang="ru-RU" sz="1200"/>
              <a:t>Домашние задания не практиковались, все выполнялось в школе, в тесном общении с учителями, с помощью более старших и знающих учеников младшим и слабым.</a:t>
            </a:r>
          </a:p>
          <a:p>
            <a:pPr eaLnBrk="1" hangingPunct="1"/>
            <a:r>
              <a:rPr lang="ru-RU" altLang="ru-RU" sz="1200"/>
              <a:t>«дело народного образования найдет себе в народе не врага, а помощника и... безостановочно поведет общество к вечной цели совершенствования»</a:t>
            </a:r>
          </a:p>
        </p:txBody>
      </p:sp>
      <p:sp>
        <p:nvSpPr>
          <p:cNvPr id="450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Толстой Лев Николаевич</a:t>
            </a:r>
          </a:p>
        </p:txBody>
      </p:sp>
      <p:sp>
        <p:nvSpPr>
          <p:cNvPr id="45063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45064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14625" y="1500188"/>
            <a:ext cx="4040188" cy="733425"/>
          </a:xfrm>
        </p:spPr>
        <p:txBody>
          <a:bodyPr/>
          <a:lstStyle/>
          <a:p>
            <a:pPr>
              <a:defRPr/>
            </a:pPr>
            <a:r>
              <a:rPr lang="ru-RU"/>
              <a:t>Биографическая справка</a:t>
            </a:r>
          </a:p>
        </p:txBody>
      </p:sp>
      <p:sp>
        <p:nvSpPr>
          <p:cNvPr id="46083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/>
              <a:t>Вентцель Константин Николаевич - русский  педагог, теоретик и пропагандист свободного воспитания. В студенческие годы участвовал в революционном движении, отбывал тюремное заключение (1885-87). 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В годы 1-й мировой войны выступал против милитаризма и шовинизма. По своим философским воззрениям В. идеалист; его философское кредо выражено в работе </a:t>
            </a:r>
            <a:r>
              <a:rPr lang="ru-RU" altLang="ru-RU" sz="1800">
                <a:solidFill>
                  <a:schemeClr val="tx2"/>
                </a:solidFill>
              </a:rPr>
              <a:t>"Этика и педагогика творческой личности" </a:t>
            </a:r>
          </a:p>
          <a:p>
            <a:endParaRPr lang="ru-RU" altLang="ru-RU"/>
          </a:p>
        </p:txBody>
      </p:sp>
      <p:sp>
        <p:nvSpPr>
          <p:cNvPr id="46084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ru-RU" altLang="ru-RU" sz="2000"/>
              <a:t>Принимал активное участие в работе Педагогического общества. В 1896 появилась первая самостоятельная работа по педагогике - </a:t>
            </a:r>
            <a:r>
              <a:rPr lang="ru-RU" altLang="ru-RU" sz="2000">
                <a:solidFill>
                  <a:schemeClr val="tx2"/>
                </a:solidFill>
              </a:rPr>
              <a:t>"Основные задачи нравственного воспитания". </a:t>
            </a:r>
          </a:p>
          <a:p>
            <a:endParaRPr lang="ru-RU" altLang="ru-RU"/>
          </a:p>
        </p:txBody>
      </p:sp>
      <p:sp>
        <p:nvSpPr>
          <p:cNvPr id="4608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Вентцель Константин Николаевич (1857-1947)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3"/>
          <p:cNvSpPr>
            <a:spLocks noGrp="1"/>
          </p:cNvSpPr>
          <p:nvPr>
            <p:ph sz="quarter" idx="2"/>
          </p:nvPr>
        </p:nvSpPr>
        <p:spPr>
          <a:xfrm>
            <a:off x="428625" y="2357438"/>
            <a:ext cx="4041775" cy="4000500"/>
          </a:xfrm>
        </p:spPr>
        <p:txBody>
          <a:bodyPr/>
          <a:lstStyle/>
          <a:p>
            <a:r>
              <a:rPr lang="ru-RU" altLang="ru-RU" sz="1600"/>
              <a:t>Вентцель известен как один из крупнейших защитников свободного воспитания. </a:t>
            </a:r>
            <a:r>
              <a:rPr lang="ru-RU" altLang="ru-RU" sz="1600">
                <a:solidFill>
                  <a:schemeClr val="tx2"/>
                </a:solidFill>
              </a:rPr>
              <a:t>Цель истинного воспитания</a:t>
            </a:r>
            <a:r>
              <a:rPr lang="ru-RU" altLang="ru-RU" sz="1600"/>
              <a:t>, по В., </a:t>
            </a:r>
            <a:r>
              <a:rPr lang="ru-RU" altLang="ru-RU" sz="1600">
                <a:solidFill>
                  <a:schemeClr val="tx2"/>
                </a:solidFill>
              </a:rPr>
              <a:t>содействие беспрепятственному, цельному и гармоническому развитию ребенка, пробуждению в нем творческих сил и способностей.</a:t>
            </a:r>
            <a:r>
              <a:rPr lang="ru-RU" altLang="ru-RU" sz="1600"/>
              <a:t> Ребенок и взрослый равноправны и равноценны. </a:t>
            </a:r>
          </a:p>
          <a:p>
            <a:r>
              <a:rPr lang="ru-RU" altLang="ru-RU" sz="1600"/>
              <a:t>В </a:t>
            </a:r>
            <a:r>
              <a:rPr lang="ru-RU" altLang="ru-RU" sz="1600">
                <a:solidFill>
                  <a:schemeClr val="tx2"/>
                </a:solidFill>
              </a:rPr>
              <a:t>"Декларации прав ребенка",</a:t>
            </a:r>
            <a:r>
              <a:rPr lang="ru-RU" altLang="ru-RU" sz="1600"/>
              <a:t> составленной в 1917, В. полагает, что дети (во всяком возрасте) могут </a:t>
            </a:r>
            <a:r>
              <a:rPr lang="ru-RU" altLang="ru-RU" sz="1600">
                <a:solidFill>
                  <a:schemeClr val="tx2"/>
                </a:solidFill>
              </a:rPr>
              <a:t>"выбирать себе ближайших воспитателей и отказываться от своих родителей, если они окажутся плохими воспитателями".</a:t>
            </a:r>
            <a:r>
              <a:rPr lang="ru-RU" altLang="ru-RU" sz="1600"/>
              <a:t> </a:t>
            </a:r>
          </a:p>
          <a:p>
            <a:endParaRPr lang="ru-RU" altLang="ru-RU" sz="1800"/>
          </a:p>
          <a:p>
            <a:endParaRPr lang="ru-RU" altLang="ru-RU"/>
          </a:p>
        </p:txBody>
      </p:sp>
      <p:sp>
        <p:nvSpPr>
          <p:cNvPr id="47107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ru-RU" altLang="ru-RU" sz="1800"/>
              <a:t>Он критиковал дореволюционную школу за то, что в ней изучался определённый обязательный круг учебных предметов, расположенных в известном систематическом порядке. Он полагал, что </a:t>
            </a:r>
            <a:r>
              <a:rPr lang="ru-RU" altLang="ru-RU" sz="1800">
                <a:solidFill>
                  <a:schemeClr val="tx2"/>
                </a:solidFill>
              </a:rPr>
              <a:t>ребёнок должен получать столько знаний, сколько желает, и приобретать их тогда, когда в этом почувствуется потребность. </a:t>
            </a:r>
          </a:p>
          <a:p>
            <a:endParaRPr lang="ru-RU" altLang="ru-RU"/>
          </a:p>
        </p:txBody>
      </p:sp>
      <p:sp>
        <p:nvSpPr>
          <p:cNvPr id="4710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Цели воспитания по Вентцелю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3"/>
          <p:cNvSpPr>
            <a:spLocks noGrp="1"/>
          </p:cNvSpPr>
          <p:nvPr>
            <p:ph sz="quarter" idx="2"/>
          </p:nvPr>
        </p:nvSpPr>
        <p:spPr>
          <a:xfrm>
            <a:off x="285750" y="2428875"/>
            <a:ext cx="4041775" cy="4000500"/>
          </a:xfrm>
        </p:spPr>
        <p:txBody>
          <a:bodyPr/>
          <a:lstStyle/>
          <a:p>
            <a:r>
              <a:rPr lang="ru-RU" altLang="ru-RU" sz="1600"/>
              <a:t>В рамках теории «космического воспитания», Вентцель понимал </a:t>
            </a:r>
            <a:r>
              <a:rPr lang="ru-RU" altLang="ru-RU" sz="1600">
                <a:solidFill>
                  <a:schemeClr val="tx2"/>
                </a:solidFill>
              </a:rPr>
              <a:t>личность как неотъемлемую часть всеобъемлющего целостного Космоса</a:t>
            </a:r>
            <a:r>
              <a:rPr lang="ru-RU" altLang="ru-RU" sz="1600"/>
              <a:t>, исходил из нерасторжимости и органического единства Человека, Человечества и Вселенной. Он стал в один ряд с теми русскими мыслителями — В. И. Вернадским, В. В. Докучаевым, Н. Ф. Федоровым, К. Э. Циолковским, А. А. Чижевским, — в концепциях которых человек рассматривался как существо, неотделимое от Природы, активно и непосредственно участвующее в жизни Космоса. </a:t>
            </a:r>
          </a:p>
          <a:p>
            <a:endParaRPr lang="ru-RU" altLang="ru-RU"/>
          </a:p>
        </p:txBody>
      </p:sp>
      <p:sp>
        <p:nvSpPr>
          <p:cNvPr id="48131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ru-RU" altLang="ru-RU" sz="1800"/>
              <a:t> Первый  шаг к разработке идей космической  педагогики Вентцель сделал в конце 10-х — начале 20-х годов, что  нашло свое отражение в его  главном, к сожалению, до сих пор  не опубликованном труде</a:t>
            </a:r>
            <a:r>
              <a:rPr lang="ru-RU" altLang="ru-RU" sz="1800">
                <a:solidFill>
                  <a:schemeClr val="tx2"/>
                </a:solidFill>
              </a:rPr>
              <a:t> “Религия Творческой Жизни”</a:t>
            </a:r>
            <a:r>
              <a:rPr lang="ru-RU" altLang="ru-RU" sz="1800"/>
              <a:t> (1923 г.). </a:t>
            </a:r>
          </a:p>
        </p:txBody>
      </p:sp>
      <p:sp>
        <p:nvSpPr>
          <p:cNvPr id="4813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Космическая педагогика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3"/>
          <p:cNvSpPr>
            <a:spLocks noGrp="1"/>
          </p:cNvSpPr>
          <p:nvPr>
            <p:ph sz="quarter" idx="2"/>
          </p:nvPr>
        </p:nvSpPr>
        <p:spPr>
          <a:xfrm>
            <a:off x="285750" y="2357438"/>
            <a:ext cx="4041775" cy="4000500"/>
          </a:xfrm>
        </p:spPr>
        <p:txBody>
          <a:bodyPr/>
          <a:lstStyle/>
          <a:p>
            <a:r>
              <a:rPr lang="ru-RU" altLang="ru-RU" sz="1400"/>
              <a:t>Говоря  о воспитании свободной творческой личности как гражданина Космоса, Вентцель исключительное значение уделял </a:t>
            </a:r>
            <a:r>
              <a:rPr lang="ru-RU" altLang="ru-RU" sz="1400">
                <a:solidFill>
                  <a:schemeClr val="tx2"/>
                </a:solidFill>
              </a:rPr>
              <a:t>нравственному воспитанию ребенка.</a:t>
            </a:r>
            <a:r>
              <a:rPr lang="ru-RU" altLang="ru-RU" sz="1400"/>
              <a:t> Он утверждал, что сущность нравственного воспитания должна состоять не в привитии подрастающему поколению неких этических идеалов, выработанных вне его, а в </a:t>
            </a:r>
            <a:r>
              <a:rPr lang="ru-RU" altLang="ru-RU" sz="1400">
                <a:solidFill>
                  <a:schemeClr val="tx2"/>
                </a:solidFill>
              </a:rPr>
              <a:t>создании условий для накопления личного положительного опыта. </a:t>
            </a:r>
            <a:r>
              <a:rPr lang="ru-RU" altLang="ru-RU" sz="1400"/>
              <a:t>Сходных взглядов Вентцель проезживался и относительно религиозного воспитания. Он был убежден, что никакие религиозные воззрения не могут извне навязываться ребенку, что </a:t>
            </a:r>
            <a:r>
              <a:rPr lang="ru-RU" altLang="ru-RU" sz="1400">
                <a:solidFill>
                  <a:schemeClr val="tx2"/>
                </a:solidFill>
              </a:rPr>
              <a:t>религиозные убеждения</a:t>
            </a:r>
            <a:r>
              <a:rPr lang="ru-RU" altLang="ru-RU" sz="1400"/>
              <a:t> </a:t>
            </a:r>
            <a:r>
              <a:rPr lang="ru-RU" altLang="ru-RU" sz="1400">
                <a:solidFill>
                  <a:schemeClr val="tx2"/>
                </a:solidFill>
              </a:rPr>
              <a:t>должны формироваться исключительно в процессе жизни человека. </a:t>
            </a:r>
          </a:p>
          <a:p>
            <a:endParaRPr lang="ru-RU" altLang="ru-RU"/>
          </a:p>
        </p:txBody>
      </p:sp>
      <p:sp>
        <p:nvSpPr>
          <p:cNvPr id="49155" name="Содержимое 4"/>
          <p:cNvSpPr>
            <a:spLocks noGrp="1"/>
          </p:cNvSpPr>
          <p:nvPr>
            <p:ph sz="quarter" idx="4"/>
          </p:nvPr>
        </p:nvSpPr>
        <p:spPr>
          <a:xfrm>
            <a:off x="4786313" y="2357438"/>
            <a:ext cx="4038600" cy="4071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/>
              <a:t>Вентцель органически соединил идею воспитания свободной творческой личности с идеей космического воспитания, заложив основы космической педагогики. Этот идеал он пронес до конца своей долгой и трудной жизни, возвращаясь к нему в своем творчестве. 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Сегодня, на пороге XXI века проблема космического воспитания становится одной из ключевых проблем отечественной и мировой педагогики. Научное наследие К. Н. Вентцеля может и должно помочь в ее решении, в ее дальнейшей разработке в контексте гуманистических педагогических традиций свободного воспитания. </a:t>
            </a:r>
          </a:p>
          <a:p>
            <a:endParaRPr lang="ru-RU" altLang="ru-RU"/>
          </a:p>
        </p:txBody>
      </p:sp>
      <p:sp>
        <p:nvSpPr>
          <p:cNvPr id="4915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Космическая педагогика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4"/>
          <p:cNvSpPr>
            <a:spLocks noGrp="1"/>
          </p:cNvSpPr>
          <p:nvPr>
            <p:ph sz="quarter" idx="4"/>
          </p:nvPr>
        </p:nvSpPr>
        <p:spPr>
          <a:xfrm>
            <a:off x="4714875" y="2286000"/>
            <a:ext cx="4038600" cy="41719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1600" b="1">
                <a:cs typeface="Times New Roman" panose="02020603050405020304" pitchFamily="18" charset="0"/>
              </a:rPr>
              <a:t>	Огромный вклад в строительство советской школы и в разработку советской педагогической теории внесла Надежда Константиновна Крупская (1869—1939) — жена, друг и соратник В. И. Ленина, выдающийся деятель Коммунистической партии, организатор советского просвещения, крупнейший педагог-марксист. В практической деятельности и в педагогических трудах Н. К. Крупской воплощена ленинская программа воспитания нового человека — активного строителя социализма и коммунизма.</a:t>
            </a:r>
            <a:endParaRPr lang="ru-RU" altLang="ru-RU" sz="1600" b="1"/>
          </a:p>
          <a:p>
            <a:pPr>
              <a:buFont typeface="Wingdings 2" panose="05020102010507070707" pitchFamily="18" charset="2"/>
              <a:buNone/>
            </a:pPr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34400" cy="105727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chemeClr val="accent3"/>
                </a:solidFill>
              </a:rPr>
              <a:t>Крупская Надежда Константиновна</a:t>
            </a:r>
            <a:br>
              <a:rPr lang="ru-RU" sz="3600" b="1" dirty="0">
                <a:solidFill>
                  <a:schemeClr val="accent3"/>
                </a:solidFill>
              </a:rPr>
            </a:br>
            <a:r>
              <a:rPr lang="ru-RU" sz="3600" b="1" dirty="0">
                <a:solidFill>
                  <a:schemeClr val="accent3"/>
                </a:solidFill>
                <a:ea typeface="Times New Roman" pitchFamily="18" charset="0"/>
              </a:rPr>
              <a:t>(1869—1939) 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7" name="Picture 2" descr="C:\Users\Катик\Desktop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571750"/>
            <a:ext cx="3094038" cy="346233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	В своих статьях и выступлениях Н. К. Крупская отстаивала и пропагандировала </a:t>
            </a:r>
            <a:r>
              <a:rPr lang="ru-RU" altLang="ru-RU" sz="1600" b="1">
                <a:cs typeface="Times New Roman" panose="02020603050405020304" pitchFamily="18" charset="0"/>
              </a:rPr>
              <a:t>программу борьбы за новую, социалистическую школу</a:t>
            </a:r>
            <a:r>
              <a:rPr lang="ru-RU" altLang="ru-RU" sz="1600">
                <a:cs typeface="Times New Roman" panose="02020603050405020304" pitchFamily="18" charset="0"/>
              </a:rPr>
              <a:t>, которую выдвинула партия, разъясняла в них ленинские принципы связи школы с политикой, единства трудовой школы, ее светскости, разрабатывала вопросы патриотического и интернационального воспитания. Она четко сформулировала коренное отличие социалистической советской школы от буржуазной.</a:t>
            </a:r>
            <a:endParaRPr lang="ru-RU" altLang="ru-RU" sz="1600"/>
          </a:p>
        </p:txBody>
      </p:sp>
      <p:sp>
        <p:nvSpPr>
          <p:cNvPr id="51203" name="Заголовок 5"/>
          <p:cNvSpPr>
            <a:spLocks noGrp="1"/>
          </p:cNvSpPr>
          <p:nvPr>
            <p:ph type="title"/>
          </p:nvPr>
        </p:nvSpPr>
        <p:spPr>
          <a:xfrm>
            <a:off x="214313" y="428625"/>
            <a:ext cx="8929687" cy="758825"/>
          </a:xfrm>
        </p:spPr>
        <p:txBody>
          <a:bodyPr/>
          <a:lstStyle/>
          <a:p>
            <a:r>
              <a:rPr lang="ru-RU" altLang="ru-RU" b="1"/>
              <a:t>Н. К. Крупская о воспитании нового человека.</a:t>
            </a:r>
            <a:endParaRPr lang="ru-RU" alt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3"/>
          <p:cNvSpPr>
            <a:spLocks noGrp="1"/>
          </p:cNvSpPr>
          <p:nvPr>
            <p:ph sz="quarter" idx="2"/>
          </p:nvPr>
        </p:nvSpPr>
        <p:spPr>
          <a:xfrm>
            <a:off x="285750" y="2500313"/>
            <a:ext cx="4041775" cy="3817937"/>
          </a:xfrm>
        </p:spPr>
        <p:txBody>
          <a:bodyPr/>
          <a:lstStyle/>
          <a:p>
            <a:pPr marL="0" indent="449263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Надежда Константиновна много занималась </a:t>
            </a:r>
            <a:r>
              <a:rPr lang="ru-RU" altLang="ru-RU" sz="1600" b="1">
                <a:cs typeface="Times New Roman" panose="02020603050405020304" pitchFamily="18" charset="0"/>
              </a:rPr>
              <a:t>разработкой проблемы коммунистической морали. Для советской школы и педагогики, говорила она, ведущим является воспитание у советских детей коммунистического мировоззрения, большевистской целеустремленности и высоких моральных качеств.</a:t>
            </a:r>
            <a:endParaRPr lang="ru-RU" altLang="ru-RU" sz="1600"/>
          </a:p>
          <a:p>
            <a:pPr marL="0" indent="449263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В ряде своих произведений Крупская подробно останавливалась на воспитании коммунистического отношения к общественной собственности, к труду.</a:t>
            </a:r>
            <a:endParaRPr lang="ru-RU" altLang="ru-RU" sz="1600"/>
          </a:p>
        </p:txBody>
      </p:sp>
      <p:sp>
        <p:nvSpPr>
          <p:cNvPr id="52227" name="Содержимое 4"/>
          <p:cNvSpPr>
            <a:spLocks noGrp="1"/>
          </p:cNvSpPr>
          <p:nvPr>
            <p:ph sz="quarter" idx="4"/>
          </p:nvPr>
        </p:nvSpPr>
        <p:spPr>
          <a:xfrm>
            <a:off x="4786313" y="2286000"/>
            <a:ext cx="4038600" cy="3822700"/>
          </a:xfrm>
        </p:spPr>
        <p:txBody>
          <a:bodyPr/>
          <a:lstStyle/>
          <a:p>
            <a:pPr marL="0" indent="449263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Большой интерес в этом отношении представляет письмо Надежды Константиновны пионерам "«Мое» и «наше»" (1932).</a:t>
            </a:r>
            <a:endParaRPr lang="ru-RU" altLang="ru-RU" sz="1800"/>
          </a:p>
          <a:p>
            <a:pPr marL="0" indent="449263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Особое внимание она уделяла </a:t>
            </a:r>
            <a:r>
              <a:rPr lang="ru-RU" altLang="ru-RU" sz="1800" b="1">
                <a:cs typeface="Times New Roman" panose="02020603050405020304" pitchFamily="18" charset="0"/>
              </a:rPr>
              <a:t>воспитанию коллективизма</a:t>
            </a:r>
            <a:r>
              <a:rPr lang="ru-RU" altLang="ru-RU" sz="1800">
                <a:cs typeface="Times New Roman" panose="02020603050405020304" pitchFamily="18" charset="0"/>
              </a:rPr>
              <a:t>, считая одной из важнейших задач советской школы привитие учащимся навыков общественника-коллективиста. Школа, пионерская организация и комсомол имеют общие цели по воспитанию у подрастающего поколения коммунистической морали, по развитию у него коллективизма.</a:t>
            </a:r>
            <a:endParaRPr lang="ru-RU" altLang="ru-RU" sz="1800"/>
          </a:p>
        </p:txBody>
      </p:sp>
      <p:sp>
        <p:nvSpPr>
          <p:cNvPr id="52228" name="Заголовок 5"/>
          <p:cNvSpPr>
            <a:spLocks noGrp="1"/>
          </p:cNvSpPr>
          <p:nvPr>
            <p:ph type="title"/>
          </p:nvPr>
        </p:nvSpPr>
        <p:spPr>
          <a:xfrm>
            <a:off x="301625" y="428625"/>
            <a:ext cx="8842375" cy="758825"/>
          </a:xfrm>
        </p:spPr>
        <p:txBody>
          <a:bodyPr/>
          <a:lstStyle/>
          <a:p>
            <a:r>
              <a:rPr lang="ru-RU" altLang="ru-RU" sz="3600" b="1"/>
              <a:t>Н. К. Крупская о воспитании коммунистической морали.</a:t>
            </a:r>
            <a:r>
              <a:rPr lang="ru-RU" altLang="ru-RU" sz="3600"/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«Театр всех вещей»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«Сокровищница чешского языка»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«Дидактика»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«Великая дидактика»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«Открытая дверь к языкам»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«Астрономия»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«Физика»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«Материнская школа»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</a:t>
            </a:r>
            <a:r>
              <a:rPr lang="ru-RU" b="1" dirty="0" err="1"/>
              <a:t>Пансофическая</a:t>
            </a:r>
            <a:r>
              <a:rPr lang="ru-RU" b="1" dirty="0"/>
              <a:t> школа»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«Школа-игра»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«Мир чувственных вещей в картинках»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«Всеобщий совет об исправлении дел человеческих»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«Единственно необходимое»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</a:t>
            </a:r>
            <a:r>
              <a:rPr lang="ru-RU" b="1" dirty="0" err="1"/>
              <a:t>Пампедия</a:t>
            </a:r>
            <a:r>
              <a:rPr lang="ru-RU" b="1" dirty="0"/>
              <a:t>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/>
              <a:t>Пансофия</a:t>
            </a:r>
            <a:r>
              <a:rPr lang="ru-RU" dirty="0"/>
              <a:t> - учение всех всему.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Метод драматизации учебного материала.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развитии познания он различал 3 ступени — эмпирическую, научную и практическую.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Считал, что всеобщее образование, создание новой школы помогут воспитывать детей в духе гуманизма.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Учитель должен владеть педагогическим мастерством и любить свое дело, пробуждать самостоятельную мысль учащихся, готовить из них деятельных людей, заботящихся о всеобщем благе.</a:t>
            </a:r>
          </a:p>
        </p:txBody>
      </p:sp>
      <p:sp>
        <p:nvSpPr>
          <p:cNvPr id="1639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Коменский, Ян Амос </a:t>
            </a:r>
          </a:p>
        </p:txBody>
      </p:sp>
      <p:sp>
        <p:nvSpPr>
          <p:cNvPr id="16391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16392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3"/>
          <p:cNvSpPr>
            <a:spLocks noGrp="1"/>
          </p:cNvSpPr>
          <p:nvPr>
            <p:ph sz="quarter" idx="2"/>
          </p:nvPr>
        </p:nvSpPr>
        <p:spPr>
          <a:xfrm>
            <a:off x="214313" y="2357438"/>
            <a:ext cx="4041775" cy="4071937"/>
          </a:xfrm>
        </p:spPr>
        <p:txBody>
          <a:bodyPr/>
          <a:lstStyle/>
          <a:p>
            <a:pPr indent="449263"/>
            <a:r>
              <a:rPr lang="ru-RU" altLang="ru-RU" sz="1400">
                <a:cs typeface="Times New Roman" panose="02020603050405020304" pitchFamily="18" charset="0"/>
              </a:rPr>
              <a:t>Крупская всегда подчеркивала, что необходимо в Советской стране уметь воспитать настоящего интернационалиста, любящего свой народ и трудящихся всех стран мира. Она всячески поддерживала инициативу детей разных национальностей, помогала им дружить друг с другом. Она рекомендовала школам и пионерским организациям устанавливать связи с пролетарскими детьми за рубежом, укреплять интернациональную дружбу.</a:t>
            </a:r>
            <a:endParaRPr lang="ru-RU" altLang="ru-RU" sz="1400"/>
          </a:p>
          <a:p>
            <a:pPr indent="449263"/>
            <a:r>
              <a:rPr lang="ru-RU" altLang="ru-RU" sz="1400">
                <a:cs typeface="Times New Roman" panose="02020603050405020304" pitchFamily="18" charset="0"/>
              </a:rPr>
              <a:t>Крупская постоянно учила, что воспитанник советской школы в результате овладения основами наук </a:t>
            </a:r>
            <a:r>
              <a:rPr lang="ru-RU" altLang="ru-RU" sz="1400" b="1">
                <a:cs typeface="Times New Roman" panose="02020603050405020304" pitchFamily="18" charset="0"/>
              </a:rPr>
              <a:t>должен быть материалистом-атеистом</a:t>
            </a:r>
            <a:r>
              <a:rPr lang="ru-RU" altLang="ru-RU" sz="1400">
                <a:cs typeface="Times New Roman" panose="02020603050405020304" pitchFamily="18" charset="0"/>
              </a:rPr>
              <a:t>, хорошо понимать истинный характер религии и уметь разоблачать антинаучные положения, бороться с предрассудками.</a:t>
            </a:r>
            <a:endParaRPr lang="ru-RU" altLang="ru-RU" sz="1400"/>
          </a:p>
        </p:txBody>
      </p:sp>
      <p:sp>
        <p:nvSpPr>
          <p:cNvPr id="53251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ru-RU" altLang="ru-RU" sz="1600">
                <a:cs typeface="Times New Roman" panose="02020603050405020304" pitchFamily="18" charset="0"/>
              </a:rPr>
              <a:t>Надежда Константиновна придавала большое значение </a:t>
            </a:r>
            <a:r>
              <a:rPr lang="ru-RU" altLang="ru-RU" sz="1600" b="1">
                <a:cs typeface="Times New Roman" panose="02020603050405020304" pitchFamily="18" charset="0"/>
              </a:rPr>
              <a:t>эстетическому воспитанию в формировании личности ребенка</a:t>
            </a:r>
            <a:r>
              <a:rPr lang="ru-RU" altLang="ru-RU" sz="1600">
                <a:cs typeface="Times New Roman" panose="02020603050405020304" pitchFamily="18" charset="0"/>
              </a:rPr>
              <a:t>, разъясняла, что искусство организует детей, служит средством более тесного их сближения с коллективом. Она хотела, чтобы искусство стало составной частью жизни, чтобы дети знали искусство других народов. Отмечая, что в школах «эстетическое воспитание у нас часто заброшено», она настаивала на том, чтобы пение и рисование преподавались в каждой школе.</a:t>
            </a:r>
            <a:endParaRPr lang="ru-RU" altLang="ru-RU" sz="1600"/>
          </a:p>
        </p:txBody>
      </p:sp>
      <p:sp>
        <p:nvSpPr>
          <p:cNvPr id="53252" name="Заголовок 5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34400" cy="758825"/>
          </a:xfrm>
        </p:spPr>
        <p:txBody>
          <a:bodyPr/>
          <a:lstStyle/>
          <a:p>
            <a:r>
              <a:rPr lang="ru-RU" altLang="ru-RU" sz="3200" b="1"/>
              <a:t>Н. К. Крупская о воспитании коммунистической морали.</a:t>
            </a:r>
            <a:r>
              <a:rPr lang="ru-RU" altLang="ru-RU" sz="3200"/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5"/>
          <p:cNvSpPr>
            <a:spLocks noGrp="1"/>
          </p:cNvSpPr>
          <p:nvPr>
            <p:ph type="title"/>
          </p:nvPr>
        </p:nvSpPr>
        <p:spPr>
          <a:xfrm>
            <a:off x="0" y="214313"/>
            <a:ext cx="9001125" cy="1044575"/>
          </a:xfrm>
        </p:spPr>
        <p:txBody>
          <a:bodyPr/>
          <a:lstStyle/>
          <a:p>
            <a:r>
              <a:rPr lang="ru-RU" altLang="ru-RU" b="1"/>
              <a:t>H. К. Крупская о содержании образования.</a:t>
            </a:r>
            <a:endParaRPr lang="ru-RU" altLang="ru-RU"/>
          </a:p>
        </p:txBody>
      </p:sp>
      <p:sp>
        <p:nvSpPr>
          <p:cNvPr id="54275" name="Прямоугольник 6"/>
          <p:cNvSpPr>
            <a:spLocks noChangeArrowheads="1"/>
          </p:cNvSpPr>
          <p:nvPr/>
        </p:nvSpPr>
        <p:spPr bwMode="auto">
          <a:xfrm>
            <a:off x="357188" y="2286000"/>
            <a:ext cx="38576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Constantia" panose="02030602050306030303" pitchFamily="18" charset="0"/>
                <a:cs typeface="Times New Roman" panose="02020603050405020304" pitchFamily="18" charset="0"/>
              </a:rPr>
              <a:t>Крупская считала, что задачам коммунистического воспитания должно быть подчинено преподавание каждого предмета и все содержание учебно-воспитательной работы в школе.</a:t>
            </a:r>
            <a:endParaRPr lang="ru-RU" altLang="ru-RU" sz="2000">
              <a:latin typeface="Constantia" panose="02030602050306030303" pitchFamily="18" charset="0"/>
            </a:endParaRPr>
          </a:p>
          <a:p>
            <a:r>
              <a:rPr lang="ru-RU" altLang="ru-RU" sz="2000">
                <a:latin typeface="Constantia" panose="02030602050306030303" pitchFamily="18" charset="0"/>
                <a:cs typeface="Times New Roman" panose="02020603050405020304" pitchFamily="18" charset="0"/>
              </a:rPr>
              <a:t>Каждая отрасль науки, подчеркивала она, должна быть поставлена на службу социалистическому строительству. </a:t>
            </a:r>
            <a:endParaRPr lang="ru-RU" altLang="ru-RU" sz="2000">
              <a:latin typeface="Constantia" panose="02030602050306030303" pitchFamily="18" charset="0"/>
            </a:endParaRPr>
          </a:p>
        </p:txBody>
      </p:sp>
      <p:sp>
        <p:nvSpPr>
          <p:cNvPr id="54276" name="Прямоугольник 7"/>
          <p:cNvSpPr>
            <a:spLocks noChangeArrowheads="1"/>
          </p:cNvSpPr>
          <p:nvPr/>
        </p:nvSpPr>
        <p:spPr bwMode="auto">
          <a:xfrm>
            <a:off x="4714875" y="2357438"/>
            <a:ext cx="40005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Constantia" panose="02030602050306030303" pitchFamily="18" charset="0"/>
                <a:cs typeface="Times New Roman" panose="02020603050405020304" pitchFamily="18" charset="0"/>
              </a:rPr>
              <a:t>Именно с этой точки зрения каждый учитель должен подходить к преподаванию своей дисциплины. Он должен уметь вскрывать перед учащимися связь между теорией и практикой. Только такой подход дает возможность установить диалектическую связь между отдельными предметами, подчинить их общей цели.</a:t>
            </a:r>
            <a:endParaRPr lang="ru-RU" altLang="ru-RU" sz="200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ru-RU" altLang="ru-RU" sz="3200" b="1"/>
              <a:t>Н. К. Крупская о политехническом образовании и трудовом воспитании.</a:t>
            </a:r>
            <a:endParaRPr lang="ru-RU" altLang="ru-RU"/>
          </a:p>
        </p:txBody>
      </p:sp>
      <p:sp>
        <p:nvSpPr>
          <p:cNvPr id="55299" name="Прямоугольник 6"/>
          <p:cNvSpPr>
            <a:spLocks noChangeArrowheads="1"/>
          </p:cNvSpPr>
          <p:nvPr/>
        </p:nvSpPr>
        <p:spPr bwMode="auto">
          <a:xfrm>
            <a:off x="285750" y="2333625"/>
            <a:ext cx="4071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Надежда Константиновна тесно связывала вопросы трудового воспитания с политехническим обучением.</a:t>
            </a:r>
            <a:endParaRPr lang="ru-RU" altLang="ru-RU" sz="1600">
              <a:latin typeface="Constantia" panose="02030602050306030303" pitchFamily="18" charset="0"/>
            </a:endParaRPr>
          </a:p>
          <a:p>
            <a:pPr algn="just"/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Большую роль Н. К. Крупская отводила производительному труду учащихся. Она указывала, что работа в школьных мастерских для V—VII классов должна быть педагогически продумана с точки зрения политехнизации, не следует допускать ремесленничества; учащихся VIII—Х классов необходимо включать в труд промышленных предприятий, колхозов и совхозов. Это даст им представление о современной технике, расширит политехнический кругозор, будет способствовать воспитанию коммунистического отношения к труду.</a:t>
            </a:r>
            <a:endParaRPr lang="ru-RU" altLang="ru-RU" sz="160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Н. К. Крупская о пионерском движении.</a:t>
            </a:r>
            <a:r>
              <a:rPr lang="ru-RU" altLang="ru-RU"/>
              <a:t> </a:t>
            </a:r>
          </a:p>
        </p:txBody>
      </p:sp>
      <p:sp>
        <p:nvSpPr>
          <p:cNvPr id="56323" name="Прямоугольник 6"/>
          <p:cNvSpPr>
            <a:spLocks noChangeArrowheads="1"/>
          </p:cNvSpPr>
          <p:nvPr/>
        </p:nvSpPr>
        <p:spPr bwMode="auto">
          <a:xfrm>
            <a:off x="285750" y="2333625"/>
            <a:ext cx="4143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С первых дней создания пионерской организации Крупская принимала в ее жизни деятельное участие. Она всячески помогала борьбе с буржуазным детским движением (бойскаутизмом), имевшим известное распространение среди молодежи в первые годы революции, и стремилась связать деятельность новой, пролетарской организации со школой.</a:t>
            </a:r>
            <a:endParaRPr lang="ru-RU" altLang="ru-RU" sz="1600">
              <a:latin typeface="Constantia" panose="02030602050306030303" pitchFamily="18" charset="0"/>
            </a:endParaRPr>
          </a:p>
          <a:p>
            <a:pPr algn="just"/>
            <a:r>
              <a:rPr lang="ru-RU" altLang="ru-RU" sz="1600" b="1">
                <a:latin typeface="Constantia" panose="02030602050306030303" pitchFamily="18" charset="0"/>
                <a:cs typeface="Times New Roman" panose="02020603050405020304" pitchFamily="18" charset="0"/>
              </a:rPr>
              <a:t>Детское коммунистическое движение</a:t>
            </a:r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, писала Н. К. Крупская еще в 1922 году, поможет «воспитать детей не пассивными созерцателями строительства социализма, а активными его строителями». </a:t>
            </a:r>
            <a:endParaRPr lang="ru-RU" altLang="ru-RU" sz="1600">
              <a:latin typeface="Constantia" panose="02030602050306030303" pitchFamily="18" charset="0"/>
            </a:endParaRPr>
          </a:p>
        </p:txBody>
      </p:sp>
      <p:sp>
        <p:nvSpPr>
          <p:cNvPr id="56324" name="Прямоугольник 7"/>
          <p:cNvSpPr>
            <a:spLocks noChangeArrowheads="1"/>
          </p:cNvSpPr>
          <p:nvPr/>
        </p:nvSpPr>
        <p:spPr bwMode="auto">
          <a:xfrm>
            <a:off x="4714875" y="2333625"/>
            <a:ext cx="4071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>
                <a:latin typeface="Constantia" panose="02030602050306030303" pitchFamily="18" charset="0"/>
                <a:cs typeface="Times New Roman" panose="02020603050405020304" pitchFamily="18" charset="0"/>
              </a:rPr>
              <a:t>Она считала, что пионерская организация должна быть школой коллективизма, школой общей деятельности на благо социалистической Родины.</a:t>
            </a:r>
            <a:endParaRPr lang="ru-RU" altLang="ru-RU" sz="1400">
              <a:latin typeface="Constantia" panose="02030602050306030303" pitchFamily="18" charset="0"/>
            </a:endParaRPr>
          </a:p>
          <a:p>
            <a:pPr algn="just"/>
            <a:r>
              <a:rPr lang="ru-RU" altLang="ru-RU" sz="1400">
                <a:latin typeface="Constantia" panose="02030602050306030303" pitchFamily="18" charset="0"/>
                <a:cs typeface="Times New Roman" panose="02020603050405020304" pitchFamily="18" charset="0"/>
              </a:rPr>
              <a:t>Крупская доказывала, что основной задачей пионерорганизации является борьба за знания (в то время главное внимание уделялось общественной активности). «В борьбе за знания, — писала она, — пионеры должны играть крупную роль и должны играть эту роль именно как организация. Они должны быть заражены энтузиазмом по овладению знаниями, и надо, чтобы они не замыкались в себе, а старались всех ребят втянуть в это дело и стать во главе всего детского движения за учебу».</a:t>
            </a:r>
            <a:endParaRPr lang="ru-RU" altLang="ru-RU" sz="140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5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758825"/>
          </a:xfrm>
        </p:spPr>
        <p:txBody>
          <a:bodyPr/>
          <a:lstStyle/>
          <a:p>
            <a:r>
              <a:rPr lang="ru-RU" altLang="ru-RU" b="1"/>
              <a:t>Н. К. Крупская о самоуправлении школьников.</a:t>
            </a:r>
            <a:endParaRPr lang="ru-RU" altLang="ru-RU"/>
          </a:p>
        </p:txBody>
      </p:sp>
      <p:sp>
        <p:nvSpPr>
          <p:cNvPr id="57347" name="Прямоугольник 7"/>
          <p:cNvSpPr>
            <a:spLocks noChangeArrowheads="1"/>
          </p:cNvSpPr>
          <p:nvPr/>
        </p:nvSpPr>
        <p:spPr bwMode="auto">
          <a:xfrm>
            <a:off x="285750" y="2286000"/>
            <a:ext cx="407193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latin typeface="Constantia" panose="02030602050306030303" pitchFamily="18" charset="0"/>
                <a:cs typeface="Times New Roman" panose="02020603050405020304" pitchFamily="18" charset="0"/>
              </a:rPr>
              <a:t>В педагогическом наследии Крупской </a:t>
            </a:r>
            <a:r>
              <a:rPr lang="ru-RU" altLang="ru-RU" b="1">
                <a:latin typeface="Constantia" panose="02030602050306030303" pitchFamily="18" charset="0"/>
                <a:cs typeface="Times New Roman" panose="02020603050405020304" pitchFamily="18" charset="0"/>
              </a:rPr>
              <a:t>самоуправление учащихся</a:t>
            </a:r>
            <a:r>
              <a:rPr lang="ru-RU" altLang="ru-RU">
                <a:latin typeface="Constantia" panose="02030602050306030303" pitchFamily="18" charset="0"/>
                <a:cs typeface="Times New Roman" panose="02020603050405020304" pitchFamily="18" charset="0"/>
              </a:rPr>
              <a:t> всегда рассматривается как неотъемлемая часть трудовой политехнической школы.</a:t>
            </a:r>
            <a:endParaRPr lang="ru-RU" altLang="ru-RU">
              <a:latin typeface="Constantia" panose="02030602050306030303" pitchFamily="18" charset="0"/>
            </a:endParaRPr>
          </a:p>
          <a:p>
            <a:r>
              <a:rPr lang="ru-RU" altLang="ru-RU">
                <a:latin typeface="Constantia" panose="02030602050306030303" pitchFamily="18" charset="0"/>
                <a:cs typeface="Times New Roman" panose="02020603050405020304" pitchFamily="18" charset="0"/>
              </a:rPr>
              <a:t>В статье «Задачи школы I ступени» (1922) Надежда Константиновна говорит об определяющей роли самоуправления учащихся как принципа организации детского коллектива и одной из важнейших задач школы считает воспитание в детях привычки учиться, жить и работать коллективно. 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57348" name="Прямоугольник 8"/>
          <p:cNvSpPr>
            <a:spLocks noChangeArrowheads="1"/>
          </p:cNvSpPr>
          <p:nvPr/>
        </p:nvSpPr>
        <p:spPr bwMode="auto">
          <a:xfrm>
            <a:off x="4572000" y="2357438"/>
            <a:ext cx="4286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Надежда Константиновна рассматривала детское самоуправление как, одно из средств всей системы воспитательной работы и показала на этом примере образец конкретного анализа детской деятельности и ее воспитательных результатов.</a:t>
            </a:r>
            <a:endParaRPr lang="ru-RU" altLang="ru-RU" sz="1600">
              <a:latin typeface="Constantia" panose="02030602050306030303" pitchFamily="18" charset="0"/>
            </a:endParaRPr>
          </a:p>
          <a:p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Н. К. Крупская разъясняла, что детское самоуправление в школьном коллективе — это «орган управления», а пионерская организация — «это политическая организация подростков», действующая на основе своего устава, что нельзя противопоставлять, а также отождествлять их.</a:t>
            </a:r>
            <a:endParaRPr lang="ru-RU" altLang="ru-RU" sz="160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Н. К. Крупская о связи школы и семьи.</a:t>
            </a:r>
            <a:r>
              <a:rPr lang="ru-RU" altLang="ru-RU"/>
              <a:t> </a:t>
            </a:r>
          </a:p>
        </p:txBody>
      </p:sp>
      <p:sp>
        <p:nvSpPr>
          <p:cNvPr id="58371" name="Прямоугольник 6"/>
          <p:cNvSpPr>
            <a:spLocks noChangeArrowheads="1"/>
          </p:cNvSpPr>
          <p:nvPr/>
        </p:nvSpPr>
        <p:spPr bwMode="auto">
          <a:xfrm>
            <a:off x="285750" y="2357438"/>
            <a:ext cx="41433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Надежда Константиновна </a:t>
            </a:r>
            <a:r>
              <a:rPr lang="ru-RU" altLang="ru-RU" sz="1600" b="1">
                <a:latin typeface="Constantia" panose="02030602050306030303" pitchFamily="18" charset="0"/>
                <a:cs typeface="Times New Roman" panose="02020603050405020304" pitchFamily="18" charset="0"/>
              </a:rPr>
              <a:t>была</a:t>
            </a:r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 одним из первых советских педагогов, пропагандировавших идею тесной взаимосвязи семьи и школы.</a:t>
            </a:r>
            <a:endParaRPr lang="ru-RU" altLang="ru-RU" sz="1600">
              <a:latin typeface="Constantia" panose="02030602050306030303" pitchFamily="18" charset="0"/>
            </a:endParaRPr>
          </a:p>
          <a:p>
            <a:pPr algn="just"/>
            <a:r>
              <a:rPr lang="ru-RU" altLang="ru-RU" sz="1600" b="1">
                <a:latin typeface="Constantia" panose="02030602050306030303" pitchFamily="18" charset="0"/>
                <a:cs typeface="Times New Roman" panose="02020603050405020304" pitchFamily="18" charset="0"/>
              </a:rPr>
              <a:t>Крупская всегда стояла за широкое вовлечение женщины в общественную жизнь.</a:t>
            </a:r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 Это участие ни в коей мере не отвлекает женщину от обязанностей матери, наоборот, именно мать-общественница и может давать детям настоящее, «наше, советское воспитание».</a:t>
            </a:r>
            <a:endParaRPr lang="ru-RU" altLang="ru-RU" sz="1600">
              <a:latin typeface="Constantia" panose="02030602050306030303" pitchFamily="18" charset="0"/>
            </a:endParaRPr>
          </a:p>
          <a:p>
            <a:pPr algn="just"/>
            <a:r>
              <a:rPr lang="ru-RU" altLang="ru-RU" sz="1600">
                <a:latin typeface="Constantia" panose="02030602050306030303" pitchFamily="18" charset="0"/>
                <a:cs typeface="Times New Roman" panose="02020603050405020304" pitchFamily="18" charset="0"/>
              </a:rPr>
              <a:t>Мать — «естественная воспитательница», ее влияние на детей, особенно на малышей, огромно.</a:t>
            </a:r>
            <a:endParaRPr lang="ru-RU" altLang="ru-RU" sz="160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428750"/>
          <a:ext cx="8786812" cy="4968876"/>
        </p:xfrm>
        <a:graphic>
          <a:graphicData uri="http://schemas.openxmlformats.org/drawingml/2006/table">
            <a:tbl>
              <a:tblPr/>
              <a:tblGrid>
                <a:gridCol w="205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жизни</a:t>
                      </a:r>
                    </a:p>
                  </a:txBody>
                  <a:tcPr marL="58804" marR="58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1869-1939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04" marR="58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Труды</a:t>
                      </a:r>
                    </a:p>
                  </a:txBody>
                  <a:tcPr marL="58804" marR="58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«Женщина-работница» 1899, «Народное образование и демократия» 1917, «К вопросу о целях школы» 1923, « «Мое» и «Наше» » 1932, «Школа и пионердвижение» 1924, «Задачи школы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 ступени» 1922 и т.д.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04" marR="58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Концепции</a:t>
                      </a:r>
                    </a:p>
                  </a:txBody>
                  <a:tcPr marL="58804" marR="58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(Выделены синим шрифтом в конспекте)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04" marR="58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идеал</a:t>
                      </a:r>
                    </a:p>
                  </a:txBody>
                  <a:tcPr marL="58804" marR="58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Ленин, Ушинский, Толстой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04" marR="588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2800"/>
              <a:t>	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800"/>
              <a:t>Выдающийся педагог, основоположник отечественного дополнительного образования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/>
          </a:p>
        </p:txBody>
      </p:sp>
      <p:sp>
        <p:nvSpPr>
          <p:cNvPr id="6041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Станисла́в Теофи́лович Ша́цкий</a:t>
            </a:r>
            <a:br>
              <a:rPr lang="en-US" altLang="ru-RU" sz="2400"/>
            </a:br>
            <a:r>
              <a:rPr lang="ru-RU" altLang="ru-RU" sz="2000"/>
              <a:t>(1 июня 1878—30 октября 1934) </a:t>
            </a:r>
            <a:endParaRPr lang="ru-RU" altLang="ru-RU"/>
          </a:p>
        </p:txBody>
      </p:sp>
      <p:pic>
        <p:nvPicPr>
          <p:cNvPr id="60420" name="Рисунок 6" descr="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7438"/>
            <a:ext cx="34290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2357438"/>
            <a:ext cx="4041775" cy="3932237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600"/>
              <a:t>	Станислав Теофилович Шацкий окончил Московский университет и Московский сельскохозяйственный институт. Он стал известным педагогом-экспериментатором, автором многих трудов по проблемам воспитания. Свою педагогическую деятельность С.Т. Шацкий начал в 1905 г. среди детей и подростков рабочих окраин Москвы, где вместе c А.У. 3еленко и другими педагогами создавал первые в России детские клубы. B 1905 г. С.Т. Шацкий и А.У. 3еленко открыли в Москве клуб для детей.</a:t>
            </a:r>
          </a:p>
        </p:txBody>
      </p:sp>
      <p:sp>
        <p:nvSpPr>
          <p:cNvPr id="61443" name="Содержимое 4"/>
          <p:cNvSpPr>
            <a:spLocks noGrp="1"/>
          </p:cNvSpPr>
          <p:nvPr>
            <p:ph sz="quarter" idx="4"/>
          </p:nvPr>
        </p:nvSpPr>
        <p:spPr>
          <a:xfrm>
            <a:off x="4714875" y="2357438"/>
            <a:ext cx="4038600" cy="3935412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600"/>
              <a:t>	В 1906 организовал общество «Сетлемент» которое в 1908 г. было закрыто полицией за пропаганду социализма среди детей, а сам Шацкий арестован. С 1909 г. руководит обществом «Детский труд и отдых». В 1911 г. организовал колонию «Бодрая жизнь». С 1919 по 1932 г. руководит работой первой опытной станции по народному образованию. С 1932 по 1934 г. директор Московской консерватории и Центральной педагогической лаборатории.</a:t>
            </a:r>
          </a:p>
        </p:txBody>
      </p:sp>
      <p:sp>
        <p:nvSpPr>
          <p:cNvPr id="6144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Comic Sans MS" panose="030F0702030302020204" pitchFamily="66" charset="0"/>
              </a:rPr>
              <a:t>Биография</a:t>
            </a:r>
            <a:endParaRPr lang="ru-RU" alt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14688" y="1571625"/>
            <a:ext cx="2627312" cy="733425"/>
          </a:xfrm>
        </p:spPr>
        <p:txBody>
          <a:bodyPr/>
          <a:lstStyle/>
          <a:p>
            <a:pPr>
              <a:defRPr/>
            </a:pPr>
            <a:r>
              <a:rPr lang="ru-RU" sz="2000">
                <a:latin typeface="MS Mincho" pitchFamily="49" charset="-128"/>
                <a:ea typeface="MS Mincho" pitchFamily="49" charset="-128"/>
              </a:rPr>
              <a:t>До 1917 </a:t>
            </a:r>
            <a:r>
              <a:rPr lang="ru-RU" sz="1800">
                <a:latin typeface="MS Mincho" pitchFamily="49" charset="-128"/>
                <a:ea typeface="MS Mincho" pitchFamily="49" charset="-128"/>
              </a:rPr>
              <a:t>года</a:t>
            </a:r>
            <a:r>
              <a:rPr lang="ru-RU" sz="2000">
                <a:latin typeface="MS Mincho" pitchFamily="49" charset="-128"/>
                <a:ea typeface="MS Mincho" pitchFamily="49" charset="-128"/>
              </a:rPr>
              <a:t>:</a:t>
            </a:r>
          </a:p>
        </p:txBody>
      </p:sp>
      <p:sp>
        <p:nvSpPr>
          <p:cNvPr id="62467" name="Содержимое 3"/>
          <p:cNvSpPr>
            <a:spLocks noGrp="1"/>
          </p:cNvSpPr>
          <p:nvPr>
            <p:ph sz="quarter" idx="2"/>
          </p:nvPr>
        </p:nvSpPr>
        <p:spPr>
          <a:xfrm>
            <a:off x="214313" y="2500313"/>
            <a:ext cx="4041775" cy="3817937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600"/>
              <a:t>	Возникновение первых внешкольных учреждений для детей в России связано c именем С.Т. Шацкого. Созданные в Москве в районе Бутырской слободы и Марьиной рощи детские клубы и детский сад носили общее название «Дневной приют для приходящих детей». K весне 1906 г. приют посещали около 150 детей. При приюте были открыты мастерские (слесарная, столярная, швейная). На базе приюта было организовано культурно-просветительное общество «Сетлемент».</a:t>
            </a:r>
          </a:p>
        </p:txBody>
      </p:sp>
      <p:sp>
        <p:nvSpPr>
          <p:cNvPr id="62468" name="Содержимое 4"/>
          <p:cNvSpPr>
            <a:spLocks noGrp="1"/>
          </p:cNvSpPr>
          <p:nvPr>
            <p:ph sz="quarter" idx="4"/>
          </p:nvPr>
        </p:nvSpPr>
        <p:spPr>
          <a:xfrm>
            <a:off x="4714875" y="2428875"/>
            <a:ext cx="4038600" cy="3822700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/>
              <a:t>	Общество «Сетлемент», созданное С.Т. Шацким, А.У. Зеленко и другими педагогами, ставило главной целью удовлетворение культурных и социальных потребностей детей и молодежи малообеспеченной и малокультурной части населения, фактически лишенной возможности получить школьное образование. Помимо детского сада и детских клубов общество имело ремесленные курсы и начальную школу. </a:t>
            </a:r>
          </a:p>
        </p:txBody>
      </p:sp>
      <p:sp>
        <p:nvSpPr>
          <p:cNvPr id="62469" name="Заголовок 5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r>
              <a:rPr lang="ru-RU" altLang="ru-RU" sz="3200"/>
              <a:t>Педагогические идеи и вклад в развитие отечественной педагогики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Локк, Джон</a:t>
            </a:r>
          </a:p>
        </p:txBody>
      </p:sp>
      <p:sp>
        <p:nvSpPr>
          <p:cNvPr id="17411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altLang="ru-RU"/>
              <a:t>Преподаватель греческого языка в филиале Оксфордского университета.</a:t>
            </a:r>
          </a:p>
          <a:p>
            <a:pPr eaLnBrk="1" hangingPunct="1"/>
            <a:r>
              <a:rPr lang="ru-RU" altLang="ru-RU"/>
              <a:t>С 1667 г. - врач и педагог-воспитатель в семье Шефстбери</a:t>
            </a:r>
          </a:p>
        </p:txBody>
      </p:sp>
      <p:pic>
        <p:nvPicPr>
          <p:cNvPr id="17412" name="Picture 2" descr="C:\Documents and Settings\Admin\Рабочий стол\Педагогика\1999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43063"/>
            <a:ext cx="3225800" cy="3941762"/>
          </a:xfrm>
        </p:spPr>
      </p:pic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1571625" y="5773738"/>
            <a:ext cx="1220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1632 - 1704</a:t>
            </a:r>
          </a:p>
        </p:txBody>
      </p:sp>
      <p:sp>
        <p:nvSpPr>
          <p:cNvPr id="17414" name="Прямоугольник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17415" name="Прямоугольник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Содержимое 3"/>
          <p:cNvSpPr>
            <a:spLocks noGrp="1"/>
          </p:cNvSpPr>
          <p:nvPr>
            <p:ph sz="quarter" idx="2"/>
          </p:nvPr>
        </p:nvSpPr>
        <p:spPr>
          <a:xfrm>
            <a:off x="285750" y="2428875"/>
            <a:ext cx="4041775" cy="3817938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400"/>
              <a:t>	Общество вело культурно-просветительскую работу и среди взрослого населения. Практическая работа c детьми основывалась на педагогической концепции, которую разрабатывали члены общества. Эта концепция исходила из необходимости создания условий, которые помогли бы детям жить богатой эмоциональной и умственной жизнью. B обучении акцент был сделан на усвоении практически значимых для жизни детей знаний. Отношения между педагогами и детьми понимались как отношения между старшими и младшими товарищами. Большое значение придавалось воспитанию y детей чувства товарищества, солидарности, коллективизма.</a:t>
            </a:r>
          </a:p>
        </p:txBody>
      </p:sp>
      <p:sp>
        <p:nvSpPr>
          <p:cNvPr id="63491" name="Содержимое 4"/>
          <p:cNvSpPr>
            <a:spLocks noGrp="1"/>
          </p:cNvSpPr>
          <p:nvPr>
            <p:ph sz="quarter" idx="4"/>
          </p:nvPr>
        </p:nvSpPr>
        <p:spPr>
          <a:xfrm>
            <a:off x="4643438" y="2428875"/>
            <a:ext cx="4038600" cy="3822700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400"/>
              <a:t>	Необычным явлением для педагогической практики того времени была организация детского самоуправления. B 1908 г. общество было закрыто по распоряжению правительства, которое увидело в его деятельности попытку проведения социализма среди маленьких детей B следующем году С.Т. Шацкий и его сподвижники создают общество «Детский труд и отдых». Была продолжена работа детского сада, клуба, начальной школы. Из-за ограниченности средств общество было не в состоянии охватить большое число детей. Руководители общества искали новые формы организации детей.</a:t>
            </a:r>
          </a:p>
        </p:txBody>
      </p:sp>
      <p:sp>
        <p:nvSpPr>
          <p:cNvPr id="63492" name="Заголовок 5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34400" cy="1057275"/>
          </a:xfrm>
        </p:spPr>
        <p:txBody>
          <a:bodyPr/>
          <a:lstStyle/>
          <a:p>
            <a:r>
              <a:rPr lang="ru-RU" altLang="ru-RU" sz="3600"/>
              <a:t>Педагогические идеи и вклад в развитие отечественной педагогики</a:t>
            </a:r>
            <a:endParaRPr lang="ru-RU" alt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Содержимое 3"/>
          <p:cNvSpPr>
            <a:spLocks noGrp="1"/>
          </p:cNvSpPr>
          <p:nvPr>
            <p:ph sz="quarter" idx="2"/>
          </p:nvPr>
        </p:nvSpPr>
        <p:spPr>
          <a:xfrm>
            <a:off x="214313" y="2071688"/>
            <a:ext cx="4286250" cy="4500562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400"/>
              <a:t>	B 1911 г. общество открыло детскую летнюю трудовую колонию «Бодрая жизнь» (на территории современного города Обнинска). B создании колонии большую роль сыграла Валентина Николаевна Шацкая (1882—1978), жена С.Т. Шацкого, впоследствии ставшая крупнейшим специалистом по проблемам музыкального воспитания детей. В этой колонии каждое лето жили 60-80 мальчиков и девочек, занимавшихся в клубах общества «Детский труд и отдых». Основой жизни в колонии был физический труд: приготовление пищи, самообслуживание, благоустройство, работа на огороде, в саду, в поле, на скотном дворе. Свободное время отводилось играм, чтению, беседам, постановкам спектаклей-импровизаций, занятиям музыкой, пением. Анализируя опыт колонии, С.Т. Шацкий сделал вывод, что физический труд оказывает организующее влияние на жизнь детского коллектива.</a:t>
            </a:r>
          </a:p>
        </p:txBody>
      </p:sp>
      <p:sp>
        <p:nvSpPr>
          <p:cNvPr id="64515" name="Содержимое 4"/>
          <p:cNvSpPr>
            <a:spLocks noGrp="1"/>
          </p:cNvSpPr>
          <p:nvPr>
            <p:ph sz="quarter" idx="4"/>
          </p:nvPr>
        </p:nvSpPr>
        <p:spPr>
          <a:xfrm>
            <a:off x="4786313" y="2357438"/>
            <a:ext cx="4038600" cy="4071937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400"/>
              <a:t>	Трудовые занятия детей имели и образовательное значение, они были источником знаний o природе, сельскохозяйственном производстве, способствовали формированию трудовых навыков. Первые внешкольные учреждения во многом выполняли компенсирующую функцию — занятия в этих учреждениях компенсировали отсутствие y детей школьного образования. Вместе c тем они помогали организовать досуг детей, способствовали обогащению их коммуникативной деятельности. Инновационный характер первых внешкольных учреждений был обусловлен благородными мотивами их основателей, a также новыми педагогическими взглядами на проблемы воспитания детей.</a:t>
            </a:r>
          </a:p>
        </p:txBody>
      </p:sp>
      <p:sp>
        <p:nvSpPr>
          <p:cNvPr id="64516" name="Заголовок 5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34400" cy="985837"/>
          </a:xfrm>
        </p:spPr>
        <p:txBody>
          <a:bodyPr/>
          <a:lstStyle/>
          <a:p>
            <a:r>
              <a:rPr lang="ru-RU" altLang="ru-RU" sz="3600"/>
              <a:t>Педагогические идеи и вклад в развитие отечественной педагогики</a:t>
            </a:r>
            <a:endParaRPr lang="ru-RU" alt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29063" y="1500188"/>
            <a:ext cx="4040187" cy="733425"/>
          </a:xfrm>
        </p:spPr>
        <p:txBody>
          <a:bodyPr/>
          <a:lstStyle/>
          <a:p>
            <a:pPr>
              <a:defRPr/>
            </a:pPr>
            <a:r>
              <a:rPr lang="ru-RU" sz="2000">
                <a:latin typeface="MS Mincho" pitchFamily="49" charset="-128"/>
                <a:ea typeface="MS Mincho" pitchFamily="49" charset="-128"/>
              </a:rPr>
              <a:t>1917-1934:</a:t>
            </a:r>
          </a:p>
        </p:txBody>
      </p:sp>
      <p:sp>
        <p:nvSpPr>
          <p:cNvPr id="65539" name="Содержимое 3"/>
          <p:cNvSpPr>
            <a:spLocks noGrp="1"/>
          </p:cNvSpPr>
          <p:nvPr>
            <p:ph sz="quarter" idx="2"/>
          </p:nvPr>
        </p:nvSpPr>
        <p:spPr>
          <a:xfrm>
            <a:off x="214313" y="2357438"/>
            <a:ext cx="4041775" cy="4000500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ru-RU" altLang="ru-RU" sz="1400"/>
              <a:t>	B мае 1919 г. С. Т. Шацкий организует на базе учреждений общества «Детский труд и отдых» опытно-показательные учреждения Народного комиссариата просвещения РСФСР, которые составили Первую опытную станцию по народному образованию. Сельское отделение станции в Калужской губернии включало 13 школ первой ступени, школу второй ступени и четыре детских сада. Функции методического центра отделения выполняла колония «Бодрая жизнь». Городское отделение станции в Москве объединяло детский сад и школы первой и второй ступени. В состав станции входили внешкольные учреждения для детей и взрослых, а также курсы по подготовке и повышению квалификации учителей.</a:t>
            </a:r>
          </a:p>
        </p:txBody>
      </p:sp>
      <p:sp>
        <p:nvSpPr>
          <p:cNvPr id="65540" name="Содержимое 4"/>
          <p:cNvSpPr>
            <a:spLocks noGrp="1"/>
          </p:cNvSpPr>
          <p:nvPr>
            <p:ph sz="quarter" idx="4"/>
          </p:nvPr>
        </p:nvSpPr>
        <p:spPr>
          <a:xfrm>
            <a:off x="4714875" y="2286000"/>
            <a:ext cx="4038600" cy="42862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1400"/>
              <a:t>	Опытная станция вела работу c детьми, организовывала совместную работу школы и населения по воспитанию детей, занималась исследовательской деятельностью. По образцу Первой опытной станции были созданы и другие опытные станции Наркомпроса, которые просуществовали до 1936 г. С. Т. Шацкий организовал научную школу, которую представляли А.А. Фортунатов, М.Н. Скаткин, Л.К. Шлегер, В.Н. Шацкая и др. С.Т. Шацкий внёс значительный вклад в разработку вопросов содержания образования в школе и повышения роли урока как основной формы учебной работы. Под руководством С.Т. Шацкого были разработаны методы педагогического исследования — социально-педагогический эксперимент, наблюдение, опрос.</a:t>
            </a:r>
          </a:p>
        </p:txBody>
      </p:sp>
      <p:sp>
        <p:nvSpPr>
          <p:cNvPr id="65541" name="Заголовок 5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/>
          <a:lstStyle/>
          <a:p>
            <a:r>
              <a:rPr lang="ru-RU" altLang="ru-RU" sz="3200"/>
              <a:t>Педагогические идеи и вклад в развитие отечественной педагогики</a:t>
            </a:r>
            <a:endParaRPr lang="ru-RU" alt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Основные труды</a:t>
            </a:r>
            <a:endParaRPr lang="ru-RU" alt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2419350"/>
          </a:xfrm>
        </p:spPr>
        <p:txBody>
          <a:bodyPr>
            <a:spAutoFit/>
          </a:bodyPr>
          <a:lstStyle/>
          <a:p>
            <a:r>
              <a:rPr lang="ru-RU" altLang="ru-RU"/>
              <a:t>«Годы исканий»</a:t>
            </a:r>
          </a:p>
          <a:p>
            <a:r>
              <a:rPr lang="ru-RU" altLang="ru-RU"/>
              <a:t>«Бодрая жизнь»</a:t>
            </a:r>
          </a:p>
          <a:p>
            <a:r>
              <a:rPr lang="ru-RU" altLang="ru-RU"/>
              <a:t>«Система русского детского сада»</a:t>
            </a:r>
          </a:p>
          <a:p>
            <a:r>
              <a:rPr lang="ru-RU" altLang="ru-RU"/>
              <a:t>«Учёт-основа метода»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Блонский Павел Петрович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 1908 преподавал педагогику в средних учебных заведениях.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1913 становится приват-доцентом Московского университета, преподает педагогические дисциплины в университете Шанявского.</a:t>
            </a:r>
          </a:p>
        </p:txBody>
      </p:sp>
      <p:pic>
        <p:nvPicPr>
          <p:cNvPr id="6758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643063"/>
            <a:ext cx="2828925" cy="4214812"/>
          </a:xfrm>
        </p:spPr>
      </p:pic>
      <p:sp>
        <p:nvSpPr>
          <p:cNvPr id="67589" name="Прямоугольник 6"/>
          <p:cNvSpPr>
            <a:spLocks noChangeArrowheads="1"/>
          </p:cNvSpPr>
          <p:nvPr/>
        </p:nvSpPr>
        <p:spPr bwMode="auto">
          <a:xfrm>
            <a:off x="1785938" y="592931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1884 - 1941</a:t>
            </a:r>
          </a:p>
        </p:txBody>
      </p:sp>
      <p:sp>
        <p:nvSpPr>
          <p:cNvPr id="67590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67591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«Почему все трудящиеся должны стать социалистами»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«Школа и общественный строй»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«Педология»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«Память и мышление»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«Курс педагогики»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«Задачи и методы народной школы»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«Марксизм как метод решения педагогических проблем»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«Педагогика»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«Основы педагогики»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«Трудовая школа»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«Реформа науки»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«К проблеме воспоминания»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«Развитие мышления школьника»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«Избранные педагогические произведения»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Неразрывная связь трудового обучения с общим образованием, связь содержания общего и политехнического образования с современным состоянием науки, необходимость согласовывать его с возрастными и индивидуальными возможностями ребёнка.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Педология – «марксистская наука о детях».</a:t>
            </a:r>
          </a:p>
        </p:txBody>
      </p:sp>
      <p:sp>
        <p:nvSpPr>
          <p:cNvPr id="686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Блонский Павел Петрович</a:t>
            </a:r>
          </a:p>
        </p:txBody>
      </p:sp>
      <p:sp>
        <p:nvSpPr>
          <p:cNvPr id="68615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68616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ctrTitle" idx="4294967295"/>
          </p:nvPr>
        </p:nvSpPr>
        <p:spPr>
          <a:xfrm>
            <a:off x="3924300" y="620713"/>
            <a:ext cx="5037138" cy="4895850"/>
          </a:xfrm>
        </p:spPr>
        <p:txBody>
          <a:bodyPr/>
          <a:lstStyle/>
          <a:p>
            <a:r>
              <a:rPr lang="ru-RU" altLang="ru-RU" sz="2500" b="1"/>
              <a:t>Я́нуш Ко́рчак</a:t>
            </a:r>
            <a:r>
              <a:rPr lang="ru-RU" altLang="ru-RU" sz="2500"/>
              <a:t> (настоящее имя -</a:t>
            </a:r>
            <a:r>
              <a:rPr lang="ru-RU" altLang="ru-RU" sz="2500" b="1"/>
              <a:t>Ге́нрик Го́льдшмит</a:t>
            </a:r>
            <a:r>
              <a:rPr lang="ru-RU" altLang="ru-RU" sz="2500"/>
              <a:t> )</a:t>
            </a:r>
            <a:br>
              <a:rPr lang="ru-RU" altLang="ru-RU" sz="2500" b="1"/>
            </a:br>
            <a:r>
              <a:rPr lang="ru-RU" altLang="ru-RU" sz="2500" b="1"/>
              <a:t> </a:t>
            </a:r>
            <a:r>
              <a:rPr lang="ru-RU" altLang="ru-RU" sz="2500"/>
              <a:t>(</a:t>
            </a:r>
            <a:r>
              <a:rPr lang="ru-RU" altLang="ru-RU" sz="2500">
                <a:hlinkClick r:id="rId2" tooltip="1878"/>
              </a:rPr>
              <a:t>1878</a:t>
            </a:r>
            <a:r>
              <a:rPr lang="ru-RU" altLang="ru-RU" sz="2500"/>
              <a:t> — </a:t>
            </a:r>
            <a:r>
              <a:rPr lang="ru-RU" altLang="ru-RU" sz="2500">
                <a:hlinkClick r:id="rId3" tooltip="1942"/>
              </a:rPr>
              <a:t>1942</a:t>
            </a:r>
            <a:r>
              <a:rPr lang="ru-RU" altLang="ru-RU" sz="2500"/>
              <a:t>) — польский педагог, писатель, врач и общественный деятель еврейского происхождения.</a:t>
            </a:r>
          </a:p>
        </p:txBody>
      </p:sp>
      <p:pic>
        <p:nvPicPr>
          <p:cNvPr id="69635" name="Picture 3" descr="1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29098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body" idx="4294967295"/>
          </p:nvPr>
        </p:nvSpPr>
        <p:spPr>
          <a:xfrm>
            <a:off x="250825" y="2420938"/>
            <a:ext cx="4608513" cy="54721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/>
              <a:t>Самая страшная ошибка – считать, что педагогика – наука о ребенке, а не о человеке.</a:t>
            </a:r>
          </a:p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/>
              <a:t>Познай и воспитай самого себя, прежде чем воспитывать детей.</a:t>
            </a:r>
            <a:endParaRPr lang="ru-RU" altLang="ru-RU" b="1"/>
          </a:p>
          <a:p>
            <a:pPr algn="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b="1"/>
              <a:t>                                            Януш Корчак </a:t>
            </a:r>
          </a:p>
        </p:txBody>
      </p:sp>
      <p:pic>
        <p:nvPicPr>
          <p:cNvPr id="70659" name="Picture 3" descr="patro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25019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Биография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2420938"/>
            <a:ext cx="8534400" cy="4598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/>
              <a:t>С </a:t>
            </a:r>
            <a:r>
              <a:rPr lang="ru-RU" altLang="ru-RU" sz="1600" b="1" u="sng"/>
              <a:t>1896 года</a:t>
            </a:r>
            <a:r>
              <a:rPr lang="ru-RU" altLang="ru-RU" sz="1600"/>
              <a:t> начал подрабатывать репетиторством.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1898 года</a:t>
            </a:r>
            <a:r>
              <a:rPr lang="ru-RU" altLang="ru-RU" sz="1600"/>
              <a:t> поступил на медицинский факультет Варшавского университета.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/>
              <a:t>1899 года</a:t>
            </a:r>
            <a:r>
              <a:rPr lang="ru-RU" altLang="ru-RU" sz="1600"/>
              <a:t> познакомился с педагогической деятельностью Песталоцци.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1903 году</a:t>
            </a:r>
            <a:r>
              <a:rPr lang="ru-RU" altLang="ru-RU" sz="1600"/>
              <a:t> он получил диплом врача.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1903-11 </a:t>
            </a:r>
            <a:r>
              <a:rPr lang="ru-RU" altLang="ru-RU" sz="1600"/>
              <a:t>гг. работал в еврейской детской больнице, являлся членом еврейского благотворительного Общества помощи сиротам.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1904—1905 гг</a:t>
            </a:r>
            <a:r>
              <a:rPr lang="ru-RU" altLang="ru-RU" sz="1600"/>
              <a:t>. принимал участие в Русско-японской войне.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1911 году</a:t>
            </a:r>
            <a:r>
              <a:rPr lang="ru-RU" altLang="ru-RU" sz="1600"/>
              <a:t> основывал «Дом сирот» для еврейских детей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1914-1918 гг</a:t>
            </a:r>
            <a:r>
              <a:rPr lang="ru-RU" altLang="ru-RU" sz="1600"/>
              <a:t>. принимал участие в Первой мировой войне.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1919—36 гг</a:t>
            </a:r>
            <a:r>
              <a:rPr lang="ru-RU" altLang="ru-RU" sz="1600"/>
              <a:t>. принимал участие в работе интерната «Наш дом» — детского дома для польских детей.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1940 году</a:t>
            </a:r>
            <a:r>
              <a:rPr lang="ru-RU" altLang="ru-RU" sz="1600"/>
              <a:t>  «Дом сирот» был перемещён в Варшавское гетто.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 </a:t>
            </a:r>
            <a:r>
              <a:rPr lang="ru-RU" altLang="ru-RU" sz="1600" b="1" u="sng"/>
              <a:t>1942 году</a:t>
            </a:r>
            <a:r>
              <a:rPr lang="ru-RU" altLang="ru-RU" sz="1600"/>
              <a:t> «Дом сирот» с Корчаком был депортирован в Треблинку, где принял вместе с детьми смерть в газовой камере.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900" b="1"/>
              <a:t>Педагогическая деятельность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altLang="ru-RU" sz="1800" b="1"/>
          </a:p>
          <a:p>
            <a:pPr>
              <a:lnSpc>
                <a:spcPct val="80000"/>
              </a:lnSpc>
            </a:pPr>
            <a:r>
              <a:rPr lang="ru-RU" altLang="ru-RU" sz="2000"/>
              <a:t>В «Доме сирот» Корчак ввёл новаторскую для тех лет систему широкого детского самоуправления, детский товарищеский суд, решения которого были обязательны и для руководства, плебисцит и т. д.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С 1918 года Корчак выступал под псевдонимом </a:t>
            </a:r>
            <a:r>
              <a:rPr lang="ru-RU" altLang="ru-RU" sz="2000" i="1"/>
              <a:t>«Старый Доктор»</a:t>
            </a:r>
            <a:r>
              <a:rPr lang="ru-RU" altLang="ru-RU" sz="2000"/>
              <a:t> с воспитательными беседами по радио, читал лекции в Свободном польском университете и на Высших еврейских педагогических курсах, вёл работу в суде по делам малолетних преступников.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Отвлеченно веря в Бога («Один на один с Богом», 1922; содержит 18 молитв «для тех, кто не молится»), Корчак отличался широкой веротерпимостью и видел в вере источник морального очищения.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8436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r>
              <a:rPr lang="ru-RU" altLang="ru-RU" b="1"/>
              <a:t>«Мысли о воспитании»</a:t>
            </a:r>
          </a:p>
          <a:p>
            <a:pPr eaLnBrk="1" hangingPunct="1"/>
            <a:r>
              <a:rPr lang="ru-RU" altLang="ru-RU" b="1"/>
              <a:t>«Опыт о человеческом разуме»</a:t>
            </a:r>
          </a:p>
        </p:txBody>
      </p:sp>
      <p:sp>
        <p:nvSpPr>
          <p:cNvPr id="18437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r>
              <a:rPr lang="ru-RU" altLang="ru-RU" sz="2000"/>
              <a:t>"В здоровом теле здоровый дух"</a:t>
            </a:r>
          </a:p>
          <a:p>
            <a:pPr eaLnBrk="1" hangingPunct="1"/>
            <a:r>
              <a:rPr lang="ru-RU" altLang="ru-RU" sz="2000"/>
              <a:t>"Джентльмен должен быть воспитан так, чтобы во всякое время быть готовым надеть оружие и стать солдатом"</a:t>
            </a:r>
          </a:p>
          <a:p>
            <a:pPr eaLnBrk="1" hangingPunct="1"/>
            <a:r>
              <a:rPr lang="ru-RU" altLang="ru-RU" sz="2000"/>
              <a:t>"Труд предотвращает возможность вредной праздности"</a:t>
            </a:r>
          </a:p>
          <a:p>
            <a:pPr eaLnBrk="1" hangingPunct="1"/>
            <a:r>
              <a:rPr lang="ru-RU" altLang="ru-RU" sz="2000"/>
              <a:t>Предпочитал индивидуальное образование общему.</a:t>
            </a:r>
          </a:p>
          <a:p>
            <a:pPr eaLnBrk="1" hangingPunct="1"/>
            <a:r>
              <a:rPr lang="ru-RU" altLang="ru-RU" sz="2000"/>
              <a:t>Джентльменское воспитание</a:t>
            </a:r>
          </a:p>
        </p:txBody>
      </p:sp>
      <p:sp>
        <p:nvSpPr>
          <p:cNvPr id="1843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Локк, Джон</a:t>
            </a:r>
          </a:p>
        </p:txBody>
      </p:sp>
      <p:sp>
        <p:nvSpPr>
          <p:cNvPr id="18439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18440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100" b="1"/>
              <a:t>«Дом сирот»,</a:t>
            </a:r>
            <a:r>
              <a:rPr lang="ru-RU" altLang="ru-RU" sz="2100"/>
              <a:t> которым руководил Корчак</a:t>
            </a:r>
          </a:p>
        </p:txBody>
      </p:sp>
      <p:pic>
        <p:nvPicPr>
          <p:cNvPr id="73731" name="Picture 3" descr="dom_sirot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83247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4868863"/>
            <a:ext cx="8229600" cy="1143000"/>
          </a:xfrm>
        </p:spPr>
        <p:txBody>
          <a:bodyPr/>
          <a:lstStyle/>
          <a:p>
            <a:r>
              <a:rPr lang="ru-RU" altLang="ru-RU" sz="2100">
                <a:solidFill>
                  <a:schemeClr val="tx1"/>
                </a:solidFill>
              </a:rPr>
              <a:t>Детский дом Корчака. Продолжает действовать по сей день</a:t>
            </a:r>
          </a:p>
        </p:txBody>
      </p:sp>
      <p:pic>
        <p:nvPicPr>
          <p:cNvPr id="74755" name="Picture 3" descr="230px-Korczak_orphanag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33375"/>
            <a:ext cx="5689600" cy="4278313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100"/>
              <a:t>Памятник «Я. Корчак с детьми», </a:t>
            </a:r>
            <a:br>
              <a:rPr lang="ru-RU" altLang="ru-RU" sz="2100"/>
            </a:br>
            <a:r>
              <a:rPr lang="ru-RU" altLang="ru-RU" sz="2100"/>
              <a:t>Б. Сакциер, Яд ва-Шем, Иерусалим</a:t>
            </a:r>
          </a:p>
        </p:txBody>
      </p:sp>
      <p:pic>
        <p:nvPicPr>
          <p:cNvPr id="75779" name="Picture 3" descr="janus55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71278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188913"/>
            <a:ext cx="8362950" cy="5937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300"/>
              <a:t>«Среди детей, - писал Корчак, - столько же плохих людей, сколько и среди взрослых …Все, что творится в грязном мире взрослых, существует и в мире детей». </a:t>
            </a: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300"/>
              <a:t>«Ни один воспитатель не вырастит из сотни детей сотню идеальных людей». И есть лишь одна возможность избежать разочарования: признать право детей на детство, признать абсолютную, а не относительную ценность детства.</a:t>
            </a: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300"/>
              <a:t>«Нельзя мерить детей на взрослый аршин! В основе такого взгляда не умиление детством, а понимание его».</a:t>
            </a: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300"/>
              <a:t>На педагогику надо смотреть как на науку об искусстве любви к детям. Педагог должен в первую очередь ЛЮБИТЬ ребенка.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2349500"/>
            <a:ext cx="8291513" cy="57927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/>
              <a:t>«Я существую не для того, чтобы меня любили и мною восхищались, а чтобы самому действовать и любить. Не долг окружающих мне помогать, а я сам обязан заботиться о мире и человеке».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/>
              <a:t>«Реформировать мир – это значит реформировать воспитание».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/>
              <a:t>«Те, у кого не было безмятежного, настоящего детства, страдают от этого всю жизнь»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3375"/>
            <a:ext cx="8362950" cy="5792788"/>
          </a:xfrm>
          <a:noFill/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300"/>
              <a:t>		«Мы не даем вам Бога, ибо каждый из вас должен сам найти его в своей душе.</a:t>
            </a:r>
            <a:endParaRPr lang="ru-RU" altLang="ru-RU" sz="230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30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300"/>
              <a:t>		Не даем Родины, ибо ее вы должны обрести трудом своего сердца и ума.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300"/>
              <a:t>		Не даем любви к человеку, ибо нет любви без прощения, а прощение есть тяжкий труд, и каждый должен взять его на себя.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300"/>
              <a:t>		Мы даем вам одно, даем стремление к лучшей жизни по правде и справедливости.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300"/>
              <a:t>		И может быть, это стремление приведет вас к Богу, Родине и Любви».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260350"/>
            <a:ext cx="8362950" cy="586581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/>
              <a:t>ОСНОВНЫЕ ТРУДЫ</a:t>
            </a:r>
            <a:r>
              <a:rPr lang="ru-RU" altLang="ru-RU"/>
              <a:t>: </a:t>
            </a:r>
            <a:endParaRPr lang="ru-RU" altLang="ru-RU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>
              <a:latin typeface="Arial" panose="020B0604020202020204" pitchFamily="34" charset="0"/>
            </a:endParaRPr>
          </a:p>
          <a:p>
            <a:r>
              <a:rPr lang="ru-RU" altLang="ru-RU"/>
              <a:t>Как</a:t>
            </a:r>
            <a:r>
              <a:rPr lang="en-US" altLang="ru-RU"/>
              <a:t> </a:t>
            </a:r>
            <a:r>
              <a:rPr lang="ru-RU" altLang="ru-RU"/>
              <a:t>любить</a:t>
            </a:r>
            <a:r>
              <a:rPr lang="en-US" altLang="ru-RU"/>
              <a:t> </a:t>
            </a:r>
            <a:r>
              <a:rPr lang="ru-RU" altLang="ru-RU"/>
              <a:t>ребенка</a:t>
            </a:r>
            <a:r>
              <a:rPr lang="en-US" altLang="ru-RU"/>
              <a:t> (</a:t>
            </a:r>
            <a:r>
              <a:rPr lang="en-US" altLang="ru-RU" i="1"/>
              <a:t>Jak kochać dziecko</a:t>
            </a:r>
            <a:r>
              <a:rPr lang="en-US" altLang="ru-RU"/>
              <a:t>, Warsaw 1919; 2-</a:t>
            </a:r>
            <a:r>
              <a:rPr lang="ru-RU" altLang="ru-RU"/>
              <a:t>ое</a:t>
            </a:r>
            <a:r>
              <a:rPr lang="en-US" altLang="ru-RU"/>
              <a:t> </a:t>
            </a:r>
            <a:r>
              <a:rPr lang="ru-RU" altLang="ru-RU"/>
              <a:t>издание</a:t>
            </a:r>
            <a:r>
              <a:rPr lang="en-US" altLang="ru-RU"/>
              <a:t> 1920 </a:t>
            </a:r>
            <a:r>
              <a:rPr lang="en-US" altLang="ru-RU" i="1"/>
              <a:t>Jak kochać dzieci</a:t>
            </a:r>
            <a:r>
              <a:rPr lang="en-US" altLang="ru-RU"/>
              <a:t>) </a:t>
            </a:r>
            <a:endParaRPr lang="ru-RU" altLang="ru-RU"/>
          </a:p>
          <a:p>
            <a:r>
              <a:rPr lang="ru-RU" altLang="ru-RU"/>
              <a:t>Право</a:t>
            </a:r>
            <a:r>
              <a:rPr lang="en-US" altLang="ru-RU"/>
              <a:t> </a:t>
            </a:r>
            <a:r>
              <a:rPr lang="ru-RU" altLang="ru-RU"/>
              <a:t>ребёнка</a:t>
            </a:r>
            <a:r>
              <a:rPr lang="en-US" altLang="ru-RU"/>
              <a:t> </a:t>
            </a:r>
            <a:r>
              <a:rPr lang="ru-RU" altLang="ru-RU"/>
              <a:t>на</a:t>
            </a:r>
            <a:r>
              <a:rPr lang="en-US" altLang="ru-RU"/>
              <a:t> </a:t>
            </a:r>
            <a:r>
              <a:rPr lang="ru-RU" altLang="ru-RU"/>
              <a:t>уважение</a:t>
            </a:r>
            <a:r>
              <a:rPr lang="en-US" altLang="ru-RU"/>
              <a:t> (</a:t>
            </a:r>
            <a:r>
              <a:rPr lang="en-US" altLang="ru-RU" i="1"/>
              <a:t>Prawo dziecka do szacunku</a:t>
            </a:r>
            <a:r>
              <a:rPr lang="en-US" altLang="ru-RU"/>
              <a:t>, Warsaw 1929) </a:t>
            </a:r>
            <a:endParaRPr lang="ru-RU" altLang="ru-RU"/>
          </a:p>
          <a:p>
            <a:r>
              <a:rPr lang="ru-RU" altLang="ru-RU"/>
              <a:t>Правила жизни. Педагогика для детей и для взрослых (1930) </a:t>
            </a:r>
          </a:p>
          <a:p>
            <a:r>
              <a:rPr lang="ru-RU" altLang="ru-RU"/>
              <a:t>Шутливая педагогика (</a:t>
            </a:r>
            <a:r>
              <a:rPr lang="ru-RU" altLang="ru-RU" i="1"/>
              <a:t>Pedagogika żartobliwa</a:t>
            </a:r>
            <a:r>
              <a:rPr lang="ru-RU" altLang="ru-RU"/>
              <a:t>, Warsaw 1933) 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362950" cy="5792787"/>
          </a:xfrm>
          <a:noFill/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/>
              <a:t>   </a:t>
            </a:r>
            <a:r>
              <a:rPr lang="ru-RU" altLang="ru-RU" i="1"/>
              <a:t>«Жизнь Януша Корчака, его подвиг изумительной нравственной силы и чистоты явились для меня вдохновением. Я понял: чтобы стать настоящим воспитателем детей, надо отдать им своё сердце».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/>
              <a:t>                                 В.А. Сухомлинский.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Безымянный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692150"/>
            <a:ext cx="7121525" cy="5341938"/>
          </a:xfr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korczak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53292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Korczak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0713"/>
            <a:ext cx="28654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Бецкой Иван Иванович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1763 представил Екатерине II план школьной реформы.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Открыл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воспитательные дома в Москве (1764) и Петербурге (1770), училище для мальчиков из разных сословий (кроме крепостных) при Академии художеств,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Коммерческое училище в Москве,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ru-RU" dirty="0"/>
              <a:t>при Воскресенском (Смольном) монастыре на окраине Петербурга основал институт благородных девиц с отделением для девочек из мещан.</a:t>
            </a:r>
          </a:p>
        </p:txBody>
      </p:sp>
      <p:pic>
        <p:nvPicPr>
          <p:cNvPr id="19460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714500"/>
            <a:ext cx="3046413" cy="3778250"/>
          </a:xfrm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1643063" y="5715000"/>
            <a:ext cx="122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1632 - 1704</a:t>
            </a:r>
          </a:p>
        </p:txBody>
      </p:sp>
      <p:sp>
        <p:nvSpPr>
          <p:cNvPr id="19462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19463" name="Прямоугольник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349500"/>
            <a:ext cx="8291512" cy="5792788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300"/>
              <a:t>		</a:t>
            </a:r>
            <a:r>
              <a:rPr lang="ru-RU" altLang="ru-RU" sz="2300" b="1"/>
              <a:t>Януш Корчак</a:t>
            </a:r>
            <a:r>
              <a:rPr lang="ru-RU" altLang="ru-RU" sz="2300"/>
              <a:t> - это имя стало </a:t>
            </a:r>
            <a:r>
              <a:rPr lang="ru-RU" altLang="ru-RU" sz="2300" b="1"/>
              <a:t>символом высоты духа, мудрости Педагога, поистине героической любви к детям</a:t>
            </a:r>
            <a:r>
              <a:rPr lang="ru-RU" altLang="ru-RU" sz="2300"/>
              <a:t>. Педагогическая идея Януша Корчака, по сути, вся укладывается в одну фразу: </a:t>
            </a:r>
            <a:r>
              <a:rPr lang="ru-RU" altLang="ru-RU" sz="2300" b="1"/>
              <a:t>воспитатель должен любить детей</a:t>
            </a:r>
            <a:r>
              <a:rPr lang="ru-RU" altLang="ru-RU" sz="2300"/>
              <a:t>. Старая как мир идея - она так естественна, и гибель Корчака была для него тоже естественна: она стала венцом его идеи. 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300"/>
              <a:t>		</a:t>
            </a:r>
            <a:r>
              <a:rPr lang="ru-RU" altLang="ru-RU" sz="2300" b="1"/>
              <a:t>Януш Корчак</a:t>
            </a:r>
            <a:r>
              <a:rPr lang="ru-RU" altLang="ru-RU" sz="2300"/>
              <a:t> не спас своих детей и не мог их спасти, но он </a:t>
            </a:r>
            <a:r>
              <a:rPr lang="ru-RU" altLang="ru-RU" sz="2300" b="1"/>
              <a:t>не оставил их перед лицом смерти</a:t>
            </a:r>
            <a:r>
              <a:rPr lang="ru-RU" altLang="ru-RU" sz="2300"/>
              <a:t> точно так же, как </a:t>
            </a:r>
            <a:r>
              <a:rPr lang="ru-RU" altLang="ru-RU" sz="2300" b="1"/>
              <a:t>не оставлял он их перед лицом жизни. </a:t>
            </a:r>
            <a:br>
              <a:rPr lang="ru-RU" altLang="ru-RU" sz="2300" b="1"/>
            </a:br>
            <a:br>
              <a:rPr lang="ru-RU" altLang="ru-RU" sz="2300"/>
            </a:br>
            <a:endParaRPr lang="ru-RU" altLang="ru-RU" sz="23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4995" name="Picture 3" descr="1010[1]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692150"/>
            <a:ext cx="6985000" cy="4883150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359900" cy="1143000"/>
          </a:xfrm>
        </p:spPr>
        <p:txBody>
          <a:bodyPr/>
          <a:lstStyle/>
          <a:p>
            <a:r>
              <a:rPr lang="ru-RU" altLang="ru-RU" sz="2500" i="1"/>
              <a:t>10 заповедей воспитания для родителей</a:t>
            </a:r>
            <a:br>
              <a:rPr lang="ru-RU" altLang="ru-RU" sz="2500" i="1"/>
            </a:br>
            <a:endParaRPr lang="ru-RU" altLang="ru-RU" sz="2500" i="1"/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1800"/>
              <a:t>	</a:t>
            </a:r>
            <a:r>
              <a:rPr lang="ru-RU" altLang="ru-RU" sz="1500" b="1"/>
              <a:t>1. Не жди, что твой ребенок будет таким, как ты или таким, как ты хочешь. Помоги ему стать не тобой, а собой.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2. Не требуй от ребенка платы за все, что ты для него сделал. Ты дал ему жизнь, как он может отблагодарить тебя? Он даст жизнь другому, тот - третьему, и это необратимый закон благодарности.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3. Не вымещай на ребенке свои обиды, чтобы в старости не есть горький хлеб. Ибо что посеешь, то и взойдет.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4. Не относись к его проблемам свысока. Жизнь дана каждому по силам и, будь уверен, ему она тяжела не меньше, чем тебе, а может быть и больше, поскольку у него нет опыта.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5. Не унижай!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6. Не забывай, что самые важные встречи человека - это его встречи с детьми. Обращай больше внимания на них - мы никогда не можем знать, кого мы встречаем в ребенке.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7. Не мучь себя, если не можешь сделать что-то для своего ребенка. Мучь, если можешь - но не делаешь. Помни, для ребенка сделано недостаточно, если не сделано все.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8. Ребенок - это не тиран, который завладевает всей твоей жизнью, не только плод плоти и крови. Это та драгоценная чаша, которую Жизнь дала тебе на хранение и развитие в нем творческого огня. Это раскрепощенная любовь матери и отца, у которых будет расти не "наш", "свой" ребенок, но душа, данная на хранение.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9. Умей любить чужого ребенка. Никогда не делай чужому то, что не хотел бы, чтобы делали твоему. </a:t>
            </a:r>
            <a:br>
              <a:rPr lang="ru-RU" altLang="ru-RU" sz="1500" b="1"/>
            </a:br>
            <a:br>
              <a:rPr lang="ru-RU" altLang="ru-RU" sz="1500" b="1"/>
            </a:br>
            <a:r>
              <a:rPr lang="ru-RU" altLang="ru-RU" sz="1500" b="1"/>
              <a:t>10. Люби своего ребенка любым - неталантливым, неудачливым, взрослым. Общаясь с ним - радуйся, потому что ребенок - это праздник, который пока с тобой.</a:t>
            </a:r>
            <a:r>
              <a:rPr lang="ru-RU" altLang="ru-RU" sz="150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785225" cy="5530850"/>
          </a:xfrm>
        </p:spPr>
        <p:txBody>
          <a:bodyPr/>
          <a:lstStyle/>
          <a:p>
            <a:pPr algn="l"/>
            <a:r>
              <a:rPr lang="ru-RU" altLang="ru-RU" sz="2900" b="1" dirty="0"/>
              <a:t>Использованные материалы –</a:t>
            </a:r>
            <a:r>
              <a:rPr lang="ru-RU" altLang="ru-RU" sz="2900" dirty="0"/>
              <a:t> </a:t>
            </a:r>
            <a:r>
              <a:rPr lang="ru-RU" altLang="ru-RU" sz="2100" dirty="0"/>
              <a:t>интернет-ресурсы:</a:t>
            </a:r>
            <a:br>
              <a:rPr lang="ru-RU" altLang="ru-RU" sz="2100" dirty="0"/>
            </a:br>
            <a:br>
              <a:rPr lang="ru-RU" altLang="ru-RU" sz="2100" dirty="0"/>
            </a:br>
            <a:r>
              <a:rPr lang="ru-RU" altLang="ru-RU" sz="2500" i="1" dirty="0"/>
              <a:t>ru.wikipedia.org/</a:t>
            </a:r>
            <a:r>
              <a:rPr lang="ru-RU" altLang="ru-RU" sz="2500" dirty="0"/>
              <a:t> </a:t>
            </a:r>
            <a:br>
              <a:rPr lang="ru-RU" altLang="ru-RU" sz="2500" dirty="0"/>
            </a:br>
            <a:r>
              <a:rPr lang="ru-RU" altLang="ru-RU" sz="2500" i="1" dirty="0"/>
              <a:t>www.jerusalem-korczak-home.com/</a:t>
            </a:r>
            <a:br>
              <a:rPr lang="ru-RU" altLang="ru-RU" sz="2500" i="1" dirty="0"/>
            </a:br>
            <a:r>
              <a:rPr lang="ru-RU" altLang="ru-RU" sz="2500" i="1" dirty="0"/>
              <a:t>www.sem40.ru/famous2/</a:t>
            </a:r>
            <a:br>
              <a:rPr lang="ru-RU" altLang="ru-RU" sz="2500" i="1" dirty="0"/>
            </a:br>
            <a:r>
              <a:rPr lang="ru-RU" altLang="ru-RU" sz="2500" i="1" dirty="0"/>
              <a:t>community.livejournal.com/</a:t>
            </a:r>
            <a:r>
              <a:rPr lang="ru-RU" altLang="ru-RU" sz="2500" i="1" dirty="0" err="1"/>
              <a:t>psy_baby</a:t>
            </a:r>
            <a:r>
              <a:rPr lang="ru-RU" altLang="ru-RU" sz="2500" i="1" dirty="0"/>
              <a:t>/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Макаренко Антон Семенович</a:t>
            </a:r>
          </a:p>
        </p:txBody>
      </p:sp>
      <p:sp>
        <p:nvSpPr>
          <p:cNvPr id="88067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altLang="ru-RU" sz="1600"/>
              <a:t>После окончания Кременчугского городского училища и педагогических курсов при нём (1905) учительствовал на Украине.</a:t>
            </a:r>
          </a:p>
          <a:p>
            <a:pPr eaLnBrk="1" hangingPunct="1"/>
            <a:r>
              <a:rPr lang="ru-RU" altLang="ru-RU" sz="1600"/>
              <a:t>В 20—30-е годы руководил трудовой колонией для несовершеннолетних правонарушителей. Осуществил беспримерный в педагогической практике опыт массового перевоспитания детей-правонарушителей.</a:t>
            </a:r>
          </a:p>
          <a:p>
            <a:pPr eaLnBrk="1" hangingPunct="1"/>
            <a:r>
              <a:rPr lang="ru-RU" altLang="ru-RU" sz="1600"/>
              <a:t>В 1937 переехал в Москву, посвятив себя литературной и общественно-педагогической деятельности.</a:t>
            </a:r>
          </a:p>
          <a:p>
            <a:pPr eaLnBrk="1" hangingPunct="1"/>
            <a:r>
              <a:rPr lang="ru-RU" altLang="ru-RU" sz="1600"/>
              <a:t>Внёс большой вклад в теорию и практику коммунистического воспитания, показал огромные возможности целенаправленного воспитательного воздействия.</a:t>
            </a:r>
          </a:p>
        </p:txBody>
      </p:sp>
      <p:pic>
        <p:nvPicPr>
          <p:cNvPr id="88068" name="Picture 2" descr="C:\Documents and Settings\Admin\Рабочий стол\Педагогика\makarenk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571625"/>
            <a:ext cx="2728912" cy="3981450"/>
          </a:xfrm>
        </p:spPr>
      </p:pic>
      <p:sp>
        <p:nvSpPr>
          <p:cNvPr id="88069" name="Прямоугольник 6"/>
          <p:cNvSpPr>
            <a:spLocks noChangeArrowheads="1"/>
          </p:cNvSpPr>
          <p:nvPr/>
        </p:nvSpPr>
        <p:spPr bwMode="auto">
          <a:xfrm>
            <a:off x="1785938" y="5715000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1888 - 1939</a:t>
            </a:r>
          </a:p>
        </p:txBody>
      </p:sp>
      <p:sp>
        <p:nvSpPr>
          <p:cNvPr id="88070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88071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«Педагогическая поэма»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«Марш 30-го года»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«Флаги на башнях»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«Книга для родителей»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«Воля, мужество и целеустремлённость»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«О коммунистической этике»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«Коммунистическое воспитание и поведение»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«Педагогика параллельного действия»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50" dirty="0"/>
              <a:t>Цель воспитательной работы определяется закономерностями общественного развития.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50" dirty="0"/>
              <a:t>Педагогика должна учить тому, как воспитывать человека нового общества.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50" dirty="0"/>
              <a:t>Никакое педагогическое средство не может быть объявлено постоянным, полезным и действующим всегда одинаково эффективно. Никакая система воспитательных средств не может быть установлена навсегда.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50" dirty="0"/>
              <a:t>В методике четко определены решающая роль руководителя воспитательного учреждения и его ответственность за единство педагогических действий воспитателей.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50" dirty="0"/>
              <a:t>"Как можно больше требования к человеку и как можно больше уважения к нему".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50" dirty="0"/>
              <a:t>Коммунистическое воспитание, воспитание в коллективе.</a:t>
            </a:r>
          </a:p>
        </p:txBody>
      </p:sp>
      <p:sp>
        <p:nvSpPr>
          <p:cNvPr id="8909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Макаренко Антон Семенович</a:t>
            </a:r>
          </a:p>
        </p:txBody>
      </p:sp>
      <p:sp>
        <p:nvSpPr>
          <p:cNvPr id="89095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89096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Сухомлинский Василий Александрович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Педагогическую деятельность начал учителем украинского языка и литературы в сельских школах </a:t>
            </a:r>
            <a:r>
              <a:rPr lang="ru-RU" dirty="0" err="1"/>
              <a:t>Онуфриевского</a:t>
            </a:r>
            <a:r>
              <a:rPr lang="ru-RU" dirty="0"/>
              <a:t> района Кировоградской области.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1942-44 директор средней школы в поселке Ува Удмуртской АССР, в 1944-48 заведующий </a:t>
            </a:r>
            <a:r>
              <a:rPr lang="ru-RU" dirty="0" err="1"/>
              <a:t>Онуфриевским</a:t>
            </a:r>
            <a:r>
              <a:rPr lang="ru-RU" dirty="0"/>
              <a:t> </a:t>
            </a:r>
            <a:r>
              <a:rPr lang="ru-RU" dirty="0" err="1"/>
              <a:t>роно</a:t>
            </a:r>
            <a:r>
              <a:rPr lang="ru-RU" dirty="0"/>
              <a:t>, с 1948 директор </a:t>
            </a:r>
            <a:r>
              <a:rPr lang="ru-RU" dirty="0" err="1"/>
              <a:t>Павлышской</a:t>
            </a:r>
            <a:r>
              <a:rPr lang="ru-RU" dirty="0"/>
              <a:t> средней школы.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1955 году защитил кандидатскую диссертацию на тему: «Директор школы — организатор учебно-воспитательного процесса».</a:t>
            </a:r>
          </a:p>
        </p:txBody>
      </p:sp>
      <p:pic>
        <p:nvPicPr>
          <p:cNvPr id="90116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00188"/>
            <a:ext cx="3571875" cy="4286250"/>
          </a:xfrm>
        </p:spPr>
      </p:pic>
      <p:sp>
        <p:nvSpPr>
          <p:cNvPr id="90117" name="Прямоугольник 6"/>
          <p:cNvSpPr>
            <a:spLocks noChangeArrowheads="1"/>
          </p:cNvSpPr>
          <p:nvPr/>
        </p:nvSpPr>
        <p:spPr bwMode="auto">
          <a:xfrm>
            <a:off x="1714500" y="5929313"/>
            <a:ext cx="120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1918 - 1970</a:t>
            </a:r>
          </a:p>
        </p:txBody>
      </p:sp>
      <p:sp>
        <p:nvSpPr>
          <p:cNvPr id="90118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90119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«Этюды о коммунистическом воспитании»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«Сердце отдаю детям»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«Рождение гражданина»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«Сто советов учителю»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«Разговор с молодым директором школы»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«Мудрая власть коллектива»</a:t>
            </a:r>
          </a:p>
        </p:txBody>
      </p:sp>
      <p:sp>
        <p:nvSpPr>
          <p:cNvPr id="91141" name="Содержимое 3"/>
          <p:cNvSpPr>
            <a:spLocks noGrp="1"/>
          </p:cNvSpPr>
          <p:nvPr>
            <p:ph sz="quarter" idx="4"/>
          </p:nvPr>
        </p:nvSpPr>
        <p:spPr>
          <a:xfrm>
            <a:off x="4643438" y="2357438"/>
            <a:ext cx="4286250" cy="3822700"/>
          </a:xfrm>
        </p:spPr>
        <p:txBody>
          <a:bodyPr/>
          <a:lstStyle/>
          <a:p>
            <a:pPr eaLnBrk="1" hangingPunct="1"/>
            <a:r>
              <a:rPr lang="ru-RU" altLang="ru-RU" sz="1300"/>
              <a:t>Создал оригинальную педагогическую систему, основывающуюся на принципах гуманизма, на признании личности ребёнка высшей ценностью, на которую должны быть ориентированы процессы воспитания и образования, творческая деятельность сплоченного коллектива педагогов-единомышленников и учащихся.</a:t>
            </a:r>
          </a:p>
          <a:p>
            <a:pPr eaLnBrk="1" hangingPunct="1"/>
            <a:r>
              <a:rPr lang="ru-RU" altLang="ru-RU" sz="1300"/>
              <a:t>Коммунистическое воспитание Сухомлинский понимал как формирование «мыслящих личностей», а не послушных исполнителей партийных команд.</a:t>
            </a:r>
          </a:p>
          <a:p>
            <a:pPr eaLnBrk="1" hangingPunct="1"/>
            <a:r>
              <a:rPr lang="ru-RU" altLang="ru-RU" sz="1300"/>
              <a:t>Строил процесс обучения как радостный труд; большое внимание он уделял формированию мировоззрения учащихся; важная роль в обучении отводилась слову учителя, художественному стилю изложения, сочинению вместе с детьми сказок, художественных произведений.</a:t>
            </a:r>
          </a:p>
          <a:p>
            <a:pPr eaLnBrk="1" hangingPunct="1"/>
            <a:r>
              <a:rPr lang="ru-RU" altLang="ru-RU" sz="1300"/>
              <a:t>«Воспитание красотой».</a:t>
            </a:r>
          </a:p>
        </p:txBody>
      </p:sp>
      <p:sp>
        <p:nvSpPr>
          <p:cNvPr id="911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Сухомлинский Василий Александрович</a:t>
            </a:r>
          </a:p>
        </p:txBody>
      </p:sp>
      <p:sp>
        <p:nvSpPr>
          <p:cNvPr id="91143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91144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ctrTitle" idx="4294967295"/>
          </p:nvPr>
        </p:nvSpPr>
        <p:spPr>
          <a:xfrm>
            <a:off x="468313" y="836613"/>
            <a:ext cx="7772400" cy="1470025"/>
          </a:xfrm>
        </p:spPr>
        <p:txBody>
          <a:bodyPr/>
          <a:lstStyle/>
          <a:p>
            <a:r>
              <a:rPr lang="ru-RU" altLang="ru-RU" sz="1600">
                <a:solidFill>
                  <a:schemeClr val="tx1"/>
                </a:solidFill>
              </a:rPr>
              <a:t>Амонашвили Шалва Александрович </a:t>
            </a:r>
            <a:br>
              <a:rPr lang="ru-RU" altLang="ru-RU" sz="1600">
                <a:solidFill>
                  <a:schemeClr val="tx1"/>
                </a:solidFill>
              </a:rPr>
            </a:br>
            <a:r>
              <a:rPr lang="ru-RU" altLang="ru-RU" sz="1600">
                <a:solidFill>
                  <a:schemeClr val="tx1"/>
                </a:solidFill>
              </a:rPr>
              <a:t>(р.1931)</a:t>
            </a:r>
          </a:p>
        </p:txBody>
      </p:sp>
      <p:pic>
        <p:nvPicPr>
          <p:cNvPr id="92163" name="Picture 3" descr="be_05fp04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714625"/>
            <a:ext cx="41767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Прямоугольник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500813" y="6000750"/>
            <a:ext cx="248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ahoma" panose="020B0604030504040204" pitchFamily="34" charset="0"/>
              </a:rPr>
              <a:t>Выполнил</a:t>
            </a:r>
            <a:r>
              <a:rPr lang="en-US" altLang="ru-RU" sz="1000">
                <a:latin typeface="Tahoma" panose="020B0604030504040204" pitchFamily="34" charset="0"/>
              </a:rPr>
              <a:t>:</a:t>
            </a:r>
            <a:r>
              <a:rPr lang="ru-RU" altLang="ru-RU" sz="1000">
                <a:latin typeface="Tahoma" panose="020B0604030504040204" pitchFamily="34" charset="0"/>
              </a:rPr>
              <a:t> Вепрев Илья,</a:t>
            </a:r>
            <a:r>
              <a:rPr lang="en-US" altLang="ru-RU" sz="1000">
                <a:latin typeface="Tahoma" panose="020B0604030504040204" pitchFamily="34" charset="0"/>
              </a:rPr>
              <a:t> </a:t>
            </a:r>
            <a:r>
              <a:rPr lang="ru-RU" altLang="ru-RU" sz="1000">
                <a:latin typeface="Tahoma" panose="020B0604030504040204" pitchFamily="34" charset="0"/>
              </a:rPr>
              <a:t>геогр. факультет, ГДЛ, 2 курс.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Краткая биография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2259013"/>
            <a:ext cx="8534400" cy="4598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/>
              <a:t>Грузинский педагог и психолог, специалист в области возрастной и педагогической психологии. Доктор психологических наук, профессор. С 1964 года руководит экспериментом по определению нового содержания, форм и методов начального обучения, в том числе обучения детей с 6 лет в условиях школы.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Его система "Школа Жизни" (гуманно-личностный подход) рекомендована Министерством Образования РФ для применения на практике. По ней работают и учатся учителя в разных странах ближнего и дальнего зарубежья.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Является научным руководителем целого ряда лабораторий и центров в разных странах мира, а также экспериментальных школ Москвы и Санкт-Петербурга. Руководит Международным Центром Гуманной Педагогики и Всеукраинским Центром Гуманной Педагогики в Украине. Инициатор проведения ежегодных Международных Педагогических Чтений в Москве.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В настоящее время живет в Москве. Действительный член РАО с 30 мая 2001 года, состоит в Отделении психологии и возрастной физиологии.</a:t>
            </a:r>
          </a:p>
        </p:txBody>
      </p:sp>
      <p:sp>
        <p:nvSpPr>
          <p:cNvPr id="93188" name="Прямоугольник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Педагогические труды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Положения педагогической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«Генеральное учреждение о воспитании обоего пола юношества»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«Собрании учреждений и предписаний, касательно воспитания в России обоего пола благородного и мещанского юношества»</a:t>
            </a:r>
          </a:p>
        </p:txBody>
      </p:sp>
      <p:sp>
        <p:nvSpPr>
          <p:cNvPr id="20485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eaLnBrk="1" hangingPunct="1"/>
            <a:r>
              <a:rPr lang="ru-RU" altLang="ru-RU" sz="1600"/>
              <a:t>Ставил перед воспитанием утопическую задачу создать "новую породу людей" — просвещённых и гуманных дворян, купцов, промышленников, ремесленников — с целью сгладить классовые антагонизмы в интересах абсолютизма. </a:t>
            </a:r>
          </a:p>
          <a:p>
            <a:pPr eaLnBrk="1" hangingPunct="1"/>
            <a:r>
              <a:rPr lang="ru-RU" altLang="ru-RU" sz="1600"/>
              <a:t>Воспитатели должны быть "добросовестными и примера достойными людьми", обучать без принуждения, с учётом склонностей ребёнка, не применять телесных наказаний.</a:t>
            </a:r>
          </a:p>
        </p:txBody>
      </p:sp>
      <p:sp>
        <p:nvSpPr>
          <p:cNvPr id="204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Бецкой Иван Иванович</a:t>
            </a:r>
          </a:p>
        </p:txBody>
      </p:sp>
      <p:sp>
        <p:nvSpPr>
          <p:cNvPr id="20487" name="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38" y="63579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0488" name="Прямоугольник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42875" y="6357938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Назад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900"/>
              <a:t>Система воспитания и обучения Амонашвили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2259013"/>
            <a:ext cx="5014913" cy="4598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/>
              <a:t>«Педагогика целостной жизни детей и взрослых», строится на началах гуманности и веры в ребёнка, на основе воспитания творчеством и сотрудничества педагогов с детьми. Задача школы — опираясь на всю полноту детской жизни, придать ей культурные формы саморазвития, превратить школьные занятия в "уроки счастья жизни", познания, общения, взросления.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Считает, что эффективное осуществление системы воспитания и обучения детей младшего школьного возраста всецело зависит от личности учителя. Гуманный педагог, приобщая детей к знаниям, одновременно передает им свой характер, предстает перед ними, как образец человечности.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Отношения между ст. и мл. детьми организуются путём шефской помощи детскому саду, начальным классам. Отменены балльные оценки, не допускается сравнение детей друг с другом. Обучение начинается сразу на нескольких доступных учащимся уровнях, напр., обучение чтению - от беглого чтения до знакомства с буквами. Ученики соучаствуют в построении урока, в составлении заданий, в планировании ответов и т.п.</a:t>
            </a:r>
          </a:p>
          <a:p>
            <a:pPr>
              <a:lnSpc>
                <a:spcPct val="80000"/>
              </a:lnSpc>
            </a:pPr>
            <a:endParaRPr lang="ru-RU" altLang="ru-RU" sz="1400"/>
          </a:p>
        </p:txBody>
      </p:sp>
      <p:pic>
        <p:nvPicPr>
          <p:cNvPr id="94212" name="Picture 4" descr="amon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27749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Прямоугольник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Об учителях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2259013"/>
            <a:ext cx="8534400" cy="4598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/>
              <a:t>«Надо видеть себя в детях, чтобы помочь им стать взрослыми; надо принимать их как повторение своего детства, чтобы совершенствоваться самому; надо, наконец, жить жизнью детей, чтобы быть гуманным педагогом».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«Только тот образ преподавания верен, которым довольны ученики».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«Пусть педагог всегда спешит к детям, радуется каждой встрече с ними; тогда и дети будут спешить в школу и от всего сердца радоваться каждой встрече со своим педагогом».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«Учитель, воспитывай в своих учениках умение сомневаться, ибо сомнение, рожденное в сотрудничестве со знаниями, открывает для мысли люк в мир познания, рождает уверенность и личностную самостоятельность».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Учитель должен любить детей такими, какие они есть. Надо одинаково любить и шалуна, и послушного, и сообразительного, и тугодума, и ленивого, и прилежного.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«Воспитательный процесс прекращается с того и до того момента, пока ребенок не понимает, почему с ним так поступили, пока он не согласен с тем, как с ним поступили, и пока он озлоблен, что с ним так несправедливо поступили».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Учителю должно быть присуще все лучшее, что людям нравится в человеке: и улыбка, и строгость, и сдержанность, и скромность, и чуткость, и искренность, и интеллигентность, и общительность, и любовь к жизни. </a:t>
            </a:r>
          </a:p>
          <a:p>
            <a:pPr>
              <a:lnSpc>
                <a:spcPct val="80000"/>
              </a:lnSpc>
            </a:pPr>
            <a:endParaRPr lang="ru-RU" altLang="ru-RU" sz="1400"/>
          </a:p>
        </p:txBody>
      </p:sp>
      <p:sp>
        <p:nvSpPr>
          <p:cNvPr id="95236" name="Прямоугольник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О детях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2259013"/>
            <a:ext cx="8534400" cy="4598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/>
              <a:t>«Дети – активные существа, деятельные мечтатели, стремящиеся к преобразованию. И если это так, то следует создать им организованную среду, только не такую, которая грозит им пальцем, напоминает о последствиях, читает мораль, а такую, которая организовывает и направляет их деятельность».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«Чем многограннее у ребенка жизненный опыт детства, тем успешнее можно вплетать в него богатейший опыт человечества».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«Шалость – ценное качество ребенка, только надо управлять им. Я давно установил для себя, что суть детской дисциплины заключается не в подавлении шалостей, а в преобразовании их. Не надо требовать от детей того, чего мы не смогли внушить им с помощью нашей педагогики».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«Духовный мир ребенка может обогащаться только в том случае, если он это богатство впитывает через дверцы своих эмоций, через чувства сопереживания, сорадости, гордости, через познавательный интерес; насильно обогащать этот мир равносильно тому, что злонамеренно сажать райские яблоки в отравленную почву».</a:t>
            </a:r>
          </a:p>
        </p:txBody>
      </p:sp>
      <p:sp>
        <p:nvSpPr>
          <p:cNvPr id="96260" name="Прямоугольник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Основные труды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850" y="2349500"/>
            <a:ext cx="4187825" cy="4598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/>
              <a:t>Основы формирования навыков письма и развития письменной речи в начальных классах, Тб., 1970;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Обучение. Оценка. Отметка, М., 1980;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Созидая человека, М., 1982;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Здравствуйте, дети!, М., 1983;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В школу - с шести лет, М., 1986;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Как живете, дети?, М., 1986;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Единство цели, М., 1987;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Личностно-гуманная основа педагогического процесса, Минск, 1990. </a:t>
            </a:r>
          </a:p>
        </p:txBody>
      </p:sp>
      <p:pic>
        <p:nvPicPr>
          <p:cNvPr id="97284" name="Picture 4" descr="000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76475"/>
            <a:ext cx="25701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Прямоугольник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620713"/>
            <a:ext cx="8229600" cy="1371600"/>
          </a:xfrm>
        </p:spPr>
        <p:txBody>
          <a:bodyPr/>
          <a:lstStyle/>
          <a:p>
            <a:r>
              <a:rPr lang="ru-RU" altLang="ru-RU" sz="1400">
                <a:solidFill>
                  <a:schemeClr val="tx1"/>
                </a:solidFill>
              </a:rPr>
              <a:t>При создании презентации использовалась следующая информация</a:t>
            </a:r>
            <a:r>
              <a:rPr lang="en-US" altLang="ru-RU" sz="1400">
                <a:solidFill>
                  <a:schemeClr val="tx1"/>
                </a:solidFill>
              </a:rPr>
              <a:t>:</a:t>
            </a:r>
            <a:br>
              <a:rPr lang="en-US" altLang="ru-RU" sz="1400">
                <a:solidFill>
                  <a:schemeClr val="tx1"/>
                </a:solidFill>
              </a:rPr>
            </a:br>
            <a:endParaRPr lang="ru-RU" altLang="ru-RU" sz="1400">
              <a:solidFill>
                <a:schemeClr val="tx1"/>
              </a:solidFill>
            </a:endParaRP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349500"/>
            <a:ext cx="8229600" cy="4114800"/>
          </a:xfrm>
        </p:spPr>
        <p:txBody>
          <a:bodyPr/>
          <a:lstStyle/>
          <a:p>
            <a:r>
              <a:rPr lang="ru-RU" altLang="ru-RU" sz="2000" b="1" dirty="0">
                <a:hlinkClick r:id="rId2"/>
              </a:rPr>
              <a:t>www.razumniki.ru/shalva_amonashvili.html</a:t>
            </a:r>
            <a:endParaRPr lang="ru-RU" altLang="ru-RU" sz="2000" b="1" dirty="0"/>
          </a:p>
          <a:p>
            <a:r>
              <a:rPr lang="en-US" altLang="ru-RU" sz="2000" b="1" dirty="0">
                <a:hlinkClick r:id="rId3"/>
              </a:rPr>
              <a:t>ps.1september.ru/2000/56/4-1.htm</a:t>
            </a:r>
            <a:endParaRPr lang="en-US" altLang="ru-RU" sz="2000" b="1" dirty="0"/>
          </a:p>
          <a:p>
            <a:r>
              <a:rPr lang="ru-RU" altLang="ru-RU" sz="2000" b="1" dirty="0">
                <a:hlinkClick r:id="rId4"/>
              </a:rPr>
              <a:t>www.bsu.ru/</a:t>
            </a:r>
            <a:r>
              <a:rPr lang="en-US" altLang="ru-RU" sz="2000" b="1" dirty="0">
                <a:hlinkClick r:id="rId4"/>
              </a:rPr>
              <a:t>content</a:t>
            </a:r>
            <a:r>
              <a:rPr lang="ru-RU" altLang="ru-RU" sz="2000" b="1" dirty="0">
                <a:hlinkClick r:id="rId4"/>
              </a:rPr>
              <a:t>/</a:t>
            </a:r>
            <a:r>
              <a:rPr lang="en-US" altLang="ru-RU" sz="2000" b="1" dirty="0" err="1">
                <a:hlinkClick r:id="rId4"/>
              </a:rPr>
              <a:t>hec</a:t>
            </a:r>
            <a:r>
              <a:rPr lang="ru-RU" altLang="ru-RU" sz="2000" b="1" dirty="0">
                <a:hlinkClick r:id="rId4"/>
              </a:rPr>
              <a:t>/</a:t>
            </a:r>
            <a:r>
              <a:rPr lang="en-US" altLang="ru-RU" sz="2000" b="1" dirty="0" err="1">
                <a:hlinkClick r:id="rId4"/>
              </a:rPr>
              <a:t>aismontas</a:t>
            </a:r>
            <a:r>
              <a:rPr lang="ru-RU" altLang="ru-RU" sz="2000" b="1" dirty="0">
                <a:hlinkClick r:id="rId4"/>
              </a:rPr>
              <a:t>/biograf9.html</a:t>
            </a:r>
            <a:endParaRPr lang="ru-RU" altLang="ru-RU" sz="2000" b="1" dirty="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300788" y="5949950"/>
            <a:ext cx="2484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200" dirty="0">
              <a:latin typeface="Tahoma" panose="020B0604030504040204" pitchFamily="34" charset="0"/>
            </a:endParaRPr>
          </a:p>
        </p:txBody>
      </p:sp>
      <p:sp>
        <p:nvSpPr>
          <p:cNvPr id="98309" name="Прямоугольник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altLang="ru-RU"/>
              <a:t>Руссо, Жан Жак</a:t>
            </a:r>
          </a:p>
        </p:txBody>
      </p:sp>
      <p:sp>
        <p:nvSpPr>
          <p:cNvPr id="21507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altLang="ru-RU"/>
              <a:t>Служил лакеем, писцом, гувернёром, учителем музыки и др.</a:t>
            </a:r>
          </a:p>
          <a:p>
            <a:pPr eaLnBrk="1" hangingPunct="1"/>
            <a:r>
              <a:rPr lang="ru-RU" altLang="ru-RU"/>
              <a:t>Сотрудничал в энциклопедии, куда писал статьи главным образом по вопросам музыки.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3260725" cy="4094162"/>
          </a:xfrm>
        </p:spPr>
      </p:pic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785938" y="5786438"/>
            <a:ext cx="116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1712 - 1778</a:t>
            </a:r>
          </a:p>
        </p:txBody>
      </p:sp>
      <p:sp>
        <p:nvSpPr>
          <p:cNvPr id="21510" name="Прямоугольник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2875" y="6357938"/>
            <a:ext cx="1477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Содержание</a:t>
            </a:r>
          </a:p>
        </p:txBody>
      </p:sp>
      <p:sp>
        <p:nvSpPr>
          <p:cNvPr id="21511" name="Прямоугольник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43875" y="635793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nstantia" panose="02030602050306030303" pitchFamily="18" charset="0"/>
              </a:rPr>
              <a:t>Далее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272</TotalTime>
  <Words>7731</Words>
  <Application>Microsoft Office PowerPoint</Application>
  <PresentationFormat>Экран (4:3)</PresentationFormat>
  <Paragraphs>584</Paragraphs>
  <Slides>84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96" baseType="lpstr">
      <vt:lpstr>MS Mincho</vt:lpstr>
      <vt:lpstr>Adobe Ming Std L</vt:lpstr>
      <vt:lpstr>Adobe Song Std L</vt:lpstr>
      <vt:lpstr>Arial</vt:lpstr>
      <vt:lpstr>Comic Sans MS</vt:lpstr>
      <vt:lpstr>Constantia</vt:lpstr>
      <vt:lpstr>Monotype Corsiva</vt:lpstr>
      <vt:lpstr>Tahoma</vt:lpstr>
      <vt:lpstr>Times New Roman</vt:lpstr>
      <vt:lpstr>Wingdings</vt:lpstr>
      <vt:lpstr>Wingdings 2</vt:lpstr>
      <vt:lpstr>Официальная</vt:lpstr>
      <vt:lpstr>Великие педагоги мира</vt:lpstr>
      <vt:lpstr>Содержание</vt:lpstr>
      <vt:lpstr>Коменский, Ян Амос </vt:lpstr>
      <vt:lpstr>Коменский, Ян Амос </vt:lpstr>
      <vt:lpstr>Локк, Джон</vt:lpstr>
      <vt:lpstr>Локк, Джон</vt:lpstr>
      <vt:lpstr>Бецкой Иван Иванович</vt:lpstr>
      <vt:lpstr>Бецкой Иван Иванович</vt:lpstr>
      <vt:lpstr>Руссо, Жан Жак</vt:lpstr>
      <vt:lpstr>Руссо, Жан Жак</vt:lpstr>
      <vt:lpstr>Гельвеций, Клод Адриан</vt:lpstr>
      <vt:lpstr>Гельвеций, Клод Адриан</vt:lpstr>
      <vt:lpstr>Кант, Иммануил</vt:lpstr>
      <vt:lpstr>Кант, Иммануил</vt:lpstr>
      <vt:lpstr>Песталоцци Иоганн Генрих</vt:lpstr>
      <vt:lpstr>Песталоцци Иоганн Генрих</vt:lpstr>
      <vt:lpstr>Оуэн, Роберт</vt:lpstr>
      <vt:lpstr>Оуэн, Роберт</vt:lpstr>
      <vt:lpstr>Гербарт, Иоганн Фридрих</vt:lpstr>
      <vt:lpstr>Гербарт, Иоганн Фридрих</vt:lpstr>
      <vt:lpstr>Герберт Спенсер (1820-1903)</vt:lpstr>
      <vt:lpstr>КРАТКИЕ СВЕДЕНИЯ</vt:lpstr>
      <vt:lpstr>Основные работы</vt:lpstr>
      <vt:lpstr>Педагогические идеи Спенсера</vt:lpstr>
      <vt:lpstr>Классификация деятельности человека по Спенсеру</vt:lpstr>
      <vt:lpstr>Образование по Спенсеру</vt:lpstr>
      <vt:lpstr>Воспитание по Спенсеру</vt:lpstr>
      <vt:lpstr>Литература</vt:lpstr>
      <vt:lpstr>Ушинский Константин Дмитриевич</vt:lpstr>
      <vt:lpstr>Ушинский Константин Дмитриевич</vt:lpstr>
      <vt:lpstr>Толстой Лев Николаевич</vt:lpstr>
      <vt:lpstr>Толстой Лев Николаевич</vt:lpstr>
      <vt:lpstr>Вентцель Константин Николаевич (1857-1947)</vt:lpstr>
      <vt:lpstr>Цели воспитания по Вентцелю</vt:lpstr>
      <vt:lpstr>Космическая педагогика</vt:lpstr>
      <vt:lpstr>Космическая педагогика</vt:lpstr>
      <vt:lpstr>Крупская Надежда Константиновна (1869—1939) </vt:lpstr>
      <vt:lpstr>Н. К. Крупская о воспитании нового человека.</vt:lpstr>
      <vt:lpstr>Н. К. Крупская о воспитании коммунистической морали. </vt:lpstr>
      <vt:lpstr>Н. К. Крупская о воспитании коммунистической морали. </vt:lpstr>
      <vt:lpstr>H. К. Крупская о содержании образования.</vt:lpstr>
      <vt:lpstr>Н. К. Крупская о политехническом образовании и трудовом воспитании.</vt:lpstr>
      <vt:lpstr>Н. К. Крупская о пионерском движении. </vt:lpstr>
      <vt:lpstr>Н. К. Крупская о самоуправлении школьников.</vt:lpstr>
      <vt:lpstr>Н. К. Крупская о связи школы и семьи. </vt:lpstr>
      <vt:lpstr>Презентация PowerPoint</vt:lpstr>
      <vt:lpstr>Станисла́в Теофи́лович Ша́цкий (1 июня 1878—30 октября 1934) </vt:lpstr>
      <vt:lpstr>Биография</vt:lpstr>
      <vt:lpstr>Педагогические идеи и вклад в развитие отечественной педагогики</vt:lpstr>
      <vt:lpstr>Педагогические идеи и вклад в развитие отечественной педагогики</vt:lpstr>
      <vt:lpstr>Педагогические идеи и вклад в развитие отечественной педагогики</vt:lpstr>
      <vt:lpstr>Педагогические идеи и вклад в развитие отечественной педагогики</vt:lpstr>
      <vt:lpstr>Основные труды</vt:lpstr>
      <vt:lpstr>Блонский Павел Петрович</vt:lpstr>
      <vt:lpstr>Блонский Павел Петрович</vt:lpstr>
      <vt:lpstr>Я́нуш Ко́рчак (настоящее имя -Ге́нрик Го́льдшмит )  (1878 — 1942) — польский педагог, писатель, врач и общественный деятель еврейского происхождения.</vt:lpstr>
      <vt:lpstr>Презентация PowerPoint</vt:lpstr>
      <vt:lpstr>Биография</vt:lpstr>
      <vt:lpstr>Педагогическая деятельность</vt:lpstr>
      <vt:lpstr>«Дом сирот», которым руководил Корчак</vt:lpstr>
      <vt:lpstr>Детский дом Корчака. Продолжает действовать по сей день</vt:lpstr>
      <vt:lpstr>Памятник «Я. Корчак с детьми»,  Б. Сакциер, Яд ва-Шем, Иерусалим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заповедей воспитания для родителей </vt:lpstr>
      <vt:lpstr>Использованные материалы – интернет-ресурсы:  ru.wikipedia.org/  www.jerusalem-korczak-home.com/ www.sem40.ru/famous2/ community.livejournal.com/psy_baby/</vt:lpstr>
      <vt:lpstr>Макаренко Антон Семенович</vt:lpstr>
      <vt:lpstr>Макаренко Антон Семенович</vt:lpstr>
      <vt:lpstr>Сухомлинский Василий Александрович</vt:lpstr>
      <vt:lpstr>Сухомлинский Василий Александрович</vt:lpstr>
      <vt:lpstr>Амонашвили Шалва Александрович  (р.1931)</vt:lpstr>
      <vt:lpstr>Краткая биография</vt:lpstr>
      <vt:lpstr>Система воспитания и обучения Амонашвили</vt:lpstr>
      <vt:lpstr>Об учителях</vt:lpstr>
      <vt:lpstr>О детях</vt:lpstr>
      <vt:lpstr>Основные труды</vt:lpstr>
      <vt:lpstr>При создании презентации использовалась следующая информация: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педагоги</dc:title>
  <cp:lastModifiedBy>Леха</cp:lastModifiedBy>
  <cp:revision>174</cp:revision>
  <dcterms:modified xsi:type="dcterms:W3CDTF">2020-11-04T08:15:37Z</dcterms:modified>
</cp:coreProperties>
</file>