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342" r:id="rId3"/>
    <p:sldId id="370" r:id="rId4"/>
    <p:sldId id="393" r:id="rId5"/>
    <p:sldId id="257" r:id="rId6"/>
    <p:sldId id="317" r:id="rId7"/>
    <p:sldId id="367" r:id="rId8"/>
    <p:sldId id="364" r:id="rId9"/>
    <p:sldId id="319" r:id="rId10"/>
    <p:sldId id="368" r:id="rId11"/>
    <p:sldId id="392" r:id="rId12"/>
    <p:sldId id="328" r:id="rId13"/>
    <p:sldId id="382" r:id="rId14"/>
    <p:sldId id="323" r:id="rId15"/>
    <p:sldId id="383" r:id="rId16"/>
  </p:sldIdLst>
  <p:sldSz cx="9144000" cy="5143500" type="screen16x9"/>
  <p:notesSz cx="6797675" cy="9926638"/>
  <p:embeddedFontLst>
    <p:embeddedFont>
      <p:font typeface="Barlow SemiBold" charset="0"/>
      <p:regular r:id="rId18"/>
      <p:bold r:id="rId19"/>
      <p:italic r:id="rId20"/>
      <p:boldItalic r:id="rId21"/>
    </p:embeddedFont>
    <p:embeddedFont>
      <p:font typeface="Barlow Light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Montserrat" charset="-52"/>
      <p:regular r:id="rId30"/>
      <p:bold r:id="rId31"/>
      <p:italic r:id="rId32"/>
      <p:boldItalic r:id="rId3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70709"/>
    <a:srgbClr val="E2EBFE"/>
    <a:srgbClr val="99CCFF"/>
    <a:srgbClr val="FFAB15"/>
    <a:srgbClr val="FFA709"/>
  </p:clrMru>
</p:presentationPr>
</file>

<file path=ppt/tableStyles.xml><?xml version="1.0" encoding="utf-8"?>
<a:tblStyleLst xmlns:a="http://schemas.openxmlformats.org/drawingml/2006/main" def="{59096C3E-3024-4353-87C0-A7270F41AF63}">
  <a:tblStyle styleId="{59096C3E-3024-4353-87C0-A7270F41A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43" autoAdjust="0"/>
    <p:restoredTop sz="94627" autoAdjust="0"/>
  </p:normalViewPr>
  <p:slideViewPr>
    <p:cSldViewPr>
      <p:cViewPr varScale="1">
        <p:scale>
          <a:sx n="142" d="100"/>
          <a:sy n="142" d="100"/>
        </p:scale>
        <p:origin x="-66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0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513;g35f391192_0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2531" name="Google Shape;514;g35f391192_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1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3795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9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6867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7891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5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4579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3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5843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6627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7651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8675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0723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1747" name="Google Shape;519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;p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-225" y="0"/>
            <a:chExt cx="9144224" cy="5143512"/>
          </a:xfrm>
        </p:grpSpPr>
        <p:sp>
          <p:nvSpPr>
            <p:cNvPr id="4" name="Google Shape;11;p2"/>
            <p:cNvSpPr>
              <a:spLocks noChangeArrowheads="1"/>
            </p:cNvSpPr>
            <p:nvPr/>
          </p:nvSpPr>
          <p:spPr bwMode="auto">
            <a:xfrm>
              <a:off x="-225" y="0"/>
              <a:ext cx="6100912" cy="51435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5" name="Google Shape;12;p2"/>
            <p:cNvSpPr>
              <a:spLocks noChangeArrowheads="1"/>
            </p:cNvSpPr>
            <p:nvPr/>
          </p:nvSpPr>
          <p:spPr bwMode="auto">
            <a:xfrm>
              <a:off x="-225" y="1541467"/>
              <a:ext cx="6869281" cy="206058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  <a:defRPr/>
              </a:pPr>
              <a:endParaRPr lang="ru-RU"/>
            </a:p>
          </p:txBody>
        </p:sp>
        <p:grpSp>
          <p:nvGrpSpPr>
            <p:cNvPr id="6" name="Google Shape;13;p2"/>
            <p:cNvGrpSpPr>
              <a:grpSpLocks/>
            </p:cNvGrpSpPr>
            <p:nvPr/>
          </p:nvGrpSpPr>
          <p:grpSpPr bwMode="auto"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81" name="Google Shape;14;p2"/>
              <p:cNvSpPr>
                <a:spLocks noChangeArrowheads="1"/>
              </p:cNvSpPr>
              <p:nvPr/>
            </p:nvSpPr>
            <p:spPr bwMode="auto">
              <a:xfrm>
                <a:off x="7995983" y="979947"/>
                <a:ext cx="58739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2" name="Google Shape;15;p2"/>
              <p:cNvSpPr>
                <a:spLocks noChangeArrowheads="1"/>
              </p:cNvSpPr>
              <p:nvPr/>
            </p:nvSpPr>
            <p:spPr bwMode="auto">
              <a:xfrm>
                <a:off x="8199188" y="979947"/>
                <a:ext cx="58739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3" name="Google Shape;16;p2"/>
              <p:cNvSpPr>
                <a:spLocks noChangeArrowheads="1"/>
              </p:cNvSpPr>
              <p:nvPr/>
            </p:nvSpPr>
            <p:spPr bwMode="auto">
              <a:xfrm>
                <a:off x="8400806" y="979947"/>
                <a:ext cx="58738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4" name="Google Shape;17;p2"/>
              <p:cNvSpPr>
                <a:spLocks noChangeArrowheads="1"/>
              </p:cNvSpPr>
              <p:nvPr/>
            </p:nvSpPr>
            <p:spPr bwMode="auto">
              <a:xfrm>
                <a:off x="7995983" y="1183148"/>
                <a:ext cx="58739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5" name="Google Shape;18;p2"/>
              <p:cNvSpPr>
                <a:spLocks noChangeArrowheads="1"/>
              </p:cNvSpPr>
              <p:nvPr/>
            </p:nvSpPr>
            <p:spPr bwMode="auto">
              <a:xfrm>
                <a:off x="8199188" y="1183148"/>
                <a:ext cx="58739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6" name="Google Shape;19;p2"/>
              <p:cNvSpPr>
                <a:spLocks noChangeArrowheads="1"/>
              </p:cNvSpPr>
              <p:nvPr/>
            </p:nvSpPr>
            <p:spPr bwMode="auto">
              <a:xfrm>
                <a:off x="8400806" y="1183148"/>
                <a:ext cx="58738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7" name="Google Shape;20;p2"/>
              <p:cNvSpPr>
                <a:spLocks noChangeArrowheads="1"/>
              </p:cNvSpPr>
              <p:nvPr/>
            </p:nvSpPr>
            <p:spPr bwMode="auto">
              <a:xfrm>
                <a:off x="7995983" y="1384761"/>
                <a:ext cx="58739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8" name="Google Shape;21;p2"/>
              <p:cNvSpPr>
                <a:spLocks noChangeArrowheads="1"/>
              </p:cNvSpPr>
              <p:nvPr/>
            </p:nvSpPr>
            <p:spPr bwMode="auto">
              <a:xfrm>
                <a:off x="8199188" y="1384761"/>
                <a:ext cx="58739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9" name="Google Shape;22;p2"/>
              <p:cNvSpPr>
                <a:spLocks noChangeArrowheads="1"/>
              </p:cNvSpPr>
              <p:nvPr/>
            </p:nvSpPr>
            <p:spPr bwMode="auto">
              <a:xfrm>
                <a:off x="8400806" y="1384761"/>
                <a:ext cx="58738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0" name="Google Shape;23;p2"/>
              <p:cNvSpPr>
                <a:spLocks noChangeArrowheads="1"/>
              </p:cNvSpPr>
              <p:nvPr/>
            </p:nvSpPr>
            <p:spPr bwMode="auto">
              <a:xfrm>
                <a:off x="7995983" y="1587962"/>
                <a:ext cx="58739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1" name="Google Shape;24;p2"/>
              <p:cNvSpPr>
                <a:spLocks noChangeArrowheads="1"/>
              </p:cNvSpPr>
              <p:nvPr/>
            </p:nvSpPr>
            <p:spPr bwMode="auto">
              <a:xfrm>
                <a:off x="8199188" y="1587962"/>
                <a:ext cx="58739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2" name="Google Shape;25;p2"/>
              <p:cNvSpPr>
                <a:spLocks noChangeArrowheads="1"/>
              </p:cNvSpPr>
              <p:nvPr/>
            </p:nvSpPr>
            <p:spPr bwMode="auto">
              <a:xfrm>
                <a:off x="8400806" y="1587962"/>
                <a:ext cx="58738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3" name="Google Shape;26;p2"/>
              <p:cNvSpPr>
                <a:spLocks noChangeArrowheads="1"/>
              </p:cNvSpPr>
              <p:nvPr/>
            </p:nvSpPr>
            <p:spPr bwMode="auto">
              <a:xfrm>
                <a:off x="8604011" y="979947"/>
                <a:ext cx="58738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4" name="Google Shape;27;p2"/>
              <p:cNvSpPr>
                <a:spLocks noChangeArrowheads="1"/>
              </p:cNvSpPr>
              <p:nvPr/>
            </p:nvSpPr>
            <p:spPr bwMode="auto">
              <a:xfrm>
                <a:off x="8604011" y="1183148"/>
                <a:ext cx="58738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5" name="Google Shape;28;p2"/>
              <p:cNvSpPr>
                <a:spLocks noChangeArrowheads="1"/>
              </p:cNvSpPr>
              <p:nvPr/>
            </p:nvSpPr>
            <p:spPr bwMode="auto">
              <a:xfrm>
                <a:off x="8604011" y="1384761"/>
                <a:ext cx="58738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6" name="Google Shape;29;p2"/>
              <p:cNvSpPr>
                <a:spLocks noChangeArrowheads="1"/>
              </p:cNvSpPr>
              <p:nvPr/>
            </p:nvSpPr>
            <p:spPr bwMode="auto">
              <a:xfrm>
                <a:off x="8604011" y="1587962"/>
                <a:ext cx="58738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7" name="Google Shape;30;p2"/>
            <p:cNvGrpSpPr>
              <a:grpSpLocks/>
            </p:cNvGrpSpPr>
            <p:nvPr/>
          </p:nvGrpSpPr>
          <p:grpSpPr bwMode="auto"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41" name="Google Shape;31;p2"/>
              <p:cNvSpPr>
                <a:spLocks noChangeArrowheads="1"/>
              </p:cNvSpPr>
              <p:nvPr/>
            </p:nvSpPr>
            <p:spPr bwMode="auto">
              <a:xfrm>
                <a:off x="7021803" y="1541495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2" name="Google Shape;32;p2"/>
              <p:cNvSpPr>
                <a:spLocks noChangeArrowheads="1"/>
              </p:cNvSpPr>
              <p:nvPr/>
            </p:nvSpPr>
            <p:spPr bwMode="auto">
              <a:xfrm>
                <a:off x="7224683" y="1541495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3" name="Google Shape;33;p2"/>
              <p:cNvSpPr>
                <a:spLocks noChangeArrowheads="1"/>
              </p:cNvSpPr>
              <p:nvPr/>
            </p:nvSpPr>
            <p:spPr bwMode="auto">
              <a:xfrm>
                <a:off x="7426115" y="1541495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4" name="Google Shape;34;p2"/>
              <p:cNvSpPr>
                <a:spLocks noChangeArrowheads="1"/>
              </p:cNvSpPr>
              <p:nvPr/>
            </p:nvSpPr>
            <p:spPr bwMode="auto">
              <a:xfrm>
                <a:off x="7021803" y="1744371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5" name="Google Shape;35;p2"/>
              <p:cNvSpPr>
                <a:spLocks noChangeArrowheads="1"/>
              </p:cNvSpPr>
              <p:nvPr/>
            </p:nvSpPr>
            <p:spPr bwMode="auto">
              <a:xfrm>
                <a:off x="7224683" y="1744371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6" name="Google Shape;36;p2"/>
              <p:cNvSpPr>
                <a:spLocks noChangeArrowheads="1"/>
              </p:cNvSpPr>
              <p:nvPr/>
            </p:nvSpPr>
            <p:spPr bwMode="auto">
              <a:xfrm>
                <a:off x="7426115" y="1744371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7" name="Google Shape;37;p2"/>
              <p:cNvSpPr>
                <a:spLocks noChangeArrowheads="1"/>
              </p:cNvSpPr>
              <p:nvPr/>
            </p:nvSpPr>
            <p:spPr bwMode="auto">
              <a:xfrm>
                <a:off x="7021803" y="1945797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8" name="Google Shape;38;p2"/>
              <p:cNvSpPr>
                <a:spLocks noChangeArrowheads="1"/>
              </p:cNvSpPr>
              <p:nvPr/>
            </p:nvSpPr>
            <p:spPr bwMode="auto">
              <a:xfrm>
                <a:off x="7224683" y="1945797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9" name="Google Shape;39;p2"/>
              <p:cNvSpPr>
                <a:spLocks noChangeArrowheads="1"/>
              </p:cNvSpPr>
              <p:nvPr/>
            </p:nvSpPr>
            <p:spPr bwMode="auto">
              <a:xfrm>
                <a:off x="7426115" y="1945797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0" name="Google Shape;40;p2"/>
              <p:cNvSpPr>
                <a:spLocks noChangeArrowheads="1"/>
              </p:cNvSpPr>
              <p:nvPr/>
            </p:nvSpPr>
            <p:spPr bwMode="auto">
              <a:xfrm>
                <a:off x="7021803" y="2148673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1" name="Google Shape;41;p2"/>
              <p:cNvSpPr>
                <a:spLocks noChangeArrowheads="1"/>
              </p:cNvSpPr>
              <p:nvPr/>
            </p:nvSpPr>
            <p:spPr bwMode="auto">
              <a:xfrm>
                <a:off x="7224683" y="2148673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2" name="Google Shape;42;p2"/>
              <p:cNvSpPr>
                <a:spLocks noChangeArrowheads="1"/>
              </p:cNvSpPr>
              <p:nvPr/>
            </p:nvSpPr>
            <p:spPr bwMode="auto">
              <a:xfrm>
                <a:off x="7426115" y="2148673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3" name="Google Shape;43;p2"/>
              <p:cNvSpPr>
                <a:spLocks noChangeArrowheads="1"/>
              </p:cNvSpPr>
              <p:nvPr/>
            </p:nvSpPr>
            <p:spPr bwMode="auto">
              <a:xfrm>
                <a:off x="7628995" y="1541495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4" name="Google Shape;44;p2"/>
              <p:cNvSpPr>
                <a:spLocks noChangeArrowheads="1"/>
              </p:cNvSpPr>
              <p:nvPr/>
            </p:nvSpPr>
            <p:spPr bwMode="auto">
              <a:xfrm>
                <a:off x="7628995" y="1744371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5" name="Google Shape;45;p2"/>
              <p:cNvSpPr>
                <a:spLocks noChangeArrowheads="1"/>
              </p:cNvSpPr>
              <p:nvPr/>
            </p:nvSpPr>
            <p:spPr bwMode="auto">
              <a:xfrm>
                <a:off x="7628995" y="1945797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6" name="Google Shape;46;p2"/>
              <p:cNvSpPr>
                <a:spLocks noChangeArrowheads="1"/>
              </p:cNvSpPr>
              <p:nvPr/>
            </p:nvSpPr>
            <p:spPr bwMode="auto">
              <a:xfrm>
                <a:off x="7628995" y="2148673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7" name="Google Shape;47;p2"/>
              <p:cNvSpPr>
                <a:spLocks noChangeArrowheads="1"/>
              </p:cNvSpPr>
              <p:nvPr/>
            </p:nvSpPr>
            <p:spPr bwMode="auto">
              <a:xfrm>
                <a:off x="7021803" y="2351549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8" name="Google Shape;48;p2"/>
              <p:cNvSpPr>
                <a:spLocks noChangeArrowheads="1"/>
              </p:cNvSpPr>
              <p:nvPr/>
            </p:nvSpPr>
            <p:spPr bwMode="auto">
              <a:xfrm>
                <a:off x="7224683" y="2351549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9" name="Google Shape;49;p2"/>
              <p:cNvSpPr>
                <a:spLocks noChangeArrowheads="1"/>
              </p:cNvSpPr>
              <p:nvPr/>
            </p:nvSpPr>
            <p:spPr bwMode="auto">
              <a:xfrm>
                <a:off x="7426115" y="2351549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0" name="Google Shape;50;p2"/>
              <p:cNvSpPr>
                <a:spLocks noChangeArrowheads="1"/>
              </p:cNvSpPr>
              <p:nvPr/>
            </p:nvSpPr>
            <p:spPr bwMode="auto">
              <a:xfrm>
                <a:off x="7021803" y="2552976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1" name="Google Shape;51;p2"/>
              <p:cNvSpPr>
                <a:spLocks noChangeArrowheads="1"/>
              </p:cNvSpPr>
              <p:nvPr/>
            </p:nvSpPr>
            <p:spPr bwMode="auto">
              <a:xfrm>
                <a:off x="7224683" y="2552976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2" name="Google Shape;52;p2"/>
              <p:cNvSpPr>
                <a:spLocks noChangeArrowheads="1"/>
              </p:cNvSpPr>
              <p:nvPr/>
            </p:nvSpPr>
            <p:spPr bwMode="auto">
              <a:xfrm>
                <a:off x="7426115" y="2552976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3" name="Google Shape;53;p2"/>
              <p:cNvSpPr>
                <a:spLocks noChangeArrowheads="1"/>
              </p:cNvSpPr>
              <p:nvPr/>
            </p:nvSpPr>
            <p:spPr bwMode="auto">
              <a:xfrm>
                <a:off x="7021803" y="2755852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4" name="Google Shape;54;p2"/>
              <p:cNvSpPr>
                <a:spLocks noChangeArrowheads="1"/>
              </p:cNvSpPr>
              <p:nvPr/>
            </p:nvSpPr>
            <p:spPr bwMode="auto">
              <a:xfrm>
                <a:off x="7224683" y="2755852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5" name="Google Shape;55;p2"/>
              <p:cNvSpPr>
                <a:spLocks noChangeArrowheads="1"/>
              </p:cNvSpPr>
              <p:nvPr/>
            </p:nvSpPr>
            <p:spPr bwMode="auto">
              <a:xfrm>
                <a:off x="7426115" y="2755852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6" name="Google Shape;56;p2"/>
              <p:cNvSpPr>
                <a:spLocks noChangeArrowheads="1"/>
              </p:cNvSpPr>
              <p:nvPr/>
            </p:nvSpPr>
            <p:spPr bwMode="auto">
              <a:xfrm>
                <a:off x="7021803" y="2958728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7" name="Google Shape;57;p2"/>
              <p:cNvSpPr>
                <a:spLocks noChangeArrowheads="1"/>
              </p:cNvSpPr>
              <p:nvPr/>
            </p:nvSpPr>
            <p:spPr bwMode="auto">
              <a:xfrm>
                <a:off x="7224683" y="2958728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8" name="Google Shape;58;p2"/>
              <p:cNvSpPr>
                <a:spLocks noChangeArrowheads="1"/>
              </p:cNvSpPr>
              <p:nvPr/>
            </p:nvSpPr>
            <p:spPr bwMode="auto">
              <a:xfrm>
                <a:off x="7426115" y="2958728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9" name="Google Shape;59;p2"/>
              <p:cNvSpPr>
                <a:spLocks noChangeArrowheads="1"/>
              </p:cNvSpPr>
              <p:nvPr/>
            </p:nvSpPr>
            <p:spPr bwMode="auto">
              <a:xfrm>
                <a:off x="7628995" y="2351549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0" name="Google Shape;60;p2"/>
              <p:cNvSpPr>
                <a:spLocks noChangeArrowheads="1"/>
              </p:cNvSpPr>
              <p:nvPr/>
            </p:nvSpPr>
            <p:spPr bwMode="auto">
              <a:xfrm>
                <a:off x="7628995" y="2552976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1" name="Google Shape;61;p2"/>
              <p:cNvSpPr>
                <a:spLocks noChangeArrowheads="1"/>
              </p:cNvSpPr>
              <p:nvPr/>
            </p:nvSpPr>
            <p:spPr bwMode="auto">
              <a:xfrm>
                <a:off x="7628995" y="2755852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2" name="Google Shape;62;p2"/>
              <p:cNvSpPr>
                <a:spLocks noChangeArrowheads="1"/>
              </p:cNvSpPr>
              <p:nvPr/>
            </p:nvSpPr>
            <p:spPr bwMode="auto">
              <a:xfrm>
                <a:off x="7628995" y="2958728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3" name="Google Shape;63;p2"/>
              <p:cNvSpPr>
                <a:spLocks noChangeArrowheads="1"/>
              </p:cNvSpPr>
              <p:nvPr/>
            </p:nvSpPr>
            <p:spPr bwMode="auto">
              <a:xfrm>
                <a:off x="7021803" y="3160154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4" name="Google Shape;64;p2"/>
              <p:cNvSpPr>
                <a:spLocks noChangeArrowheads="1"/>
              </p:cNvSpPr>
              <p:nvPr/>
            </p:nvSpPr>
            <p:spPr bwMode="auto">
              <a:xfrm>
                <a:off x="7224683" y="3160154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5" name="Google Shape;65;p2"/>
              <p:cNvSpPr>
                <a:spLocks noChangeArrowheads="1"/>
              </p:cNvSpPr>
              <p:nvPr/>
            </p:nvSpPr>
            <p:spPr bwMode="auto">
              <a:xfrm>
                <a:off x="7426115" y="3160154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6" name="Google Shape;66;p2"/>
              <p:cNvSpPr>
                <a:spLocks noChangeArrowheads="1"/>
              </p:cNvSpPr>
              <p:nvPr/>
            </p:nvSpPr>
            <p:spPr bwMode="auto">
              <a:xfrm>
                <a:off x="7021803" y="3363030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7" name="Google Shape;67;p2"/>
              <p:cNvSpPr>
                <a:spLocks noChangeArrowheads="1"/>
              </p:cNvSpPr>
              <p:nvPr/>
            </p:nvSpPr>
            <p:spPr bwMode="auto">
              <a:xfrm>
                <a:off x="7224683" y="3363030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8" name="Google Shape;68;p2"/>
              <p:cNvSpPr>
                <a:spLocks noChangeArrowheads="1"/>
              </p:cNvSpPr>
              <p:nvPr/>
            </p:nvSpPr>
            <p:spPr bwMode="auto">
              <a:xfrm>
                <a:off x="7426115" y="3363030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9" name="Google Shape;69;p2"/>
              <p:cNvSpPr>
                <a:spLocks noChangeArrowheads="1"/>
              </p:cNvSpPr>
              <p:nvPr/>
            </p:nvSpPr>
            <p:spPr bwMode="auto">
              <a:xfrm>
                <a:off x="7628995" y="3160154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0" name="Google Shape;70;p2"/>
              <p:cNvSpPr>
                <a:spLocks noChangeArrowheads="1"/>
              </p:cNvSpPr>
              <p:nvPr/>
            </p:nvSpPr>
            <p:spPr bwMode="auto">
              <a:xfrm>
                <a:off x="7628995" y="3363030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8" name="Google Shape;71;p2"/>
            <p:cNvGrpSpPr>
              <a:grpSpLocks/>
            </p:cNvGrpSpPr>
            <p:nvPr/>
          </p:nvGrpSpPr>
          <p:grpSpPr bwMode="auto"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36" name="Google Shape;72;p2"/>
              <p:cNvSpPr>
                <a:spLocks noChangeArrowheads="1"/>
              </p:cNvSpPr>
              <p:nvPr/>
            </p:nvSpPr>
            <p:spPr bwMode="auto">
              <a:xfrm>
                <a:off x="-225" y="1987174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7" name="Google Shape;73;p2"/>
              <p:cNvSpPr>
                <a:spLocks noChangeArrowheads="1"/>
              </p:cNvSpPr>
              <p:nvPr/>
            </p:nvSpPr>
            <p:spPr bwMode="auto">
              <a:xfrm>
                <a:off x="-225" y="2255589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8" name="Google Shape;74;p2"/>
              <p:cNvSpPr>
                <a:spLocks noChangeArrowheads="1"/>
              </p:cNvSpPr>
              <p:nvPr/>
            </p:nvSpPr>
            <p:spPr bwMode="auto">
              <a:xfrm>
                <a:off x="-225" y="2524003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9" name="Google Shape;75;p2"/>
              <p:cNvSpPr>
                <a:spLocks noChangeArrowheads="1"/>
              </p:cNvSpPr>
              <p:nvPr/>
            </p:nvSpPr>
            <p:spPr bwMode="auto">
              <a:xfrm>
                <a:off x="-225" y="2792418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0" name="Google Shape;76;p2"/>
              <p:cNvSpPr>
                <a:spLocks noChangeArrowheads="1"/>
              </p:cNvSpPr>
              <p:nvPr/>
            </p:nvSpPr>
            <p:spPr bwMode="auto">
              <a:xfrm>
                <a:off x="-225" y="3060833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9" name="Google Shape;77;p2"/>
            <p:cNvGrpSpPr>
              <a:grpSpLocks/>
            </p:cNvGrpSpPr>
            <p:nvPr/>
          </p:nvGrpSpPr>
          <p:grpSpPr bwMode="auto"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32" name="Google Shape;78;p2"/>
              <p:cNvSpPr>
                <a:spLocks noChangeArrowheads="1"/>
              </p:cNvSpPr>
              <p:nvPr/>
            </p:nvSpPr>
            <p:spPr bwMode="auto">
              <a:xfrm>
                <a:off x="-22" y="2255269"/>
                <a:ext cx="318749" cy="11743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3" name="Google Shape;79;p2"/>
              <p:cNvSpPr>
                <a:spLocks noChangeArrowheads="1"/>
              </p:cNvSpPr>
              <p:nvPr/>
            </p:nvSpPr>
            <p:spPr bwMode="auto">
              <a:xfrm>
                <a:off x="-22" y="2523683"/>
                <a:ext cx="318749" cy="11743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4" name="Google Shape;80;p2"/>
              <p:cNvSpPr>
                <a:spLocks noChangeArrowheads="1"/>
              </p:cNvSpPr>
              <p:nvPr/>
            </p:nvSpPr>
            <p:spPr bwMode="auto">
              <a:xfrm>
                <a:off x="-22" y="2792097"/>
                <a:ext cx="318749" cy="11743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5" name="Google Shape;81;p2"/>
              <p:cNvSpPr>
                <a:spLocks noChangeArrowheads="1"/>
              </p:cNvSpPr>
              <p:nvPr/>
            </p:nvSpPr>
            <p:spPr bwMode="auto">
              <a:xfrm>
                <a:off x="-22" y="3060511"/>
                <a:ext cx="318749" cy="11743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" name="Google Shape;82;p2"/>
            <p:cNvGrpSpPr>
              <a:grpSpLocks/>
            </p:cNvGrpSpPr>
            <p:nvPr/>
          </p:nvGrpSpPr>
          <p:grpSpPr bwMode="auto"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28" name="Google Shape;83;p2"/>
              <p:cNvSpPr>
                <a:spLocks noChangeArrowheads="1"/>
              </p:cNvSpPr>
              <p:nvPr/>
            </p:nvSpPr>
            <p:spPr bwMode="auto">
              <a:xfrm>
                <a:off x="1611928" y="2255501"/>
                <a:ext cx="318749" cy="11743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9" name="Google Shape;84;p2"/>
              <p:cNvSpPr>
                <a:spLocks noChangeArrowheads="1"/>
              </p:cNvSpPr>
              <p:nvPr/>
            </p:nvSpPr>
            <p:spPr bwMode="auto">
              <a:xfrm>
                <a:off x="1611928" y="2523915"/>
                <a:ext cx="318749" cy="11743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0" name="Google Shape;85;p2"/>
              <p:cNvSpPr>
                <a:spLocks noChangeArrowheads="1"/>
              </p:cNvSpPr>
              <p:nvPr/>
            </p:nvSpPr>
            <p:spPr bwMode="auto">
              <a:xfrm>
                <a:off x="1611928" y="2792330"/>
                <a:ext cx="318749" cy="11743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1" name="Google Shape;86;p2"/>
              <p:cNvSpPr>
                <a:spLocks noChangeArrowheads="1"/>
              </p:cNvSpPr>
              <p:nvPr/>
            </p:nvSpPr>
            <p:spPr bwMode="auto">
              <a:xfrm>
                <a:off x="1611928" y="3060744"/>
                <a:ext cx="318749" cy="11743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1" name="Google Shape;87;p2"/>
            <p:cNvGrpSpPr>
              <a:grpSpLocks/>
            </p:cNvGrpSpPr>
            <p:nvPr/>
          </p:nvGrpSpPr>
          <p:grpSpPr bwMode="auto"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12" name="Google Shape;88;p2"/>
              <p:cNvSpPr>
                <a:spLocks noChangeArrowheads="1"/>
              </p:cNvSpPr>
              <p:nvPr/>
            </p:nvSpPr>
            <p:spPr bwMode="auto">
              <a:xfrm>
                <a:off x="7996142" y="980275"/>
                <a:ext cx="58739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3" name="Google Shape;89;p2"/>
              <p:cNvSpPr>
                <a:spLocks noChangeArrowheads="1"/>
              </p:cNvSpPr>
              <p:nvPr/>
            </p:nvSpPr>
            <p:spPr bwMode="auto">
              <a:xfrm>
                <a:off x="8199347" y="980275"/>
                <a:ext cx="58739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4" name="Google Shape;90;p2"/>
              <p:cNvSpPr>
                <a:spLocks noChangeArrowheads="1"/>
              </p:cNvSpPr>
              <p:nvPr/>
            </p:nvSpPr>
            <p:spPr bwMode="auto">
              <a:xfrm>
                <a:off x="8400965" y="980275"/>
                <a:ext cx="58738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5" name="Google Shape;91;p2"/>
              <p:cNvSpPr>
                <a:spLocks noChangeArrowheads="1"/>
              </p:cNvSpPr>
              <p:nvPr/>
            </p:nvSpPr>
            <p:spPr bwMode="auto">
              <a:xfrm>
                <a:off x="7996142" y="1183476"/>
                <a:ext cx="58739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6" name="Google Shape;92;p2"/>
              <p:cNvSpPr>
                <a:spLocks noChangeArrowheads="1"/>
              </p:cNvSpPr>
              <p:nvPr/>
            </p:nvSpPr>
            <p:spPr bwMode="auto">
              <a:xfrm>
                <a:off x="8199347" y="1183476"/>
                <a:ext cx="58739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7" name="Google Shape;93;p2"/>
              <p:cNvSpPr>
                <a:spLocks noChangeArrowheads="1"/>
              </p:cNvSpPr>
              <p:nvPr/>
            </p:nvSpPr>
            <p:spPr bwMode="auto">
              <a:xfrm>
                <a:off x="8400965" y="1183476"/>
                <a:ext cx="58738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8" name="Google Shape;94;p2"/>
              <p:cNvSpPr>
                <a:spLocks noChangeArrowheads="1"/>
              </p:cNvSpPr>
              <p:nvPr/>
            </p:nvSpPr>
            <p:spPr bwMode="auto">
              <a:xfrm>
                <a:off x="7996142" y="1385089"/>
                <a:ext cx="58739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9" name="Google Shape;95;p2"/>
              <p:cNvSpPr>
                <a:spLocks noChangeArrowheads="1"/>
              </p:cNvSpPr>
              <p:nvPr/>
            </p:nvSpPr>
            <p:spPr bwMode="auto">
              <a:xfrm>
                <a:off x="8199347" y="1385089"/>
                <a:ext cx="58739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0" name="Google Shape;96;p2"/>
              <p:cNvSpPr>
                <a:spLocks noChangeArrowheads="1"/>
              </p:cNvSpPr>
              <p:nvPr/>
            </p:nvSpPr>
            <p:spPr bwMode="auto">
              <a:xfrm>
                <a:off x="8400965" y="1385089"/>
                <a:ext cx="58738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1" name="Google Shape;97;p2"/>
              <p:cNvSpPr>
                <a:spLocks noChangeArrowheads="1"/>
              </p:cNvSpPr>
              <p:nvPr/>
            </p:nvSpPr>
            <p:spPr bwMode="auto">
              <a:xfrm>
                <a:off x="7996142" y="1588290"/>
                <a:ext cx="58739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2" name="Google Shape;98;p2"/>
              <p:cNvSpPr>
                <a:spLocks noChangeArrowheads="1"/>
              </p:cNvSpPr>
              <p:nvPr/>
            </p:nvSpPr>
            <p:spPr bwMode="auto">
              <a:xfrm>
                <a:off x="8199347" y="1588290"/>
                <a:ext cx="58739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3" name="Google Shape;99;p2"/>
              <p:cNvSpPr>
                <a:spLocks noChangeArrowheads="1"/>
              </p:cNvSpPr>
              <p:nvPr/>
            </p:nvSpPr>
            <p:spPr bwMode="auto">
              <a:xfrm>
                <a:off x="8400965" y="1588290"/>
                <a:ext cx="58738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4" name="Google Shape;100;p2"/>
              <p:cNvSpPr>
                <a:spLocks noChangeArrowheads="1"/>
              </p:cNvSpPr>
              <p:nvPr/>
            </p:nvSpPr>
            <p:spPr bwMode="auto">
              <a:xfrm>
                <a:off x="8604170" y="980275"/>
                <a:ext cx="58738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5" name="Google Shape;101;p2"/>
              <p:cNvSpPr>
                <a:spLocks noChangeArrowheads="1"/>
              </p:cNvSpPr>
              <p:nvPr/>
            </p:nvSpPr>
            <p:spPr bwMode="auto">
              <a:xfrm>
                <a:off x="8604170" y="1183476"/>
                <a:ext cx="58738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6" name="Google Shape;102;p2"/>
              <p:cNvSpPr>
                <a:spLocks noChangeArrowheads="1"/>
              </p:cNvSpPr>
              <p:nvPr/>
            </p:nvSpPr>
            <p:spPr bwMode="auto">
              <a:xfrm>
                <a:off x="8604170" y="1385089"/>
                <a:ext cx="58738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7" name="Google Shape;103;p2"/>
              <p:cNvSpPr>
                <a:spLocks noChangeArrowheads="1"/>
              </p:cNvSpPr>
              <p:nvPr/>
            </p:nvSpPr>
            <p:spPr bwMode="auto">
              <a:xfrm>
                <a:off x="8604170" y="1588290"/>
                <a:ext cx="58738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6"/>
            <a:ext cx="5740200" cy="2060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22;p7"/>
          <p:cNvGrpSpPr>
            <a:grpSpLocks/>
          </p:cNvGrpSpPr>
          <p:nvPr/>
        </p:nvGrpSpPr>
        <p:grpSpPr bwMode="auto">
          <a:xfrm>
            <a:off x="0" y="0"/>
            <a:ext cx="9158288" cy="5149850"/>
            <a:chOff x="-207" y="0"/>
            <a:chExt cx="9158157" cy="5149835"/>
          </a:xfrm>
        </p:grpSpPr>
        <p:sp>
          <p:nvSpPr>
            <p:cNvPr id="6" name="Google Shape;323;p7"/>
            <p:cNvSpPr>
              <a:spLocks noChangeArrowheads="1"/>
            </p:cNvSpPr>
            <p:nvPr/>
          </p:nvSpPr>
          <p:spPr bwMode="auto">
            <a:xfrm>
              <a:off x="8503909" y="4489437"/>
              <a:ext cx="654041" cy="6540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7" name="Google Shape;324;p7"/>
            <p:cNvSpPr>
              <a:spLocks noChangeArrowheads="1"/>
            </p:cNvSpPr>
            <p:nvPr/>
          </p:nvSpPr>
          <p:spPr bwMode="auto">
            <a:xfrm>
              <a:off x="-207" y="0"/>
              <a:ext cx="654041" cy="514348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8" name="Google Shape;325;p7"/>
            <p:cNvSpPr>
              <a:spLocks noChangeArrowheads="1"/>
            </p:cNvSpPr>
            <p:nvPr/>
          </p:nvSpPr>
          <p:spPr bwMode="auto">
            <a:xfrm>
              <a:off x="322051" y="663573"/>
              <a:ext cx="8181858" cy="6540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pitchFamily="34" charset="0"/>
                <a:buNone/>
                <a:defRPr/>
              </a:pPr>
              <a:endParaRPr lang="ru-RU"/>
            </a:p>
          </p:txBody>
        </p:sp>
        <p:grpSp>
          <p:nvGrpSpPr>
            <p:cNvPr id="9" name="Google Shape;326;p7"/>
            <p:cNvGrpSpPr>
              <a:grpSpLocks/>
            </p:cNvGrpSpPr>
            <p:nvPr/>
          </p:nvGrpSpPr>
          <p:grpSpPr bwMode="auto"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1" name="Google Shape;327;p7"/>
              <p:cNvSpPr>
                <a:spLocks noChangeArrowheads="1"/>
              </p:cNvSpPr>
              <p:nvPr/>
            </p:nvSpPr>
            <p:spPr bwMode="auto">
              <a:xfrm>
                <a:off x="5385375" y="497687"/>
                <a:ext cx="800687" cy="1000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2" name="Google Shape;328;p7"/>
              <p:cNvSpPr>
                <a:spLocks noChangeArrowheads="1"/>
              </p:cNvSpPr>
              <p:nvPr/>
            </p:nvSpPr>
            <p:spPr bwMode="auto">
              <a:xfrm>
                <a:off x="5385375" y="726075"/>
                <a:ext cx="800687" cy="1000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3" name="Google Shape;329;p7"/>
              <p:cNvSpPr>
                <a:spLocks noChangeArrowheads="1"/>
              </p:cNvSpPr>
              <p:nvPr/>
            </p:nvSpPr>
            <p:spPr bwMode="auto">
              <a:xfrm>
                <a:off x="5385375" y="954462"/>
                <a:ext cx="800687" cy="1000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" name="Google Shape;330;p7"/>
            <p:cNvGrpSpPr>
              <a:grpSpLocks/>
            </p:cNvGrpSpPr>
            <p:nvPr/>
          </p:nvGrpSpPr>
          <p:grpSpPr bwMode="auto"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15" name="Google Shape;331;p7"/>
              <p:cNvSpPr>
                <a:spLocks noChangeArrowheads="1"/>
              </p:cNvSpPr>
              <p:nvPr/>
            </p:nvSpPr>
            <p:spPr bwMode="auto">
              <a:xfrm>
                <a:off x="7134449" y="414092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6" name="Google Shape;332;p7"/>
              <p:cNvSpPr>
                <a:spLocks noChangeArrowheads="1"/>
              </p:cNvSpPr>
              <p:nvPr/>
            </p:nvSpPr>
            <p:spPr bwMode="auto">
              <a:xfrm>
                <a:off x="7287505" y="414092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7" name="Google Shape;333;p7"/>
              <p:cNvSpPr>
                <a:spLocks noChangeArrowheads="1"/>
              </p:cNvSpPr>
              <p:nvPr/>
            </p:nvSpPr>
            <p:spPr bwMode="auto">
              <a:xfrm>
                <a:off x="7439365" y="414092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8" name="Google Shape;334;p7"/>
              <p:cNvSpPr>
                <a:spLocks noChangeArrowheads="1"/>
              </p:cNvSpPr>
              <p:nvPr/>
            </p:nvSpPr>
            <p:spPr bwMode="auto">
              <a:xfrm>
                <a:off x="7134449" y="567138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9" name="Google Shape;335;p7"/>
              <p:cNvSpPr>
                <a:spLocks noChangeArrowheads="1"/>
              </p:cNvSpPr>
              <p:nvPr/>
            </p:nvSpPr>
            <p:spPr bwMode="auto">
              <a:xfrm>
                <a:off x="7287505" y="567138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0" name="Google Shape;336;p7"/>
              <p:cNvSpPr>
                <a:spLocks noChangeArrowheads="1"/>
              </p:cNvSpPr>
              <p:nvPr/>
            </p:nvSpPr>
            <p:spPr bwMode="auto">
              <a:xfrm>
                <a:off x="7439365" y="567138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1" name="Google Shape;337;p7"/>
              <p:cNvSpPr>
                <a:spLocks noChangeArrowheads="1"/>
              </p:cNvSpPr>
              <p:nvPr/>
            </p:nvSpPr>
            <p:spPr bwMode="auto">
              <a:xfrm>
                <a:off x="7134449" y="718989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2" name="Google Shape;338;p7"/>
              <p:cNvSpPr>
                <a:spLocks noChangeArrowheads="1"/>
              </p:cNvSpPr>
              <p:nvPr/>
            </p:nvSpPr>
            <p:spPr bwMode="auto">
              <a:xfrm>
                <a:off x="7287505" y="718989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3" name="Google Shape;339;p7"/>
              <p:cNvSpPr>
                <a:spLocks noChangeArrowheads="1"/>
              </p:cNvSpPr>
              <p:nvPr/>
            </p:nvSpPr>
            <p:spPr bwMode="auto">
              <a:xfrm>
                <a:off x="7439365" y="718989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4" name="Google Shape;340;p7"/>
              <p:cNvSpPr>
                <a:spLocks noChangeArrowheads="1"/>
              </p:cNvSpPr>
              <p:nvPr/>
            </p:nvSpPr>
            <p:spPr bwMode="auto">
              <a:xfrm>
                <a:off x="7134449" y="872035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5" name="Google Shape;341;p7"/>
              <p:cNvSpPr>
                <a:spLocks noChangeArrowheads="1"/>
              </p:cNvSpPr>
              <p:nvPr/>
            </p:nvSpPr>
            <p:spPr bwMode="auto">
              <a:xfrm>
                <a:off x="7287505" y="872035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6" name="Google Shape;342;p7"/>
              <p:cNvSpPr>
                <a:spLocks noChangeArrowheads="1"/>
              </p:cNvSpPr>
              <p:nvPr/>
            </p:nvSpPr>
            <p:spPr bwMode="auto">
              <a:xfrm>
                <a:off x="7439365" y="872035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7" name="Google Shape;343;p7"/>
              <p:cNvSpPr>
                <a:spLocks noChangeArrowheads="1"/>
              </p:cNvSpPr>
              <p:nvPr/>
            </p:nvSpPr>
            <p:spPr bwMode="auto">
              <a:xfrm>
                <a:off x="7592421" y="414092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8" name="Google Shape;344;p7"/>
              <p:cNvSpPr>
                <a:spLocks noChangeArrowheads="1"/>
              </p:cNvSpPr>
              <p:nvPr/>
            </p:nvSpPr>
            <p:spPr bwMode="auto">
              <a:xfrm>
                <a:off x="7592421" y="567138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9" name="Google Shape;345;p7"/>
              <p:cNvSpPr>
                <a:spLocks noChangeArrowheads="1"/>
              </p:cNvSpPr>
              <p:nvPr/>
            </p:nvSpPr>
            <p:spPr bwMode="auto">
              <a:xfrm>
                <a:off x="7592421" y="718989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0" name="Google Shape;346;p7"/>
              <p:cNvSpPr>
                <a:spLocks noChangeArrowheads="1"/>
              </p:cNvSpPr>
              <p:nvPr/>
            </p:nvSpPr>
            <p:spPr bwMode="auto">
              <a:xfrm>
                <a:off x="7592421" y="872035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1" name="Google Shape;347;p7"/>
            <p:cNvGrpSpPr>
              <a:grpSpLocks/>
            </p:cNvGrpSpPr>
            <p:nvPr/>
          </p:nvGrpSpPr>
          <p:grpSpPr bwMode="auto"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12" name="Google Shape;348;p7"/>
              <p:cNvSpPr>
                <a:spLocks noChangeArrowheads="1"/>
              </p:cNvSpPr>
              <p:nvPr/>
            </p:nvSpPr>
            <p:spPr bwMode="auto">
              <a:xfrm>
                <a:off x="5385717" y="498773"/>
                <a:ext cx="800479" cy="9865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3" name="Google Shape;349;p7"/>
              <p:cNvSpPr>
                <a:spLocks noChangeArrowheads="1"/>
              </p:cNvSpPr>
              <p:nvPr/>
            </p:nvSpPr>
            <p:spPr bwMode="auto">
              <a:xfrm>
                <a:off x="5385717" y="727160"/>
                <a:ext cx="800479" cy="986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4" name="Google Shape;350;p7"/>
              <p:cNvSpPr>
                <a:spLocks noChangeArrowheads="1"/>
              </p:cNvSpPr>
              <p:nvPr/>
            </p:nvSpPr>
            <p:spPr bwMode="auto">
              <a:xfrm>
                <a:off x="5385717" y="955548"/>
                <a:ext cx="800479" cy="9865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4" name="Google Shape;354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93C7-A14F-4959-86D8-B225B18EBC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314450" y="1600200"/>
            <a:ext cx="718978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504238" y="448945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chemeClr val="accent1"/>
                </a:solidFill>
                <a:latin typeface="Barlow Light" charset="0"/>
                <a:sym typeface="Barlow Light" charset="0"/>
              </a:defRPr>
            </a:lvl1pPr>
          </a:lstStyle>
          <a:p>
            <a:pPr>
              <a:defRPr/>
            </a:pPr>
            <a:fld id="{EB079D0C-9EA7-4300-8EF9-F1442F527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bspu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463"/>
            <a:ext cx="6189663" cy="2060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u-RU" altLang="ru-RU" sz="4400" b="1" smtClean="0">
                <a:solidFill>
                  <a:schemeClr val="bg1"/>
                </a:solidFill>
                <a:latin typeface="Times New Roman" pitchFamily="18" charset="0"/>
                <a:ea typeface="Opium Normal"/>
                <a:cs typeface="Opium Normal"/>
                <a:sym typeface="Barlow SemiBold" charset="0"/>
              </a:rPr>
              <a:t/>
            </a:r>
            <a:br>
              <a:rPr lang="ru-RU" altLang="ru-RU" sz="4400" b="1" smtClean="0">
                <a:solidFill>
                  <a:schemeClr val="bg1"/>
                </a:solidFill>
                <a:latin typeface="Times New Roman" pitchFamily="18" charset="0"/>
                <a:ea typeface="Opium Normal"/>
                <a:cs typeface="Opium Normal"/>
                <a:sym typeface="Barlow SemiBold" charset="0"/>
              </a:rPr>
            </a:br>
            <a:r>
              <a:rPr lang="ru-RU" altLang="ru-RU" sz="4400" b="1" smtClean="0">
                <a:solidFill>
                  <a:schemeClr val="bg1"/>
                </a:solidFill>
                <a:latin typeface="Times New Roman" pitchFamily="18" charset="0"/>
                <a:ea typeface="Opium Normal"/>
                <a:cs typeface="Opium Normal"/>
                <a:sym typeface="Barlow SemiBold" charset="0"/>
              </a:rPr>
              <a:t>Акмуллинский университет 2024</a:t>
            </a: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ea typeface="Opium Normal"/>
                <a:cs typeface="Opium Normal"/>
                <a:sym typeface="Barlow SemiBold" charset="0"/>
              </a:rPr>
              <a:t/>
            </a:r>
            <a:b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ea typeface="Opium Normal"/>
                <a:cs typeface="Opium Normal"/>
                <a:sym typeface="Barlow SemiBold" charset="0"/>
              </a:rPr>
            </a:b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ea typeface="Opium Normal"/>
              <a:cs typeface="Opium Normal"/>
              <a:sym typeface="Barlow SemiBold" charset="0"/>
            </a:endParaRPr>
          </a:p>
        </p:txBody>
      </p:sp>
      <p:pic>
        <p:nvPicPr>
          <p:cNvPr id="4099" name="Picture 2" descr="https://infra-m.ru/upload/medialibrary/a4a/logo-bgpu-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23825"/>
            <a:ext cx="23907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9225"/>
            <a:ext cx="78486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DF4071-9E7F-4BCC-A7A2-1F8CA19E6A42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14340" name="Google Shape;521;p14"/>
          <p:cNvSpPr txBox="1">
            <a:spLocks/>
          </p:cNvSpPr>
          <p:nvPr/>
        </p:nvSpPr>
        <p:spPr bwMode="auto">
          <a:xfrm>
            <a:off x="660400" y="555625"/>
            <a:ext cx="7843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Важные документы</a:t>
            </a:r>
          </a:p>
        </p:txBody>
      </p:sp>
      <p:sp>
        <p:nvSpPr>
          <p:cNvPr id="7" name="Овал 6"/>
          <p:cNvSpPr/>
          <p:nvPr/>
        </p:nvSpPr>
        <p:spPr>
          <a:xfrm>
            <a:off x="755650" y="2355850"/>
            <a:ext cx="3671888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5650" y="2932113"/>
            <a:ext cx="3600450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16463" y="3579813"/>
            <a:ext cx="3671887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643438" y="2427288"/>
            <a:ext cx="647700" cy="142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3003550"/>
            <a:ext cx="647700" cy="1444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667625" y="3435350"/>
            <a:ext cx="647700" cy="142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A940D7-DC2E-4588-8FBF-202C5B395093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15363" name="Google Shape;521;p14"/>
          <p:cNvSpPr txBox="1">
            <a:spLocks/>
          </p:cNvSpPr>
          <p:nvPr/>
        </p:nvSpPr>
        <p:spPr bwMode="auto">
          <a:xfrm>
            <a:off x="660400" y="555625"/>
            <a:ext cx="7843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Соответствие программ СПО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 l="2083" t="15172" r="5208" b="1921"/>
          <a:stretch>
            <a:fillRect/>
          </a:stretch>
        </p:blipFill>
        <p:spPr bwMode="auto">
          <a:xfrm>
            <a:off x="971550" y="1347788"/>
            <a:ext cx="6408738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2284413"/>
            <a:ext cx="16573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140CEF-2CCB-4C18-946E-C35ECFE7E797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16387" name="Google Shape;521;p14"/>
          <p:cNvSpPr txBox="1">
            <a:spLocks/>
          </p:cNvSpPr>
          <p:nvPr/>
        </p:nvSpPr>
        <p:spPr bwMode="auto">
          <a:xfrm>
            <a:off x="395288" y="627063"/>
            <a:ext cx="83248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Программы вступительных испытаний</a:t>
            </a:r>
          </a:p>
        </p:txBody>
      </p:sp>
      <p:pic>
        <p:nvPicPr>
          <p:cNvPr id="16388" name="Рисунок 1"/>
          <p:cNvPicPr>
            <a:picLocks noChangeAspect="1"/>
          </p:cNvPicPr>
          <p:nvPr/>
        </p:nvPicPr>
        <p:blipFill>
          <a:blip r:embed="rId3"/>
          <a:srcRect b="16010"/>
          <a:stretch>
            <a:fillRect/>
          </a:stretch>
        </p:blipFill>
        <p:spPr bwMode="auto">
          <a:xfrm>
            <a:off x="684213" y="1384300"/>
            <a:ext cx="728503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579813"/>
            <a:ext cx="71072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E6C5FF-153C-4A27-91E7-BF94E3C8A910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18435" name="Google Shape;521;p14"/>
          <p:cNvSpPr txBox="1">
            <a:spLocks/>
          </p:cNvSpPr>
          <p:nvPr/>
        </p:nvSpPr>
        <p:spPr bwMode="auto">
          <a:xfrm>
            <a:off x="468313" y="700088"/>
            <a:ext cx="80152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2800" b="1">
                <a:solidFill>
                  <a:srgbClr val="FFFFFF"/>
                </a:solidFill>
                <a:sym typeface="Barlow SemiBold" charset="0"/>
              </a:rPr>
              <a:t>Бакалавриат - индивидуальные достижения 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284413"/>
            <a:ext cx="1828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/>
          <a:srcRect l="6667" t="1802" b="912"/>
          <a:stretch>
            <a:fillRect/>
          </a:stretch>
        </p:blipFill>
        <p:spPr bwMode="auto">
          <a:xfrm>
            <a:off x="1692275" y="1347788"/>
            <a:ext cx="482441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AED2C4-8B28-4867-A954-1F2A55F1C1AB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19459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Акмуллинская олимпиада</a:t>
            </a:r>
          </a:p>
        </p:txBody>
      </p:sp>
      <p:pic>
        <p:nvPicPr>
          <p:cNvPr id="19460" name="Рисунок 6" descr="-JTXn5rvzAQ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47788"/>
            <a:ext cx="36861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8"/>
          <p:cNvSpPr>
            <a:spLocks noChangeArrowheads="1"/>
          </p:cNvSpPr>
          <p:nvPr/>
        </p:nvSpPr>
        <p:spPr bwMode="auto">
          <a:xfrm>
            <a:off x="4859338" y="4084638"/>
            <a:ext cx="1390650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070709"/>
                </a:solidFill>
              </a:rPr>
              <a:t>akmulolimp@yandex.ru</a:t>
            </a:r>
            <a:endParaRPr lang="ru-RU" altLang="ru-RU" sz="900">
              <a:solidFill>
                <a:srgbClr val="070709"/>
              </a:solidFill>
            </a:endParaRP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684213" y="1635125"/>
            <a:ext cx="410368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/>
              <a:t>Поступление в БГПУ им. М.Акмуллы:</a:t>
            </a:r>
          </a:p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/>
              <a:t>наличие статуса </a:t>
            </a:r>
            <a:r>
              <a:rPr lang="ru-RU" altLang="ru-RU" b="1"/>
              <a:t>победителя или призера </a:t>
            </a:r>
            <a:r>
              <a:rPr lang="ru-RU" altLang="ru-RU"/>
              <a:t>олимпиады и конкурсов, проводимых в рамках Акмуллинской олимпиады школьников и студентов организаций профессионального образования –</a:t>
            </a:r>
          </a:p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b="1"/>
              <a:t> плюс 10 баллов.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6588125" y="2211388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altLang="ru-RU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435350"/>
            <a:ext cx="1352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EEABD1-205A-415B-B244-946D34DE7C52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20483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Контакты</a:t>
            </a:r>
          </a:p>
        </p:txBody>
      </p:sp>
      <p:sp>
        <p:nvSpPr>
          <p:cNvPr id="20484" name="Прямоугольник 16"/>
          <p:cNvSpPr>
            <a:spLocks noChangeArrowheads="1"/>
          </p:cNvSpPr>
          <p:nvPr/>
        </p:nvSpPr>
        <p:spPr bwMode="auto">
          <a:xfrm>
            <a:off x="2489200" y="2027238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b="1">
                <a:solidFill>
                  <a:srgbClr val="070709"/>
                </a:solidFill>
              </a:rPr>
              <a:t>г. Уфа, ул. Октябрьской революции, 3А, 2 корпус, 100 кабинет</a:t>
            </a:r>
          </a:p>
        </p:txBody>
      </p:sp>
      <p:pic>
        <p:nvPicPr>
          <p:cNvPr id="20485" name="Picture 14"/>
          <p:cNvPicPr>
            <a:picLocks noChangeAspect="1" noChangeArrowheads="1"/>
          </p:cNvPicPr>
          <p:nvPr/>
        </p:nvPicPr>
        <p:blipFill>
          <a:blip r:embed="rId3"/>
          <a:srcRect l="14723" t="4843" r="14984" b="7980"/>
          <a:stretch>
            <a:fillRect/>
          </a:stretch>
        </p:blipFill>
        <p:spPr bwMode="auto">
          <a:xfrm>
            <a:off x="1820863" y="2781300"/>
            <a:ext cx="1582737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http://qrcoder.ru/code/?https%3A%2F%2Fvk.com%2Fbspu.abitur&amp;4&amp;0"/>
          <p:cNvPicPr>
            <a:picLocks noChangeAspect="1" noChangeArrowheads="1"/>
          </p:cNvPicPr>
          <p:nvPr/>
        </p:nvPicPr>
        <p:blipFill>
          <a:blip r:embed="rId4"/>
          <a:srcRect l="6145" t="6058" r="5867" b="5933"/>
          <a:stretch>
            <a:fillRect/>
          </a:stretch>
        </p:blipFill>
        <p:spPr bwMode="auto">
          <a:xfrm>
            <a:off x="5446713" y="268922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https://static.tildacdn.com/tild6665-3333-4436-b963-376563633565/call_icon_v3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178338" y="1368693"/>
            <a:ext cx="642249" cy="642249"/>
          </a:xfrm>
          <a:prstGeom prst="rect">
            <a:avLst/>
          </a:prstGeom>
          <a:noFill/>
          <a:extLst/>
        </p:spPr>
      </p:pic>
      <p:sp>
        <p:nvSpPr>
          <p:cNvPr id="20488" name="Прямоугольник 2"/>
          <p:cNvSpPr>
            <a:spLocks noChangeArrowheads="1"/>
          </p:cNvSpPr>
          <p:nvPr/>
        </p:nvSpPr>
        <p:spPr bwMode="auto">
          <a:xfrm>
            <a:off x="692150" y="2073275"/>
            <a:ext cx="161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b="1">
                <a:solidFill>
                  <a:srgbClr val="070709"/>
                </a:solidFill>
              </a:rPr>
              <a:t>8 (347) 287-99-99</a:t>
            </a:r>
          </a:p>
        </p:txBody>
      </p:sp>
      <p:sp>
        <p:nvSpPr>
          <p:cNvPr id="20489" name="Прямоугольник 3"/>
          <p:cNvSpPr>
            <a:spLocks noChangeArrowheads="1"/>
          </p:cNvSpPr>
          <p:nvPr/>
        </p:nvSpPr>
        <p:spPr bwMode="auto">
          <a:xfrm>
            <a:off x="6816725" y="2108200"/>
            <a:ext cx="122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en-US" altLang="ru-RU" b="1">
                <a:solidFill>
                  <a:srgbClr val="070709"/>
                </a:solidFill>
                <a:sym typeface="Montserrat" charset="-52"/>
              </a:rPr>
              <a:t>pk@bspu.ru</a:t>
            </a:r>
          </a:p>
        </p:txBody>
      </p:sp>
      <p:sp>
        <p:nvSpPr>
          <p:cNvPr id="20490" name="Прямоугольник 16"/>
          <p:cNvSpPr>
            <a:spLocks noChangeArrowheads="1"/>
          </p:cNvSpPr>
          <p:nvPr/>
        </p:nvSpPr>
        <p:spPr bwMode="auto">
          <a:xfrm>
            <a:off x="1517650" y="4335463"/>
            <a:ext cx="2266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en-US" altLang="ru-RU" b="1">
                <a:solidFill>
                  <a:srgbClr val="070709"/>
                </a:solidFill>
                <a:latin typeface="Montserrat" charset="-52"/>
                <a:sym typeface="Montserrat" charset="-52"/>
              </a:rPr>
              <a:t>https://abitur.bspu.ru/</a:t>
            </a:r>
            <a:endParaRPr lang="ru-RU" altLang="ru-RU" b="1">
              <a:solidFill>
                <a:srgbClr val="070709"/>
              </a:solidFill>
              <a:latin typeface="Montserrat" charset="-52"/>
              <a:sym typeface="Montserrat" charset="-52"/>
            </a:endParaRPr>
          </a:p>
        </p:txBody>
      </p:sp>
      <p:sp>
        <p:nvSpPr>
          <p:cNvPr id="20491" name="Прямоугольник 17"/>
          <p:cNvSpPr>
            <a:spLocks noChangeArrowheads="1"/>
          </p:cNvSpPr>
          <p:nvPr/>
        </p:nvSpPr>
        <p:spPr bwMode="auto">
          <a:xfrm>
            <a:off x="4859338" y="4344988"/>
            <a:ext cx="2703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en-US" altLang="ru-RU" b="1">
                <a:solidFill>
                  <a:srgbClr val="070709"/>
                </a:solidFill>
                <a:latin typeface="Montserrat" charset="-52"/>
                <a:sym typeface="Montserrat" charset="-52"/>
              </a:rPr>
              <a:t>https://vk.com/bspu.abitur</a:t>
            </a:r>
            <a:endParaRPr lang="ru-RU" altLang="ru-RU" b="1">
              <a:solidFill>
                <a:srgbClr val="070709"/>
              </a:solidFill>
              <a:latin typeface="Montserrat" charset="-52"/>
              <a:sym typeface="Montserrat" charset="-52"/>
            </a:endParaRPr>
          </a:p>
        </p:txBody>
      </p:sp>
      <p:pic>
        <p:nvPicPr>
          <p:cNvPr id="20492" name="Picture 12" descr="https://sch2087uv.mskobr.ru/files/Icon/bbd4d56b4bba4243a573025cbd26c0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6363" y="1368425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4" descr="https://elit-maket.ru/wp-content/uploads/2021/06/article-28.jpg"/>
          <p:cNvPicPr>
            <a:picLocks noChangeAspect="1" noChangeArrowheads="1"/>
          </p:cNvPicPr>
          <p:nvPr/>
        </p:nvPicPr>
        <p:blipFill>
          <a:blip r:embed="rId7"/>
          <a:srcRect l="13742" r="12750"/>
          <a:stretch>
            <a:fillRect/>
          </a:stretch>
        </p:blipFill>
        <p:spPr bwMode="auto">
          <a:xfrm>
            <a:off x="6943725" y="1328738"/>
            <a:ext cx="968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2D9B40-43AE-4DC8-9702-1ED3C2376D5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6147" name="Google Shape;521;p14"/>
          <p:cNvSpPr txBox="1">
            <a:spLocks/>
          </p:cNvSpPr>
          <p:nvPr/>
        </p:nvSpPr>
        <p:spPr bwMode="auto">
          <a:xfrm>
            <a:off x="611188" y="555625"/>
            <a:ext cx="7843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Выбор ЕГЭ</a:t>
            </a:r>
          </a:p>
        </p:txBody>
      </p:sp>
      <p:sp>
        <p:nvSpPr>
          <p:cNvPr id="26628" name="Прямоугольник 11"/>
          <p:cNvSpPr>
            <a:spLocks noChangeArrowheads="1"/>
          </p:cNvSpPr>
          <p:nvPr/>
        </p:nvSpPr>
        <p:spPr bwMode="auto">
          <a:xfrm>
            <a:off x="684213" y="1708150"/>
            <a:ext cx="1871662" cy="1476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10000"/>
                  </a:schemeClr>
                </a:solidFill>
              </a:rPr>
              <a:t>абитуриент САМ выбирает, 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10000"/>
                  </a:schemeClr>
                </a:solidFill>
              </a:rPr>
              <a:t>результат какого ЕГЭ сдать в вуз</a:t>
            </a:r>
          </a:p>
        </p:txBody>
      </p:sp>
      <p:sp>
        <p:nvSpPr>
          <p:cNvPr id="26629" name="Прямоугольник 18"/>
          <p:cNvSpPr>
            <a:spLocks noChangeArrowheads="1"/>
          </p:cNvSpPr>
          <p:nvPr/>
        </p:nvSpPr>
        <p:spPr bwMode="auto">
          <a:xfrm>
            <a:off x="6443663" y="2427288"/>
            <a:ext cx="2205037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10000"/>
                  </a:schemeClr>
                </a:solidFill>
              </a:rPr>
              <a:t>обязательные ЕГЭ</a:t>
            </a:r>
          </a:p>
        </p:txBody>
      </p:sp>
      <p:sp>
        <p:nvSpPr>
          <p:cNvPr id="6150" name="Прямоугольник 20"/>
          <p:cNvSpPr>
            <a:spLocks noChangeArrowheads="1"/>
          </p:cNvSpPr>
          <p:nvPr/>
        </p:nvSpPr>
        <p:spPr bwMode="auto">
          <a:xfrm>
            <a:off x="971550" y="3940175"/>
            <a:ext cx="76327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1600">
                <a:solidFill>
                  <a:srgbClr val="070709"/>
                </a:solidFill>
              </a:rPr>
              <a:t>*Самые популярные предметы - математика (профиль) и обществознание</a:t>
            </a:r>
          </a:p>
          <a:p>
            <a:pPr defTabSz="6858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1600">
                <a:solidFill>
                  <a:srgbClr val="070709"/>
                </a:solidFill>
              </a:rPr>
              <a:t>*ЕГЭ математика – только профильный уровень!!!</a:t>
            </a:r>
          </a:p>
        </p:txBody>
      </p:sp>
      <p:sp>
        <p:nvSpPr>
          <p:cNvPr id="14" name="Стрелка вправо 13"/>
          <p:cNvSpPr/>
          <p:nvPr/>
        </p:nvSpPr>
        <p:spPr>
          <a:xfrm rot="534682">
            <a:off x="2328863" y="2571750"/>
            <a:ext cx="941387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33864">
            <a:off x="5514975" y="2098675"/>
            <a:ext cx="969963" cy="635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9415454">
            <a:off x="5472113" y="3248025"/>
            <a:ext cx="1008062" cy="6508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348038" y="1492250"/>
          <a:ext cx="2160587" cy="2441574"/>
        </p:xfrm>
        <a:graphic>
          <a:graphicData uri="http://schemas.openxmlformats.org/drawingml/2006/table">
            <a:tbl>
              <a:tblPr firstRow="1" bandRow="1">
                <a:tableStyleId>{59096C3E-3024-4353-87C0-A7270F41AF63}</a:tableStyleId>
              </a:tblPr>
              <a:tblGrid>
                <a:gridCol w="2160587"/>
              </a:tblGrid>
              <a:tr h="623357">
                <a:tc>
                  <a:txBody>
                    <a:bodyPr/>
                    <a:lstStyle/>
                    <a:p>
                      <a:pPr algn="ctr" defTabSz="685800" rtl="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itchFamily="34" charset="0"/>
                        <a:buNone/>
                      </a:pPr>
                      <a:r>
                        <a:rPr lang="ru-RU" alt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1. Математика</a:t>
                      </a:r>
                      <a:r>
                        <a:rPr lang="ru-RU" altLang="ru-RU" sz="1600" kern="1200" baseline="30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  <a:endParaRPr lang="ru-RU" altLang="ru-RU" sz="1600" kern="1200" baseline="30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5" marR="91455" marT="45694" marB="45694" anchor="ctr"/>
                </a:tc>
              </a:tr>
              <a:tr h="1194860">
                <a:tc>
                  <a:txBody>
                    <a:bodyPr/>
                    <a:lstStyle/>
                    <a:p>
                      <a:pPr algn="ctr" defTabSz="685800" rtl="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itchFamily="34" charset="0"/>
                        <a:buNone/>
                      </a:pPr>
                      <a:r>
                        <a:rPr lang="ru-RU" alt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2. Информатика и информационно-коммуникационные технологии (ИКТ), физика (по выбору)</a:t>
                      </a:r>
                      <a:endParaRPr lang="ru-RU" altLang="ru-RU" sz="1600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5" marR="91455" marT="45694" marB="45694" anchor="ctr"/>
                </a:tc>
              </a:tr>
              <a:tr h="623357">
                <a:tc>
                  <a:txBody>
                    <a:bodyPr/>
                    <a:lstStyle/>
                    <a:p>
                      <a:pPr algn="ctr" defTabSz="685800" rtl="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itchFamily="34" charset="0"/>
                        <a:buNone/>
                      </a:pPr>
                      <a:r>
                        <a:rPr lang="ru-RU" alt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3. Русский язык</a:t>
                      </a:r>
                      <a:endParaRPr lang="ru-RU" altLang="ru-RU" sz="1600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5" marR="91455" marT="45694" marB="45694"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1347F5-1220-4A3D-9FC7-6F897BF96700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7171" name="Google Shape;521;p14"/>
          <p:cNvSpPr txBox="1">
            <a:spLocks/>
          </p:cNvSpPr>
          <p:nvPr/>
        </p:nvSpPr>
        <p:spPr bwMode="auto">
          <a:xfrm>
            <a:off x="660400" y="555625"/>
            <a:ext cx="7843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Если у абитуриента только 2 ЕГЭ</a:t>
            </a:r>
          </a:p>
        </p:txBody>
      </p:sp>
      <p:sp>
        <p:nvSpPr>
          <p:cNvPr id="17" name="Прямоугольник 20"/>
          <p:cNvSpPr>
            <a:spLocks noChangeArrowheads="1"/>
          </p:cNvSpPr>
          <p:nvPr/>
        </p:nvSpPr>
        <p:spPr bwMode="auto">
          <a:xfrm>
            <a:off x="827088" y="1419225"/>
            <a:ext cx="7632700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altLang="ru-RU" sz="1600" b="1">
                <a:solidFill>
                  <a:srgbClr val="002060"/>
                </a:solidFill>
              </a:rPr>
              <a:t>ЕСТЬ НАПРАВЛЕНИЯ ТВОРЧЕСКОЙ НАПРАВЛЕННОСТИ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650" y="2066925"/>
          <a:ext cx="8064500" cy="1836806"/>
        </p:xfrm>
        <a:graphic>
          <a:graphicData uri="http://schemas.openxmlformats.org/drawingml/2006/table">
            <a:tbl>
              <a:tblPr/>
              <a:tblGrid>
                <a:gridCol w="1944142"/>
                <a:gridCol w="2234158"/>
                <a:gridCol w="1979613"/>
                <a:gridCol w="1906587"/>
              </a:tblGrid>
              <a:tr h="735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 Специальное (дефектологическое) образование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 Творческое испытание (музыкальное исполнительство)</a:t>
                      </a: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 Творческое испытание (рисунок)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 Творческое испытание (рисунок)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 Биология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 Обществознание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 Математика (профиль)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 Литература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3. Русский язык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3. Русский язык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3. Русский язык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3. Русский язык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665228-C90D-4D80-9051-3966E1F2627F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17411" name="Google Shape;521;p14"/>
          <p:cNvSpPr txBox="1">
            <a:spLocks/>
          </p:cNvSpPr>
          <p:nvPr/>
        </p:nvSpPr>
        <p:spPr bwMode="auto">
          <a:xfrm>
            <a:off x="660400" y="555625"/>
            <a:ext cx="7843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Минимальные баллы 2024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2988" y="1362075"/>
          <a:ext cx="7416800" cy="3525199"/>
        </p:xfrm>
        <a:graphic>
          <a:graphicData uri="http://schemas.openxmlformats.org/drawingml/2006/table">
            <a:tbl>
              <a:tblPr/>
              <a:tblGrid>
                <a:gridCol w="360070"/>
                <a:gridCol w="4752925"/>
                <a:gridCol w="2303805"/>
              </a:tblGrid>
              <a:tr h="345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№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Предмет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Минимальный балл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(из 100 баллов)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Русский язык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42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Математика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39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Физика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39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Химия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39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Биология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39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Информатика и информационно-коммуникационные технологии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44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История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35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География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Обществознание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42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Литература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Иностранный язык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английский, немецкий, французский)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30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Дополнительные вступительные испытаниям творческой и профессиональной направленности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Вступительные испытания по программам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бакалавриата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специалитета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на базе СПО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Вступительные испытания по программам магистратуры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r="26495"/>
          <a:stretch>
            <a:fillRect/>
          </a:stretch>
        </p:blipFill>
        <p:spPr bwMode="auto">
          <a:xfrm>
            <a:off x="755650" y="1492250"/>
            <a:ext cx="51466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EC93D7A-ECE7-46CC-9FC5-237F1DEC46D2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8196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Где смотреть информацию?</a:t>
            </a:r>
          </a:p>
        </p:txBody>
      </p:sp>
      <p:sp>
        <p:nvSpPr>
          <p:cNvPr id="12" name="Овал 11"/>
          <p:cNvSpPr/>
          <p:nvPr/>
        </p:nvSpPr>
        <p:spPr>
          <a:xfrm>
            <a:off x="2667000" y="1779588"/>
            <a:ext cx="1079500" cy="5048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504950" y="2284413"/>
            <a:ext cx="1152525" cy="865187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5580063" y="1770063"/>
            <a:ext cx="3787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b="1">
                <a:solidFill>
                  <a:srgbClr val="070709"/>
                </a:solidFill>
              </a:rPr>
              <a:t>На официальном сайте </a:t>
            </a:r>
          </a:p>
          <a:p>
            <a:pPr algn="ctr">
              <a:buClr>
                <a:srgbClr val="000000"/>
              </a:buClr>
              <a:buFont typeface="Arial" pitchFamily="34" charset="0"/>
              <a:buNone/>
            </a:pPr>
            <a:r>
              <a:rPr lang="en-US" altLang="ru-RU" b="1">
                <a:solidFill>
                  <a:schemeClr val="tx1"/>
                </a:solidFill>
                <a:hlinkClick r:id="rId4"/>
              </a:rPr>
              <a:t>https://bspu.ru/</a:t>
            </a:r>
            <a:r>
              <a:rPr lang="en-US" altLang="ru-RU" b="1">
                <a:solidFill>
                  <a:schemeClr val="tx1"/>
                </a:solidFill>
              </a:rPr>
              <a:t>  </a:t>
            </a:r>
            <a:r>
              <a:rPr lang="ru-RU" altLang="ru-RU" b="1">
                <a:solidFill>
                  <a:schemeClr val="tx1"/>
                </a:solidFill>
              </a:rPr>
              <a:t> </a:t>
            </a:r>
            <a:endParaRPr lang="en-US" altLang="ru-RU" b="1">
              <a:solidFill>
                <a:schemeClr val="tx1"/>
              </a:solidFill>
            </a:endParaRPr>
          </a:p>
        </p:txBody>
      </p:sp>
      <p:pic>
        <p:nvPicPr>
          <p:cNvPr id="8200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5613" y="2447925"/>
            <a:ext cx="1439862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1F7C1E-D7EA-4ADB-B67D-10DDCD145ED5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9219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3200">
                <a:solidFill>
                  <a:srgbClr val="FFFFFF"/>
                </a:solidFill>
                <a:sym typeface="Barlow SemiBold" charset="0"/>
              </a:rPr>
              <a:t>Как пользоваться сайтом </a:t>
            </a:r>
            <a:r>
              <a:rPr lang="en-US" altLang="ru-RU" sz="2400">
                <a:solidFill>
                  <a:srgbClr val="FFFFFF"/>
                </a:solidFill>
                <a:sym typeface="Barlow SemiBold" charset="0"/>
              </a:rPr>
              <a:t>https://abitur.bspu.ru/</a:t>
            </a:r>
            <a:r>
              <a:rPr lang="ru-RU" altLang="ru-RU" sz="2400">
                <a:solidFill>
                  <a:srgbClr val="FFFFFF"/>
                </a:solidFill>
                <a:sym typeface="Barlow SemiBold" charset="0"/>
              </a:rPr>
              <a:t> 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19225"/>
            <a:ext cx="633571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579813"/>
            <a:ext cx="0" cy="7207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979613" y="3579813"/>
            <a:ext cx="0" cy="7207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2500313"/>
            <a:ext cx="136683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A5DB79-B04E-4931-83ED-3B83AC501FFE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10243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Как пользоваться сайтом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347788"/>
            <a:ext cx="65897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6443663" y="2571750"/>
            <a:ext cx="576262" cy="7921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588125" y="2139950"/>
            <a:ext cx="10080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347788"/>
            <a:ext cx="75612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59F668-3158-4FF7-AB02-6C1A4F0E59AC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12292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2800" b="1">
                <a:solidFill>
                  <a:srgbClr val="FFFFFF"/>
                </a:solidFill>
                <a:sym typeface="Barlow SemiBold" charset="0"/>
              </a:rPr>
              <a:t>Как пользоваться сайтом (бакалавриат)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651250"/>
            <a:ext cx="75612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7812088" y="3508375"/>
            <a:ext cx="973137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295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1563688"/>
            <a:ext cx="12192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D4A400-E4C1-4660-827C-D9AC092BBCD6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13315" name="Google Shape;521;p14"/>
          <p:cNvSpPr txBox="1">
            <a:spLocks/>
          </p:cNvSpPr>
          <p:nvPr/>
        </p:nvSpPr>
        <p:spPr bwMode="auto">
          <a:xfrm>
            <a:off x="468313" y="700088"/>
            <a:ext cx="80248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2800" b="1">
                <a:solidFill>
                  <a:srgbClr val="FFFFFF"/>
                </a:solidFill>
                <a:sym typeface="Barlow SemiBold" charset="0"/>
              </a:rPr>
              <a:t>Количество мест и вступительные экзамены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 l="3615" t="15561" r="-1212"/>
          <a:stretch>
            <a:fillRect/>
          </a:stretch>
        </p:blipFill>
        <p:spPr bwMode="auto">
          <a:xfrm>
            <a:off x="1116013" y="1347788"/>
            <a:ext cx="5832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427288"/>
            <a:ext cx="1704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dovico template">
  <a:themeElements>
    <a:clrScheme name="Другая 18">
      <a:dk1>
        <a:srgbClr val="07439B"/>
      </a:dk1>
      <a:lt1>
        <a:srgbClr val="FFFFFF"/>
      </a:lt1>
      <a:dk2>
        <a:srgbClr val="808392"/>
      </a:dk2>
      <a:lt2>
        <a:srgbClr val="E0E0E7"/>
      </a:lt2>
      <a:accent1>
        <a:srgbClr val="0092F0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333</Words>
  <Application>Microsoft Office PowerPoint</Application>
  <PresentationFormat>Экран (16:9)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Opium Normal</vt:lpstr>
      <vt:lpstr>Barlow SemiBold</vt:lpstr>
      <vt:lpstr>Barlow Light</vt:lpstr>
      <vt:lpstr>Calibri</vt:lpstr>
      <vt:lpstr>Montserrat</vt:lpstr>
      <vt:lpstr>Lodovico template</vt:lpstr>
      <vt:lpstr> Акмуллинский университет 2024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профориентационной работе  за I полугодие 2020/21</dc:title>
  <dc:creator>IlushinaNS</dc:creator>
  <cp:lastModifiedBy>user207</cp:lastModifiedBy>
  <cp:revision>508</cp:revision>
  <dcterms:modified xsi:type="dcterms:W3CDTF">2024-01-26T04:28:07Z</dcterms:modified>
</cp:coreProperties>
</file>