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34" r:id="rId2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FF"/>
    <a:srgbClr val="F1F4F9"/>
    <a:srgbClr val="536DA6"/>
    <a:srgbClr val="002060"/>
    <a:srgbClr val="C9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>
        <p:scale>
          <a:sx n="120" d="100"/>
          <a:sy n="120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79443-1483-497D-B7B8-41F34609E5A6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95D6D-B581-4143-B233-3083D533C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484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107AA1-DBD7-0FEE-E738-27F5C8D6E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51901A2-8915-5CCF-8C48-79D27FD08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22E278A-3CA4-EAA0-4A9B-5353914A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1696-2E6C-4A52-A1F0-729BA6AA12C7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4D058E9-7318-0C79-EC1B-4691E2C57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CCDB16C-BBC6-A340-077A-75BF2EAAC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664E-4024-41DA-A232-8E528156C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11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179E06-8C8D-ACB0-4303-E675B5508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4F7741C-2723-315D-6A73-20DEA4290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1C6100-582A-2CC2-1A77-975813398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1696-2E6C-4A52-A1F0-729BA6AA12C7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0DF489B-A14D-0CB2-3754-2493493EC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B368324-8F20-7712-F912-F191C621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664E-4024-41DA-A232-8E528156C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97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67D9E52-FCBB-3EBD-7099-D702FFF156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2010261-1088-EE43-8D09-FD3B1ED45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4A20987-40A9-2E45-E3FD-75EC65DDD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1696-2E6C-4A52-A1F0-729BA6AA12C7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C31DCCD-3DC4-AF4E-DD69-F1EC4D196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97D449A-068E-5E75-DA2C-2EADF9AAB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664E-4024-41DA-A232-8E528156C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7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29512B-03A4-2F02-EC99-164CC9D10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E5A1FD4-CC2D-2F68-EEFF-5413755BF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16BACF9-34D4-1231-DA73-C118212D0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1696-2E6C-4A52-A1F0-729BA6AA12C7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54C0BF0-69A9-1270-4263-72046814F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D77ED6C-8CD9-BF72-DAEC-3F7495F40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664E-4024-41DA-A232-8E528156C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65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BA5949-CAD1-2AE3-4889-374821F3B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0EE2862-CB83-4BC3-EFC0-647AC83DB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B0BFA9D-5FDD-6599-4BAF-47F9B030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1696-2E6C-4A52-A1F0-729BA6AA12C7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E7DAE2A-B321-6B7C-D1A1-245096166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4C4113D-434C-7C1D-537D-2B3328DC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664E-4024-41DA-A232-8E528156C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36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99FE65-20F0-570D-A01C-EF92A8D35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9F6A758-E8D9-7727-5F23-C29ECFD59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ADFA7AE-EE21-901E-EE5F-F1E51588F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2376E2D-46BA-9451-087E-EA57F460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1696-2E6C-4A52-A1F0-729BA6AA12C7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B5A1CB4-E46C-282E-FE22-19E81F515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EEAD89D-5B63-9044-4992-D13D38B39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664E-4024-41DA-A232-8E528156C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1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C62299-5DA4-826C-9C80-E59701DFE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6F6B683-ED7F-181D-BA00-B0B74C749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E2650C8-395E-48E7-79C2-5D366D3A5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8851B33-5D7B-621C-99F5-BF25A42340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B66AA09-4414-0D88-F5B0-2B682C1335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628FEA5-9DE0-F351-A3A3-8D4C5B34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1696-2E6C-4A52-A1F0-729BA6AA12C7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D3BA0B7-CF30-9414-A711-D134F6CBD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C2D2F6E-16CA-7D2D-1103-C4FCF15E7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664E-4024-41DA-A232-8E528156C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92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9A8F32-B960-771F-122A-91505953F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0EBE4A0-3A9D-3397-F071-9CE30949B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1696-2E6C-4A52-A1F0-729BA6AA12C7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1492046-AF43-FFF8-7939-3AEF65E6F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0BFEC75-3213-650E-1AC7-54C9FA08B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664E-4024-41DA-A232-8E528156C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89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837E2A5-D211-3723-7B17-367BC61E2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1696-2E6C-4A52-A1F0-729BA6AA12C7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4787DFC-B768-F33B-DA05-8CC12BB23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02BC430-EB23-AA4D-2875-4775D4896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664E-4024-41DA-A232-8E528156C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48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2EA98F-8633-25E1-01F4-95E3C52EB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592B030-36A6-8B97-311E-56BBC38F0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A08D76F-1F60-FC43-ABBB-243EA61EA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287C712-330A-8723-E669-0679C3ED8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1696-2E6C-4A52-A1F0-729BA6AA12C7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FA982A0-6CBE-4BEE-B0EF-FD0556A1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9BE4892-91E1-9915-461A-575712AA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664E-4024-41DA-A232-8E528156C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52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5C5682-FF4E-4E78-AA41-27653A495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F338880-0D70-7878-05EB-02D1C62D1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5BA4C56-631C-CD5E-B912-1A9B7B59A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AA14C7D-1907-80D5-81E1-4894BCB4F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1696-2E6C-4A52-A1F0-729BA6AA12C7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5B23961-6072-3EC8-7AFF-CBDEC7210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F0D30BF-7E43-AF49-E83B-C45F277F8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664E-4024-41DA-A232-8E528156C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46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CFCCDD-6C6C-5E63-5ACB-1BBFEA08E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6B75864-AAD1-6839-DCDD-EDDE14D59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989094D-2562-5659-BB47-0B0C0D59D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81696-2E6C-4A52-A1F0-729BA6AA12C7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55CCCD1-3E46-7E04-4B7C-C4F837475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D4476DE-7C62-A346-B44A-90ED3F2ED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B664E-4024-41DA-A232-8E528156C5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28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t="-3000" b="-3000"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026737" y="4096284"/>
            <a:ext cx="10304953" cy="80558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  <a:buSzPts val="990"/>
            </a:pPr>
            <a:r>
              <a:rPr lang="ru-RU" sz="2000" b="1" dirty="0">
                <a:solidFill>
                  <a:srgbClr val="C93B3B"/>
                </a:solidFill>
                <a:latin typeface="Arial Black" panose="020B0A04020102020204" pitchFamily="34" charset="0"/>
              </a:rPr>
              <a:t/>
            </a:r>
            <a:br>
              <a:rPr lang="ru-RU" sz="2000" b="1" dirty="0">
                <a:solidFill>
                  <a:srgbClr val="C93B3B"/>
                </a:solidFill>
                <a:latin typeface="Arial Black" panose="020B0A04020102020204" pitchFamily="34" charset="0"/>
              </a:rPr>
            </a:br>
            <a:r>
              <a:rPr lang="ru-RU" sz="2000" b="1" dirty="0">
                <a:solidFill>
                  <a:srgbClr val="C93B3B"/>
                </a:solidFill>
                <a:latin typeface="Arial Black" panose="020B0A04020102020204" pitchFamily="34" charset="0"/>
              </a:rPr>
              <a:t/>
            </a:r>
            <a:br>
              <a:rPr lang="ru-RU" sz="2000" b="1" dirty="0">
                <a:solidFill>
                  <a:srgbClr val="C93B3B"/>
                </a:solidFill>
                <a:latin typeface="Arial Black" panose="020B0A04020102020204" pitchFamily="34" charset="0"/>
              </a:rPr>
            </a:br>
            <a:r>
              <a:rPr lang="ru-RU" sz="2000" b="1" dirty="0">
                <a:solidFill>
                  <a:srgbClr val="C93B3B"/>
                </a:solidFill>
                <a:latin typeface="Arial Black" panose="020B0A04020102020204" pitchFamily="34" charset="0"/>
              </a:rPr>
              <a:t>ФЕДЕРАЛЬНЫЕ ИННОВАЦИОННЫЕ ПЛОЩАДКИ 2023: РЕЗУЛЬТАТЫ И ПЕРСПЕКТИВЫ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835359" y="5390777"/>
            <a:ext cx="4423515" cy="11026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algn="l"/>
            <a:r>
              <a:rPr lang="ru-RU" sz="1400" b="1" dirty="0">
                <a:solidFill>
                  <a:srgbClr val="002060"/>
                </a:solidFill>
                <a:latin typeface="Century" panose="02040604050505020304" pitchFamily="18" charset="0"/>
              </a:rPr>
              <a:t>Первый проректор МПГУ</a:t>
            </a:r>
          </a:p>
          <a:p>
            <a:pPr algn="l"/>
            <a:r>
              <a:rPr lang="ru-RU" sz="1400" b="1" dirty="0">
                <a:solidFill>
                  <a:srgbClr val="002060"/>
                </a:solidFill>
                <a:latin typeface="Century" panose="02040604050505020304" pitchFamily="18" charset="0"/>
              </a:rPr>
              <a:t>Директор ВНМЦ «Философия образования»</a:t>
            </a:r>
          </a:p>
          <a:p>
            <a:pPr algn="l">
              <a:spcBef>
                <a:spcPts val="0"/>
              </a:spcBef>
            </a:pPr>
            <a:endParaRPr sz="1467" b="1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084169" y="2287717"/>
            <a:ext cx="802366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ru-RU" sz="1600" b="1" dirty="0">
                <a:solidFill>
                  <a:srgbClr val="536DA6"/>
                </a:solidFill>
                <a:latin typeface="Arial Black" panose="020B0A04020102020204" pitchFamily="34" charset="0"/>
              </a:rPr>
              <a:t>за участие в формировании и функционировании инновационной инфраструктуры в системе образования </a:t>
            </a:r>
          </a:p>
          <a:p>
            <a:pPr algn="ctr"/>
            <a:endParaRPr lang="ru-RU" sz="1600" b="1" dirty="0">
              <a:solidFill>
                <a:srgbClr val="536DA6"/>
              </a:solidFill>
              <a:latin typeface="Arial Black" panose="020B0A040201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rgbClr val="536DA6"/>
                </a:solidFill>
                <a:latin typeface="Arial Black" panose="020B0A04020102020204" pitchFamily="34" charset="0"/>
              </a:rPr>
              <a:t>13 декабря 2023 г. </a:t>
            </a:r>
          </a:p>
          <a:p>
            <a:endParaRPr lang="ru-RU" sz="1600" b="1" dirty="0">
              <a:solidFill>
                <a:srgbClr val="536DA6"/>
              </a:solidFill>
              <a:latin typeface="Arial Black" panose="020B0A04020102020204" pitchFamily="34" charset="0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1456" y="395248"/>
            <a:ext cx="1463096" cy="1276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24153" y="431133"/>
            <a:ext cx="1110512" cy="106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6101" y="431134"/>
            <a:ext cx="1254532" cy="106992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/>
          <p:nvPr/>
        </p:nvSpPr>
        <p:spPr>
          <a:xfrm>
            <a:off x="646476" y="3592751"/>
            <a:ext cx="11065476" cy="60959"/>
          </a:xfrm>
          <a:prstGeom prst="rect">
            <a:avLst/>
          </a:prstGeom>
          <a:solidFill>
            <a:srgbClr val="C93B3B"/>
          </a:solidFill>
          <a:ln w="3175"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55;p13">
            <a:extLst>
              <a:ext uri="{FF2B5EF4-FFF2-40B4-BE49-F238E27FC236}">
                <a16:creationId xmlns="" xmlns:a16="http://schemas.microsoft.com/office/drawing/2014/main" id="{D841E7DD-4D24-C5F4-6EAB-3EFF00B97BF1}"/>
              </a:ext>
            </a:extLst>
          </p:cNvPr>
          <p:cNvSpPr txBox="1">
            <a:spLocks/>
          </p:cNvSpPr>
          <p:nvPr/>
        </p:nvSpPr>
        <p:spPr>
          <a:xfrm>
            <a:off x="698100" y="496003"/>
            <a:ext cx="6413577" cy="100505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100" b="1" dirty="0">
                <a:solidFill>
                  <a:srgbClr val="002060"/>
                </a:solidFill>
                <a:latin typeface="Century" panose="02040604050505020304" pitchFamily="18" charset="0"/>
              </a:rPr>
              <a:t>Министерство просвещения Российской Федерации </a:t>
            </a:r>
          </a:p>
          <a:p>
            <a:pPr algn="l">
              <a:spcBef>
                <a:spcPts val="0"/>
              </a:spcBef>
            </a:pPr>
            <a:endParaRPr lang="ru-RU" sz="1100" b="1" dirty="0">
              <a:solidFill>
                <a:srgbClr val="002060"/>
              </a:solidFill>
              <a:latin typeface="Century" panose="020406040505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1100" b="1" dirty="0" smtClean="0">
                <a:solidFill>
                  <a:srgbClr val="002060"/>
                </a:solidFill>
                <a:latin typeface="Century" panose="02040604050505020304" pitchFamily="18" charset="0"/>
              </a:rPr>
              <a:t>федеральное </a:t>
            </a:r>
            <a:r>
              <a:rPr lang="ru-RU" sz="1100" b="1" dirty="0">
                <a:solidFill>
                  <a:srgbClr val="002060"/>
                </a:solidFill>
                <a:latin typeface="Century" panose="02040604050505020304" pitchFamily="18" charset="0"/>
              </a:rPr>
              <a:t>государственное бюджетное образовательное учреждение высшего образования «Московский педагогический государственный университет»</a:t>
            </a:r>
          </a:p>
          <a:p>
            <a:pPr algn="l">
              <a:spcBef>
                <a:spcPts val="0"/>
              </a:spcBef>
            </a:pPr>
            <a:endParaRPr lang="ru-RU" sz="1100" b="1" dirty="0">
              <a:solidFill>
                <a:srgbClr val="002060"/>
              </a:solidFill>
              <a:latin typeface="Century" panose="020406040505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1100" b="1" dirty="0">
                <a:solidFill>
                  <a:srgbClr val="002060"/>
                </a:solidFill>
                <a:latin typeface="Century" panose="02040604050505020304" pitchFamily="18" charset="0"/>
              </a:rPr>
              <a:t>Всероссийский научно-методический центр «Философия образования»</a:t>
            </a:r>
          </a:p>
        </p:txBody>
      </p:sp>
      <p:sp>
        <p:nvSpPr>
          <p:cNvPr id="4" name="Google Shape;54;p13">
            <a:extLst>
              <a:ext uri="{FF2B5EF4-FFF2-40B4-BE49-F238E27FC236}">
                <a16:creationId xmlns="" xmlns:a16="http://schemas.microsoft.com/office/drawing/2014/main" id="{06514BB4-FFA8-96E8-87AF-8F42D73F98CA}"/>
              </a:ext>
            </a:extLst>
          </p:cNvPr>
          <p:cNvSpPr txBox="1">
            <a:spLocks/>
          </p:cNvSpPr>
          <p:nvPr/>
        </p:nvSpPr>
        <p:spPr>
          <a:xfrm>
            <a:off x="943523" y="1792158"/>
            <a:ext cx="10304953" cy="66781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990"/>
            </a:pPr>
            <a:r>
              <a:rPr lang="ru-RU" sz="3600" b="1" dirty="0">
                <a:solidFill>
                  <a:srgbClr val="C93B3B"/>
                </a:solidFill>
                <a:latin typeface="Arial Black" panose="020B0A04020102020204" pitchFamily="34" charset="0"/>
              </a:rPr>
              <a:t>СЕРТИФИКАТ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B5A5F68-FF50-1A25-BB3F-2E362A504FCC}"/>
              </a:ext>
            </a:extLst>
          </p:cNvPr>
          <p:cNvSpPr txBox="1"/>
          <p:nvPr/>
        </p:nvSpPr>
        <p:spPr>
          <a:xfrm>
            <a:off x="3093057" y="4884678"/>
            <a:ext cx="741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</a:rPr>
              <a:t>Валерий </a:t>
            </a:r>
            <a:r>
              <a:rPr lang="ru-RU" sz="2000" dirty="0" err="1">
                <a:solidFill>
                  <a:srgbClr val="002060"/>
                </a:solidFill>
                <a:latin typeface="Century" panose="02040604050505020304" pitchFamily="18" charset="0"/>
              </a:rPr>
              <a:t>Эмануилович</a:t>
            </a:r>
            <a:r>
              <a:rPr lang="ru-RU" sz="2000" dirty="0">
                <a:solidFill>
                  <a:srgbClr val="002060"/>
                </a:solidFill>
                <a:latin typeface="Century" panose="02040604050505020304" pitchFamily="18" charset="0"/>
              </a:rPr>
              <a:t> Штейнберг</a:t>
            </a:r>
            <a:endParaRPr lang="ru-RU" sz="2000" dirty="0" smtClean="0">
              <a:solidFill>
                <a:srgbClr val="002060"/>
              </a:solidFill>
              <a:latin typeface="Century" panose="02040604050505020304" pitchFamily="18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ФГБОУ </a:t>
            </a:r>
            <a:r>
              <a:rPr lang="ru-RU" sz="1400" dirty="0">
                <a:solidFill>
                  <a:srgbClr val="002060"/>
                </a:solidFill>
                <a:latin typeface="Century" panose="02040604050505020304" pitchFamily="18" charset="0"/>
              </a:rPr>
              <a:t>ВО «БГПУ им. М. </a:t>
            </a:r>
            <a:r>
              <a:rPr lang="ru-RU" sz="1400" dirty="0" err="1">
                <a:solidFill>
                  <a:srgbClr val="002060"/>
                </a:solidFill>
                <a:latin typeface="Century" panose="02040604050505020304" pitchFamily="18" charset="0"/>
              </a:rPr>
              <a:t>Акмуллы</a:t>
            </a:r>
            <a:r>
              <a:rPr lang="ru-RU" sz="1400" dirty="0">
                <a:solidFill>
                  <a:srgbClr val="002060"/>
                </a:solidFill>
                <a:latin typeface="Century" panose="02040604050505020304" pitchFamily="18" charset="0"/>
              </a:rPr>
              <a:t>», Башкирский государственный педагогический университет им. М. </a:t>
            </a:r>
            <a:r>
              <a:rPr lang="ru-RU" sz="1400" dirty="0" err="1">
                <a:solidFill>
                  <a:srgbClr val="002060"/>
                </a:solidFill>
                <a:latin typeface="Century" panose="02040604050505020304" pitchFamily="18" charset="0"/>
              </a:rPr>
              <a:t>Акмуллы</a:t>
            </a:r>
            <a:r>
              <a:rPr lang="ru-RU" sz="1400" dirty="0">
                <a:solidFill>
                  <a:srgbClr val="002060"/>
                </a:solidFill>
                <a:latin typeface="Century" panose="02040604050505020304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Century" panose="02040604050505020304" pitchFamily="18" charset="0"/>
              </a:rPr>
              <a:t>Акмуллинский</a:t>
            </a:r>
            <a:r>
              <a:rPr lang="ru-RU" sz="1400" dirty="0">
                <a:solidFill>
                  <a:srgbClr val="002060"/>
                </a:solidFill>
                <a:latin typeface="Century" panose="020406040505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Century" panose="02040604050505020304" pitchFamily="18" charset="0"/>
              </a:rPr>
              <a:t>университет</a:t>
            </a:r>
            <a:endParaRPr lang="ru-RU" sz="1400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A328EE3-9F6F-F80F-1334-62277903C01C}"/>
              </a:ext>
            </a:extLst>
          </p:cNvPr>
          <p:cNvSpPr txBox="1"/>
          <p:nvPr/>
        </p:nvSpPr>
        <p:spPr>
          <a:xfrm>
            <a:off x="563260" y="3672532"/>
            <a:ext cx="11065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b="1" dirty="0">
                <a:solidFill>
                  <a:srgbClr val="536DA6"/>
                </a:solidFill>
                <a:latin typeface="Arial Black" panose="020B0A04020102020204" pitchFamily="34" charset="0"/>
              </a:rPr>
              <a:t>итоговая конференция для организаций-соискателей, претендующих на присвоение статуса ФИП и действующих ФИП</a:t>
            </a:r>
            <a:endParaRPr lang="ru-RU" sz="1400" b="1" dirty="0">
              <a:solidFill>
                <a:srgbClr val="536DA6"/>
              </a:solidFill>
              <a:latin typeface="Century" panose="020406040505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4B1AA99-CFEA-87A1-9757-375AD3552844}"/>
              </a:ext>
            </a:extLst>
          </p:cNvPr>
          <p:cNvSpPr/>
          <p:nvPr/>
        </p:nvSpPr>
        <p:spPr>
          <a:xfrm>
            <a:off x="8051154" y="5763362"/>
            <a:ext cx="2643528" cy="805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ru-RU" sz="1200" b="1" dirty="0">
                <a:solidFill>
                  <a:srgbClr val="002060"/>
                </a:solidFill>
                <a:latin typeface="Century" panose="02040604050505020304" pitchFamily="18" charset="0"/>
              </a:rPr>
              <a:t>Н.Ю. СКЛЯРОВА </a:t>
            </a:r>
          </a:p>
          <a:p>
            <a:pPr algn="ctr"/>
            <a:endParaRPr lang="ru-RU" dirty="0"/>
          </a:p>
        </p:txBody>
      </p:sp>
      <p:pic>
        <p:nvPicPr>
          <p:cNvPr id="2" name="Рисунок 1" descr="Изображение выглядит как рукописный текст, Шрифт, каллиграфия,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B5E1F305-F01D-7200-60E7-FA4C0DD484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377" y="5363826"/>
            <a:ext cx="1971661" cy="14451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19132</TotalTime>
  <Words>91</Words>
  <Application>Microsoft Office PowerPoint</Application>
  <PresentationFormat>Произвольный</PresentationFormat>
  <Paragraphs>16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  ФЕДЕРАЛЬНЫЕ ИННОВАЦИОННЫЕ ПЛОЩАДКИ 2023: РЕЗУЛЬТАТЫ И ПЕРСПЕКТИВЫ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Федеральные инновационные площадки как инструмент развития суверенной системы образования России</dc:title>
  <dc:creator>Белоусова Ольга Ивановна</dc:creator>
  <cp:lastModifiedBy>Пользователь Windows</cp:lastModifiedBy>
  <cp:revision>17</cp:revision>
  <cp:lastPrinted>2023-09-19T13:17:47Z</cp:lastPrinted>
  <dcterms:created xsi:type="dcterms:W3CDTF">2023-09-14T07:20:28Z</dcterms:created>
  <dcterms:modified xsi:type="dcterms:W3CDTF">2023-12-15T11:12:21Z</dcterms:modified>
</cp:coreProperties>
</file>