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62" r:id="rId2"/>
    <p:sldId id="263" r:id="rId3"/>
    <p:sldId id="268" r:id="rId4"/>
    <p:sldId id="264" r:id="rId5"/>
    <p:sldId id="265" r:id="rId6"/>
    <p:sldId id="266" r:id="rId7"/>
    <p:sldId id="273" r:id="rId8"/>
    <p:sldId id="269" r:id="rId9"/>
    <p:sldId id="270" r:id="rId10"/>
    <p:sldId id="271" r:id="rId11"/>
    <p:sldId id="272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18" userDrawn="1">
          <p15:clr>
            <a:srgbClr val="A4A3A4"/>
          </p15:clr>
        </p15:guide>
        <p15:guide id="2" pos="824" userDrawn="1">
          <p15:clr>
            <a:srgbClr val="A4A3A4"/>
          </p15:clr>
        </p15:guide>
        <p15:guide id="3" orient="horz" pos="867" userDrawn="1">
          <p15:clr>
            <a:srgbClr val="A4A3A4"/>
          </p15:clr>
        </p15:guide>
        <p15:guide id="4" pos="41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D2D5A"/>
    <a:srgbClr val="C00000"/>
    <a:srgbClr val="A90204"/>
    <a:srgbClr val="540D17"/>
    <a:srgbClr val="5F120F"/>
    <a:srgbClr val="230408"/>
    <a:srgbClr val="F6F7FA"/>
    <a:srgbClr val="9ABEF7"/>
    <a:srgbClr val="425FA0"/>
    <a:srgbClr val="819FC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67"/>
    <p:restoredTop sz="96405"/>
  </p:normalViewPr>
  <p:slideViewPr>
    <p:cSldViewPr snapToGrid="0" showGuides="1">
      <p:cViewPr varScale="1">
        <p:scale>
          <a:sx n="116" d="100"/>
          <a:sy n="116" d="100"/>
        </p:scale>
        <p:origin x="-804" y="-114"/>
      </p:cViewPr>
      <p:guideLst>
        <p:guide orient="horz" pos="618"/>
        <p:guide orient="horz" pos="867"/>
        <p:guide pos="824"/>
        <p:guide pos="41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6E5F2-F42B-444E-8D80-25AA8F7211A2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B30D4-96D4-3943-A6DD-0CB6A342E2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278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AA6B93-6A45-D5D7-FFBA-0D409005B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FA4FB44-87ED-BBDA-8A71-856268FA3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5F97DC-3847-E0C5-63C9-B5D18D87E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185B-9E58-EE47-8775-C0917BD9EB24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ACA4D8-0355-9877-410B-09495D6B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35DFCF-4925-ECE5-71F2-3D0B85762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C4FB-D33B-924D-BAC6-B3CD924B0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570598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1C27FB7-DF4E-DE76-5C92-5D50EAE2E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ACE0-E34B-114E-A1C3-924F46914489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6F7FAF7-4C81-A533-36D5-8316DB3A2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14D1F5F-1767-ED02-D716-B74EB7C1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C4FB-D33B-924D-BAC6-B3CD924B0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65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7D0CD9-F2DD-E9E0-52C6-7A5AA9A7B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CA7B31-53AD-9503-52CE-DD77AFFAC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D8CAD85-FADA-F661-67B0-A74BC37D1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2A066AB-128D-58DD-F139-EFB7313A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0B83-BF41-4040-95C3-75BAD5B34E11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5731CBD-05DD-CA84-2838-E2A000F60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5BE7130-DD5A-7F3D-172B-5B8D11E1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C4FB-D33B-924D-BAC6-B3CD924B0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9158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375B67-E482-40DE-6EB9-083EC1F9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C20A225-765A-1365-D952-340AE6396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47A005-36DC-C48D-DF76-8D0A0F613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E1AA3D1-F60D-4C97-D925-6CE872397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FE98-2386-A845-8215-DAF447751B81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1F4314A-A919-979C-C6D7-5A7527D7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37175A8-A026-CCAB-B4B0-D4F8D3DC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C4FB-D33B-924D-BAC6-B3CD924B0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1254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3E0F28-50A9-B26A-8F29-0FC5BBDDF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D394F99-BE64-09D9-D73C-55324CB4E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34903F1-9B19-55D6-2722-6572CD801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43FD-ABDB-7E41-9802-7E4B83F3A4B3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17AC09-A483-4374-ED36-C4E0783FF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A12B29-5C3F-BB48-FDC5-FFACE4163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C4FB-D33B-924D-BAC6-B3CD924B0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5836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3377FF7-BE9F-F828-1EC1-B2A7E9555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4625F6-AC66-2558-1601-BDF763BE3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3F6623-9E39-E1FB-090F-729D736D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4673-CF77-BB42-8C4D-812C6FA44CAC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77F3A4-61F0-CCB1-8AF0-6E9E69D91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64A07C-AA6B-45F5-5F0F-2513F2E4A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C4FB-D33B-924D-BAC6-B3CD924B0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542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7FA175-16DB-F15A-E441-613B13CE7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0BF3FB-D3DB-1A12-0F49-7101E3ACC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51779F-9A76-3B3E-3867-75396E48B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C21A-D3FF-B54F-AC22-AFADB734059C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513AAB5-ABB3-044E-123E-23A2A0A61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2E53B4-927D-96D2-9B11-23F33C93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C4FB-D33B-924D-BAC6-B3CD924B0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6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442730-4D6D-49C1-24A8-15DD75BBC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0EF1F26-12AB-EA39-2BDC-4CFA467BD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E5F7AF-5828-DC0D-4C46-767982BAF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D72E-11D3-114D-A3F9-A1F0446FB2A4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5846B5-8589-4684-3CB1-FF0F9823F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81EB5B3-DD77-0307-2F88-BE894B19B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C4FB-D33B-924D-BAC6-B3CD924B0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858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EC08D5-D784-9521-5461-DD60C5590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0D152D-D0F7-109A-6E10-B2BD5FBAF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746B90E-57B3-28A7-A24E-A4857E677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24ADED1-076E-22E5-885D-887BFAC91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2DB2-F4E1-B24B-98A6-B8BE5C7211A3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FFE14D8-5B54-1969-659F-EDDC47520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1B1BB0-76D3-CEB7-3A17-93FECF46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C4FB-D33B-924D-BAC6-B3CD924B0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101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7DC60B-4EDD-9094-7D78-0A80F4A52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6FA08A6-70D9-D64E-965D-601BAB709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B89568F-084F-F1A3-FCB5-249F07148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D67BB1D-6E69-E8D6-E81B-3D1E4115E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05BA49F-5DC6-B0D6-EFB0-43FD20CCA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324976F-B09F-91C4-E37E-49255C19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1738-664D-D740-B062-8969B7911043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2399CB2-C7E8-2499-6A18-E618B3819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E3DB346-3EB1-1458-DF0C-BB593D51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C4FB-D33B-924D-BAC6-B3CD924B0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710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47E31B1-2941-FA18-3E03-4D3BDBA639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30" t="14198" r="18354" b="50437"/>
          <a:stretch/>
        </p:blipFill>
        <p:spPr>
          <a:xfrm>
            <a:off x="-4764" y="-471488"/>
            <a:ext cx="12196763" cy="7329486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8A08891-B355-CCF1-0E81-5F3FF3C0A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1000"/>
          </a:blip>
          <a:srcRect l="2039" t="19066" r="5047" b="12668"/>
          <a:stretch/>
        </p:blipFill>
        <p:spPr>
          <a:xfrm>
            <a:off x="3757613" y="-471489"/>
            <a:ext cx="8434387" cy="762695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179784B-027F-EBE4-BB9F-3D1E98F9CEBE}"/>
              </a:ext>
            </a:extLst>
          </p:cNvPr>
          <p:cNvSpPr/>
          <p:nvPr userDrawn="1"/>
        </p:nvSpPr>
        <p:spPr>
          <a:xfrm>
            <a:off x="0" y="-471490"/>
            <a:ext cx="12191999" cy="7329490"/>
          </a:xfrm>
          <a:prstGeom prst="rect">
            <a:avLst/>
          </a:prstGeom>
          <a:gradFill>
            <a:gsLst>
              <a:gs pos="65000">
                <a:srgbClr val="FFFFFF">
                  <a:alpha val="69057"/>
                </a:srgbClr>
              </a:gs>
              <a:gs pos="15000">
                <a:schemeClr val="bg1">
                  <a:alpha val="97000"/>
                </a:schemeClr>
              </a:gs>
              <a:gs pos="100000">
                <a:schemeClr val="bg1">
                  <a:alpha val="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 dirty="0"/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xmlns="" id="{5252DF85-8CE1-FB6E-C5DF-9F38C4534092}"/>
              </a:ext>
            </a:extLst>
          </p:cNvPr>
          <p:cNvSpPr txBox="1">
            <a:spLocks/>
          </p:cNvSpPr>
          <p:nvPr userDrawn="1"/>
        </p:nvSpPr>
        <p:spPr>
          <a:xfrm>
            <a:off x="9696310" y="6242051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8686F3-5CEE-AD4D-A44F-5D8312DE5C23}" type="slidenum">
              <a:rPr lang="ru-RU" sz="2000" b="1" smtClean="0">
                <a:solidFill>
                  <a:srgbClr val="1C3D8A">
                    <a:alpha val="34034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2600" b="1" dirty="0">
              <a:solidFill>
                <a:srgbClr val="1C3D8A">
                  <a:alpha val="34034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3C6E548-1AEB-40EE-2A7B-3CEF60ECF2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02175" y="250824"/>
            <a:ext cx="831811" cy="70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75887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5871310-A04F-BF3B-C86B-D03B8DAB30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257" t="14004" r="28841" b="350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179784B-027F-EBE4-BB9F-3D1E98F9CEBE}"/>
              </a:ext>
            </a:extLst>
          </p:cNvPr>
          <p:cNvSpPr/>
          <p:nvPr userDrawn="1"/>
        </p:nvSpPr>
        <p:spPr>
          <a:xfrm>
            <a:off x="-134212" y="-235745"/>
            <a:ext cx="12695180" cy="7329490"/>
          </a:xfrm>
          <a:prstGeom prst="rect">
            <a:avLst/>
          </a:prstGeom>
          <a:gradFill>
            <a:gsLst>
              <a:gs pos="65000">
                <a:srgbClr val="FFFFFF">
                  <a:alpha val="69057"/>
                </a:srgbClr>
              </a:gs>
              <a:gs pos="15000">
                <a:schemeClr val="bg1">
                  <a:alpha val="64947"/>
                </a:schemeClr>
              </a:gs>
              <a:gs pos="100000">
                <a:schemeClr val="bg1">
                  <a:alpha val="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 dirty="0"/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xmlns="" id="{5252DF85-8CE1-FB6E-C5DF-9F38C4534092}"/>
              </a:ext>
            </a:extLst>
          </p:cNvPr>
          <p:cNvSpPr txBox="1">
            <a:spLocks/>
          </p:cNvSpPr>
          <p:nvPr userDrawn="1"/>
        </p:nvSpPr>
        <p:spPr>
          <a:xfrm>
            <a:off x="9696310" y="6242051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8686F3-5CEE-AD4D-A44F-5D8312DE5C23}" type="slidenum">
              <a:rPr lang="ru-RU" sz="2000" b="1" smtClean="0">
                <a:solidFill>
                  <a:srgbClr val="1C3D8A">
                    <a:alpha val="34034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2600" b="1" dirty="0">
              <a:solidFill>
                <a:srgbClr val="1C3D8A">
                  <a:alpha val="34034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3C6E548-1AEB-40EE-2A7B-3CEF60ECF2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02175" y="250824"/>
            <a:ext cx="831811" cy="70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033233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EE31D12-1183-A1A2-B4C1-C9B526A64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932" t="36237" r="16241" b="709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Номер слайда 13">
            <a:extLst>
              <a:ext uri="{FF2B5EF4-FFF2-40B4-BE49-F238E27FC236}">
                <a16:creationId xmlns:a16="http://schemas.microsoft.com/office/drawing/2014/main" xmlns="" id="{5C8DF216-3633-B2CA-AAE0-F2910FE38457}"/>
              </a:ext>
            </a:extLst>
          </p:cNvPr>
          <p:cNvSpPr txBox="1">
            <a:spLocks/>
          </p:cNvSpPr>
          <p:nvPr userDrawn="1"/>
        </p:nvSpPr>
        <p:spPr>
          <a:xfrm>
            <a:off x="9696310" y="6242051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8686F3-5CEE-AD4D-A44F-5D8312DE5C23}" type="slidenum">
              <a:rPr lang="ru-RU" sz="2000" b="1" smtClean="0">
                <a:solidFill>
                  <a:schemeClr val="bg1">
                    <a:alpha val="34034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2600" b="1" dirty="0">
              <a:solidFill>
                <a:schemeClr val="bg1">
                  <a:alpha val="34034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851379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37406F8-D14A-19C1-A4BD-3223ACAB4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13">
            <a:extLst>
              <a:ext uri="{FF2B5EF4-FFF2-40B4-BE49-F238E27FC236}">
                <a16:creationId xmlns:a16="http://schemas.microsoft.com/office/drawing/2014/main" xmlns="" id="{5C8DF216-3633-B2CA-AAE0-F2910FE38457}"/>
              </a:ext>
            </a:extLst>
          </p:cNvPr>
          <p:cNvSpPr txBox="1">
            <a:spLocks/>
          </p:cNvSpPr>
          <p:nvPr userDrawn="1"/>
        </p:nvSpPr>
        <p:spPr>
          <a:xfrm>
            <a:off x="9696310" y="6242051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8686F3-5CEE-AD4D-A44F-5D8312DE5C23}" type="slidenum">
              <a:rPr lang="ru-RU" sz="2000" b="1" smtClean="0">
                <a:solidFill>
                  <a:schemeClr val="bg1">
                    <a:alpha val="34034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2600" b="1" dirty="0">
              <a:solidFill>
                <a:schemeClr val="bg1">
                  <a:alpha val="34034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98898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40B306-801A-6DAD-020F-868A9ACE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451382E-573C-1105-17E0-E3052F8D5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B07D75-7096-7345-3B3A-F088A809D2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D74EE-D5CC-3149-8E5E-9AB661091083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21D6A6-6B7D-A9EC-5270-E2B5C059B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78B0E1-36C1-81D4-2644-9AD3707B8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8C4FB-D33B-924D-BAC6-B3CD924B0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149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62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ocs.edu.gov.ru/document/8a9cc6ca040d8c6dd31a077fd2a6e226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12B8A7F-ACB9-D327-DD39-0F5E5FB36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96" t="25189" r="13257" b="258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AD607A-F8DA-7708-FC58-6709F38A8D25}"/>
              </a:ext>
            </a:extLst>
          </p:cNvPr>
          <p:cNvSpPr txBox="1"/>
          <p:nvPr/>
        </p:nvSpPr>
        <p:spPr>
          <a:xfrm>
            <a:off x="1374925" y="2644170"/>
            <a:ext cx="9442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1D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Чек-лист анализа соответствия Программы обязательному минимуму содержания, заданному в Федеральной программе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605721F-55E9-47AB-96C8-1610D078D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395" y="265513"/>
            <a:ext cx="3148400" cy="6596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782693-4FD6-4FED-8963-B5B9DA6D0789}"/>
              </a:ext>
            </a:extLst>
          </p:cNvPr>
          <p:cNvSpPr txBox="1"/>
          <p:nvPr/>
        </p:nvSpPr>
        <p:spPr>
          <a:xfrm>
            <a:off x="8063345" y="5149169"/>
            <a:ext cx="40227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>
                <a:solidFill>
                  <a:srgbClr val="1D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Разработано лабораторией дошкольного образования Института возрастной физиологии Российской академии образования в рамках реализации мер по внедрению Федеральной образовательной программы дошкольного образования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0ED0A37-00CC-454F-B194-FAB3A31ED35C}"/>
              </a:ext>
            </a:extLst>
          </p:cNvPr>
          <p:cNvSpPr txBox="1"/>
          <p:nvPr/>
        </p:nvSpPr>
        <p:spPr>
          <a:xfrm>
            <a:off x="4874029" y="6286362"/>
            <a:ext cx="2443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D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Москва, </a:t>
            </a:r>
            <a:r>
              <a:rPr lang="ru-RU" sz="1600" i="1" dirty="0">
                <a:solidFill>
                  <a:srgbClr val="1D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634782C-6FAC-414C-88C4-59E4BAA0C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3543" y="210915"/>
            <a:ext cx="1143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0364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C4FB-D33B-924D-BAC6-B3CD924B020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336" t="26009" r="23164" b="13030"/>
          <a:stretch>
            <a:fillRect/>
          </a:stretch>
        </p:blipFill>
        <p:spPr bwMode="auto">
          <a:xfrm>
            <a:off x="990767" y="98855"/>
            <a:ext cx="10064412" cy="657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2871" y="952414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! Отсутствующие задачи: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- </a:t>
            </a:r>
            <a:r>
              <a:rPr lang="ru-RU" dirty="0" smtClean="0"/>
              <a:t>Обеспечение единых для Российской Федерации содержания ДО и планируемых результатов освоения образовательной программы ДО.</a:t>
            </a:r>
          </a:p>
          <a:p>
            <a:pPr>
              <a:buNone/>
            </a:pPr>
            <a:r>
              <a:rPr lang="ru-RU" dirty="0" smtClean="0"/>
              <a:t>- Достижение детьми на этапе завершения ДО уровня развития, необходимого и достаточного для успешного освоения ими образовательных программ начального общего образования.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! Дополнительные задачи: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Формировать познавательные интересы и действие ребенка в различных видах деятельности.</a:t>
            </a:r>
          </a:p>
          <a:p>
            <a:pPr>
              <a:buNone/>
            </a:pPr>
            <a:r>
              <a:rPr lang="ru-RU" dirty="0" smtClean="0"/>
              <a:t>- Развивать способности и творческий потенциал каждого ребенка как субъекта отношений с самим собой, другими детьми, взрослыми и миром.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C4FB-D33B-924D-BAC6-B3CD924B020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AD607A-F8DA-7708-FC58-6709F38A8D25}"/>
              </a:ext>
            </a:extLst>
          </p:cNvPr>
          <p:cNvSpPr txBox="1"/>
          <p:nvPr/>
        </p:nvSpPr>
        <p:spPr>
          <a:xfrm>
            <a:off x="0" y="29211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1D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</a:t>
            </a:r>
            <a:r>
              <a:rPr lang="ru-RU" sz="4000" b="1" dirty="0" smtClean="0">
                <a:solidFill>
                  <a:srgbClr val="1D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  <a:endParaRPr lang="ru-RU" sz="4000" b="1" dirty="0">
              <a:solidFill>
                <a:srgbClr val="1D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13">
            <a:extLst>
              <a:ext uri="{FF2B5EF4-FFF2-40B4-BE49-F238E27FC236}">
                <a16:creationId xmlns:a16="http://schemas.microsoft.com/office/drawing/2014/main" xmlns="" id="{2469ABDB-6245-F05F-29A2-976C6BAE8324}"/>
              </a:ext>
            </a:extLst>
          </p:cNvPr>
          <p:cNvSpPr txBox="1">
            <a:spLocks/>
          </p:cNvSpPr>
          <p:nvPr/>
        </p:nvSpPr>
        <p:spPr>
          <a:xfrm>
            <a:off x="9696310" y="6242051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8686F3-5CEE-AD4D-A44F-5D8312DE5C23}" type="slidenum">
              <a:rPr lang="ru-RU" sz="2000" b="1" smtClean="0">
                <a:solidFill>
                  <a:srgbClr val="1C3D8A">
                    <a:alpha val="34034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ru-RU" sz="2600" b="1" dirty="0">
              <a:solidFill>
                <a:srgbClr val="1C3D8A">
                  <a:alpha val="34034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User\Downloads\qr коды.jpg"/>
          <p:cNvPicPr>
            <a:picLocks noChangeAspect="1" noChangeArrowheads="1"/>
          </p:cNvPicPr>
          <p:nvPr/>
        </p:nvPicPr>
        <p:blipFill>
          <a:blip r:embed="rId2" cstate="print"/>
          <a:srcRect t="79858"/>
          <a:stretch>
            <a:fillRect/>
          </a:stretch>
        </p:blipFill>
        <p:spPr bwMode="auto">
          <a:xfrm>
            <a:off x="848497" y="3619200"/>
            <a:ext cx="10552671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9603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AD607A-F8DA-7708-FC58-6709F38A8D25}"/>
              </a:ext>
            </a:extLst>
          </p:cNvPr>
          <p:cNvSpPr txBox="1"/>
          <p:nvPr/>
        </p:nvSpPr>
        <p:spPr>
          <a:xfrm>
            <a:off x="642851" y="250824"/>
            <a:ext cx="10906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D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Методические рекомендации по реализации федеральной образовательной программы дошкольного образования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5192487-FFC8-79CC-69C4-129C6686C019}"/>
              </a:ext>
            </a:extLst>
          </p:cNvPr>
          <p:cNvSpPr txBox="1"/>
          <p:nvPr/>
        </p:nvSpPr>
        <p:spPr>
          <a:xfrm>
            <a:off x="642851" y="1519782"/>
            <a:ext cx="1083702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0" u="none" strike="noStrike" dirty="0">
                <a:solidFill>
                  <a:srgbClr val="1D2D5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https://docs.edu.gov.ru/document/8a9cc6ca040d8c6dd31a077fd2a6e226/</a:t>
            </a:r>
            <a:r>
              <a:rPr lang="ru-RU" sz="2400" b="1" dirty="0">
                <a:solidFill>
                  <a:srgbClr val="1D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i="0" u="none" strike="noStrike" dirty="0">
              <a:solidFill>
                <a:srgbClr val="1D2D5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13">
            <a:extLst>
              <a:ext uri="{FF2B5EF4-FFF2-40B4-BE49-F238E27FC236}">
                <a16:creationId xmlns:a16="http://schemas.microsoft.com/office/drawing/2014/main" xmlns="" id="{2469ABDB-6245-F05F-29A2-976C6BAE8324}"/>
              </a:ext>
            </a:extLst>
          </p:cNvPr>
          <p:cNvSpPr txBox="1">
            <a:spLocks/>
          </p:cNvSpPr>
          <p:nvPr/>
        </p:nvSpPr>
        <p:spPr>
          <a:xfrm>
            <a:off x="9696310" y="6242051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8686F3-5CEE-AD4D-A44F-5D8312DE5C23}" type="slidenum">
              <a:rPr lang="ru-RU" sz="2000" b="1" smtClean="0">
                <a:solidFill>
                  <a:srgbClr val="1C3D8A">
                    <a:alpha val="34034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ru-RU" sz="2600" b="1" dirty="0">
              <a:solidFill>
                <a:srgbClr val="1C3D8A">
                  <a:alpha val="34034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CBB133-0327-4FDF-BBCC-69A24EA5A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339" y="2128238"/>
            <a:ext cx="4277322" cy="42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0555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AD607A-F8DA-7708-FC58-6709F38A8D25}"/>
              </a:ext>
            </a:extLst>
          </p:cNvPr>
          <p:cNvSpPr txBox="1"/>
          <p:nvPr/>
        </p:nvSpPr>
        <p:spPr>
          <a:xfrm>
            <a:off x="642851" y="312926"/>
            <a:ext cx="10906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D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ДИАГНОСТИЧЕСКАЯ КАРТА СООТВЕТСТВИЯ ОСНОВНОЙ </a:t>
            </a:r>
          </a:p>
          <a:p>
            <a:pPr algn="ctr"/>
            <a:r>
              <a:rPr lang="ru-RU" sz="2000" b="1" dirty="0">
                <a:solidFill>
                  <a:srgbClr val="1D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 ПРОГРАММЫ ДОО ОБЯЗАТЕЛЬНОМУ МИНИМУМУ СОДЕРЖАНИЯ, ЗАДАННОМУ В ФОП ДО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5192487-FFC8-79CC-69C4-129C6686C019}"/>
              </a:ext>
            </a:extLst>
          </p:cNvPr>
          <p:cNvSpPr txBox="1"/>
          <p:nvPr/>
        </p:nvSpPr>
        <p:spPr>
          <a:xfrm>
            <a:off x="123655" y="1328589"/>
            <a:ext cx="5613510" cy="529375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300" b="1" i="0" u="none" strike="noStrike" dirty="0">
                <a:solidFill>
                  <a:srgbClr val="1D2D5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Чек-лист анализа соответствия Программы обязательному минимуму содержания, заданному в ФОП ДО </a:t>
            </a:r>
          </a:p>
          <a:p>
            <a:r>
              <a:rPr lang="ru-RU" sz="1300" b="1" i="0" u="none" strike="noStrike" dirty="0">
                <a:solidFill>
                  <a:srgbClr val="1D2D5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300" b="1" i="0" u="none" strike="noStrike" dirty="0">
                <a:solidFill>
                  <a:srgbClr val="1D2D5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Действие 1. </a:t>
            </a:r>
            <a:r>
              <a:rPr lang="ru-RU" sz="1300" i="0" u="none" strike="noStrike" dirty="0">
                <a:solidFill>
                  <a:srgbClr val="1D2D5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Соотносим структуру Программы с Федеральной программой и ФГОС ДО</a:t>
            </a:r>
          </a:p>
          <a:p>
            <a:r>
              <a:rPr lang="ru-RU" sz="1300" b="1" i="0" u="none" strike="noStrike" dirty="0">
                <a:solidFill>
                  <a:srgbClr val="1D2D5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Действие 2. </a:t>
            </a:r>
            <a:r>
              <a:rPr lang="ru-RU" sz="1300" i="0" u="none" strike="noStrike" dirty="0">
                <a:solidFill>
                  <a:srgbClr val="1D2D5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Соотносим цель и задачи Программы с Федеральной программой</a:t>
            </a:r>
          </a:p>
          <a:p>
            <a:r>
              <a:rPr lang="ru-RU" sz="1300" b="1" i="0" u="none" strike="noStrike" dirty="0">
                <a:solidFill>
                  <a:srgbClr val="1D2D5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Действие 3. </a:t>
            </a:r>
            <a:r>
              <a:rPr lang="ru-RU" sz="1300" i="0" u="none" strike="noStrike" dirty="0">
                <a:solidFill>
                  <a:srgbClr val="1D2D5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Соотносим планируемые результаты</a:t>
            </a:r>
          </a:p>
          <a:p>
            <a:r>
              <a:rPr lang="ru-RU" sz="1300" b="1" i="0" u="none" strike="noStrike" dirty="0">
                <a:solidFill>
                  <a:srgbClr val="1D2D5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Действие 4. </a:t>
            </a:r>
            <a:r>
              <a:rPr lang="ru-RU" sz="1300" i="0" u="none" strike="noStrike" dirty="0">
                <a:solidFill>
                  <a:srgbClr val="1D2D5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Соотносим задачи и содержание образовательной деятельности по образовательным областям и направлениям воспитания Программы с Федеральной программой</a:t>
            </a:r>
          </a:p>
          <a:p>
            <a:r>
              <a:rPr lang="ru-RU" sz="1300" b="1" i="0" u="none" strike="noStrike" dirty="0">
                <a:solidFill>
                  <a:srgbClr val="1D2D5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Действие 5. </a:t>
            </a:r>
            <a:r>
              <a:rPr lang="ru-RU" sz="1300" i="0" u="none" strike="noStrike" dirty="0">
                <a:solidFill>
                  <a:srgbClr val="1D2D5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Соотносим направленность программ коррекционно-развивающей работы (далее – КРР), обозначенных в Программе с перечнем целевых групп Федеральной программы</a:t>
            </a:r>
          </a:p>
          <a:p>
            <a:r>
              <a:rPr lang="ru-RU" sz="1300" b="1" i="0" u="none" strike="noStrike" dirty="0">
                <a:solidFill>
                  <a:srgbClr val="1D2D5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Действие 6. </a:t>
            </a:r>
            <a:r>
              <a:rPr lang="ru-RU" sz="1300" i="0" u="none" strike="noStrike" dirty="0">
                <a:solidFill>
                  <a:srgbClr val="1D2D5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Определяем совокупное соответствие разделов Программы обязательному минимуму содержания, заданному в Федеральной программе</a:t>
            </a:r>
          </a:p>
          <a:p>
            <a:r>
              <a:rPr lang="ru-RU" sz="1300" b="1" i="0" u="none" strike="noStrike" dirty="0">
                <a:solidFill>
                  <a:srgbClr val="1D2D5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Действие 7. </a:t>
            </a:r>
            <a:r>
              <a:rPr lang="ru-RU" sz="1300" i="0" u="none" strike="noStrike" dirty="0">
                <a:solidFill>
                  <a:srgbClr val="1D2D5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Формируем элементы вариативной части Программы из материалов, превышающих обязательный минимум содержания Федеральной программы</a:t>
            </a:r>
          </a:p>
          <a:p>
            <a:r>
              <a:rPr lang="ru-RU" sz="1300" b="1" i="0" u="none" strike="noStrike" dirty="0">
                <a:solidFill>
                  <a:srgbClr val="1D2D5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Действие 8. </a:t>
            </a:r>
            <a:r>
              <a:rPr lang="ru-RU" sz="1300" i="0" u="none" strike="noStrike" dirty="0">
                <a:solidFill>
                  <a:srgbClr val="1D2D5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Проводим анализ инфраструктуры и методического обеспечения реализации Федеральной программы на основе «Рекомендаций по формированию инфраструктуры дошкольных образовательных организаций и комплектации учебно-методических материалов в целях реализации образовательных программ дошкольного образования»</a:t>
            </a:r>
          </a:p>
        </p:txBody>
      </p:sp>
      <p:sp>
        <p:nvSpPr>
          <p:cNvPr id="7" name="Номер слайда 13">
            <a:extLst>
              <a:ext uri="{FF2B5EF4-FFF2-40B4-BE49-F238E27FC236}">
                <a16:creationId xmlns:a16="http://schemas.microsoft.com/office/drawing/2014/main" xmlns="" id="{2469ABDB-6245-F05F-29A2-976C6BAE8324}"/>
              </a:ext>
            </a:extLst>
          </p:cNvPr>
          <p:cNvSpPr txBox="1">
            <a:spLocks/>
          </p:cNvSpPr>
          <p:nvPr/>
        </p:nvSpPr>
        <p:spPr>
          <a:xfrm>
            <a:off x="9696310" y="6242051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8686F3-5CEE-AD4D-A44F-5D8312DE5C23}" type="slidenum">
              <a:rPr lang="ru-RU" sz="2000" b="1" smtClean="0">
                <a:solidFill>
                  <a:srgbClr val="1C3D8A">
                    <a:alpha val="34034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ru-RU" sz="2600" b="1" dirty="0">
              <a:solidFill>
                <a:srgbClr val="1C3D8A">
                  <a:alpha val="34034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Шестиугольник 15">
            <a:extLst>
              <a:ext uri="{FF2B5EF4-FFF2-40B4-BE49-F238E27FC236}">
                <a16:creationId xmlns:a16="http://schemas.microsoft.com/office/drawing/2014/main" xmlns="" id="{2AA0AA82-68AA-4196-8D5E-21D30F59A3F8}"/>
              </a:ext>
            </a:extLst>
          </p:cNvPr>
          <p:cNvSpPr/>
          <p:nvPr/>
        </p:nvSpPr>
        <p:spPr>
          <a:xfrm>
            <a:off x="8812339" y="1328589"/>
            <a:ext cx="2916919" cy="2195830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1D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заполнения диагностической карты  и анализа результатов соотнесения программного материала представлена в методических рекомендациях  к реализации Федеральной образовательной программы дошкольного образования</a:t>
            </a:r>
          </a:p>
        </p:txBody>
      </p:sp>
      <p:sp>
        <p:nvSpPr>
          <p:cNvPr id="20" name="Шестиугольник 19">
            <a:extLst>
              <a:ext uri="{FF2B5EF4-FFF2-40B4-BE49-F238E27FC236}">
                <a16:creationId xmlns:a16="http://schemas.microsoft.com/office/drawing/2014/main" xmlns="" id="{3A61A7AA-8C94-4371-B525-15A0A4D13A09}"/>
              </a:ext>
            </a:extLst>
          </p:cNvPr>
          <p:cNvSpPr/>
          <p:nvPr/>
        </p:nvSpPr>
        <p:spPr>
          <a:xfrm>
            <a:off x="5832991" y="2362841"/>
            <a:ext cx="3254688" cy="2320520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1D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частичном соответствии или несоответствии разделы Программы ДОО, относящиеся к обязательной части корректируются и дополняются, так как обязательная (инвариантная) часть Программы должна соответствовать Федеральной программе и составлять не менее 60 процентов </a:t>
            </a:r>
          </a:p>
        </p:txBody>
      </p:sp>
      <p:sp>
        <p:nvSpPr>
          <p:cNvPr id="22" name="Шестиугольник 21">
            <a:extLst>
              <a:ext uri="{FF2B5EF4-FFF2-40B4-BE49-F238E27FC236}">
                <a16:creationId xmlns:a16="http://schemas.microsoft.com/office/drawing/2014/main" xmlns="" id="{20393897-705C-45BE-AE5D-2F0369AAA6EE}"/>
              </a:ext>
            </a:extLst>
          </p:cNvPr>
          <p:cNvSpPr/>
          <p:nvPr/>
        </p:nvSpPr>
        <p:spPr>
          <a:xfrm>
            <a:off x="8448105" y="3705309"/>
            <a:ext cx="3645385" cy="2813051"/>
          </a:xfrm>
          <a:prstGeom prst="hexag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1D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каждом из разделов Программы ДОО программный материал может быть представлен значительно шире, чем в ФОП ДО и в тех формулировках, которые отражают региональную специфику либо специфику конкретной ДОО. Программный материал, превышающий объем Федеральной программы, может быть  обозначен как вариативная часть (часть, формируемая участниками образовательных отношений)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4FE5B7A-6F28-4E34-BB0C-F4324ECB1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998" y="1829055"/>
            <a:ext cx="344703" cy="122463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8C2F5776-46DF-490A-BB9C-30F8FC95A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899" y="2910782"/>
            <a:ext cx="344703" cy="122463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4AB8ECE8-7859-45FC-87B8-307A927CE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976" y="4376222"/>
            <a:ext cx="344703" cy="12246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91865A0-65CD-4671-8277-CABB80DCE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454" y="227341"/>
            <a:ext cx="1598587" cy="131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0455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AD607A-F8DA-7708-FC58-6709F38A8D25}"/>
              </a:ext>
            </a:extLst>
          </p:cNvPr>
          <p:cNvSpPr txBox="1"/>
          <p:nvPr/>
        </p:nvSpPr>
        <p:spPr>
          <a:xfrm>
            <a:off x="1180407" y="435103"/>
            <a:ext cx="9892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D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Диагностическая таблица 1. Соответствие структуры Программы ФОП ДО</a:t>
            </a:r>
          </a:p>
        </p:txBody>
      </p:sp>
      <p:sp>
        <p:nvSpPr>
          <p:cNvPr id="7" name="Номер слайда 13">
            <a:extLst>
              <a:ext uri="{FF2B5EF4-FFF2-40B4-BE49-F238E27FC236}">
                <a16:creationId xmlns:a16="http://schemas.microsoft.com/office/drawing/2014/main" xmlns="" id="{2469ABDB-6245-F05F-29A2-976C6BAE8324}"/>
              </a:ext>
            </a:extLst>
          </p:cNvPr>
          <p:cNvSpPr txBox="1">
            <a:spLocks/>
          </p:cNvSpPr>
          <p:nvPr/>
        </p:nvSpPr>
        <p:spPr>
          <a:xfrm>
            <a:off x="9696310" y="6242051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8686F3-5CEE-AD4D-A44F-5D8312DE5C23}" type="slidenum">
              <a:rPr lang="ru-RU" sz="2000" b="1" smtClean="0">
                <a:solidFill>
                  <a:srgbClr val="1C3D8A">
                    <a:alpha val="34034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ru-RU" sz="2600" b="1" dirty="0">
              <a:solidFill>
                <a:srgbClr val="1C3D8A">
                  <a:alpha val="34034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06D0DB30-9104-4A7D-82B0-3EFA0DA88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850544"/>
              </p:ext>
            </p:extLst>
          </p:nvPr>
        </p:nvGraphicFramePr>
        <p:xfrm>
          <a:off x="102000" y="1097280"/>
          <a:ext cx="11988000" cy="5614088"/>
        </p:xfrm>
        <a:graphic>
          <a:graphicData uri="http://schemas.openxmlformats.org/drawingml/2006/table">
            <a:tbl>
              <a:tblPr/>
              <a:tblGrid>
                <a:gridCol w="97818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46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13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01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Разделы ФОП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ПС (++)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ЧС (+-)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НС (--)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9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I. Общие положении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</a:t>
                      </a: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9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II. Целевой раздел Федеральной программы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</a:t>
                      </a: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9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Пояснительная записка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</a:t>
                      </a: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9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Планируемые результаты реализации Федеральной программы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</a:t>
                      </a: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9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Педагогическая диагностика достижения планируемых результатов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</a:t>
                      </a: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9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III. Содержательный раздел Федеральной программы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</a:t>
                      </a: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9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Задачи и содержание образования (обучения и воспитания) по образовательным областям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</a:t>
                      </a: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9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Социально-коммуникативное развитие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</a:t>
                      </a: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9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Познавательное развитие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</a:t>
                      </a: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9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Речевое развитие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</a:t>
                      </a:r>
                      <a:endParaRPr lang="ru-RU" sz="105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9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Художественно-эстетическое развитие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</a:t>
                      </a: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9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Физическое развитие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</a:t>
                      </a: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9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Вариативные формы, способы, методы и средства реализации Федеральной программы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</a:t>
                      </a: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9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Особенности образовательной деятельности разных видов и культурных практик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</a:t>
                      </a: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9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Способы и направления поддержки детской инициативы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</a:t>
                      </a: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9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Особенности взаимодействия педагогического коллектива с семьями обучающихся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</a:t>
                      </a: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9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Направления и задачи коррекционно-развивающей работы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</a:t>
                      </a: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9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Федеральная рабочая программа воспитания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</a:t>
                      </a: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9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IV. Организационный раздел Федеральной программы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</a:t>
                      </a: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9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Психолого-педагогические условия реализации Федеральной программы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</a:t>
                      </a: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9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Особенности организации развивающей предметно-пространственной среды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</a:t>
                      </a: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9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Материально-техническое обеспечение Федеральной программы, обеспеченность методическими материалами и средствами обучения и воспитания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</a:t>
                      </a: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34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Примерный перечень литературных, музыкальных, художественных, анимационных произведений для реализации Федеральной программы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</a:t>
                      </a: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9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Кадровые условия реализации Федеральной программы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</a:t>
                      </a: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79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Примерный режим и распорядок дня в дошкольных группах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</a:t>
                      </a: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79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Федеральный календарный план воспитательной работы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</a:t>
                      </a:r>
                      <a:endParaRPr lang="ru-RU" sz="105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221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Итого по разделу 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(сырой балл, обозначающий количество полных, частичных совпадений или несовпадений программных материалов)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79738">
                <a:tc>
                  <a:txBody>
                    <a:bodyPr/>
                    <a:lstStyle/>
                    <a:p>
                      <a:pPr marL="0" marR="0" indent="0" algn="l" defTabSz="53455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Итого по разделу (в %)</a:t>
                      </a:r>
                      <a:r>
                        <a:rPr lang="ru-RU" sz="105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((кол-во совпадающих элементов) *100) ÷ (общее количество элементов))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24" marR="59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91865A0-65CD-4671-8277-CABB80DCE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405"/>
            <a:ext cx="1359018" cy="111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017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AD607A-F8DA-7708-FC58-6709F38A8D25}"/>
              </a:ext>
            </a:extLst>
          </p:cNvPr>
          <p:cNvSpPr txBox="1"/>
          <p:nvPr/>
        </p:nvSpPr>
        <p:spPr>
          <a:xfrm>
            <a:off x="809106" y="253872"/>
            <a:ext cx="10573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D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Диагностическая таблица 5. Соответствие направленности программ коррекционно-развивающей работы, обозначенных в Программе с перечнем целевых групп ФОП ДО </a:t>
            </a:r>
          </a:p>
        </p:txBody>
      </p:sp>
      <p:sp>
        <p:nvSpPr>
          <p:cNvPr id="7" name="Номер слайда 13">
            <a:extLst>
              <a:ext uri="{FF2B5EF4-FFF2-40B4-BE49-F238E27FC236}">
                <a16:creationId xmlns:a16="http://schemas.microsoft.com/office/drawing/2014/main" xmlns="" id="{2469ABDB-6245-F05F-29A2-976C6BAE8324}"/>
              </a:ext>
            </a:extLst>
          </p:cNvPr>
          <p:cNvSpPr txBox="1">
            <a:spLocks/>
          </p:cNvSpPr>
          <p:nvPr/>
        </p:nvSpPr>
        <p:spPr>
          <a:xfrm>
            <a:off x="9696310" y="6242051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8686F3-5CEE-AD4D-A44F-5D8312DE5C23}" type="slidenum">
              <a:rPr lang="ru-RU" sz="2000" b="1" smtClean="0">
                <a:solidFill>
                  <a:srgbClr val="1C3D8A">
                    <a:alpha val="34034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ru-RU" sz="2600" b="1" dirty="0">
              <a:solidFill>
                <a:srgbClr val="1C3D8A">
                  <a:alpha val="34034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91865A0-65CD-4671-8277-CABB80DCE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702" y="150715"/>
            <a:ext cx="1359018" cy="1118820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29D78806-05D4-4BF7-8900-64FF22FFD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4110897"/>
              </p:ext>
            </p:extLst>
          </p:nvPr>
        </p:nvGraphicFramePr>
        <p:xfrm>
          <a:off x="174000" y="1480972"/>
          <a:ext cx="11844000" cy="4907280"/>
        </p:xfrm>
        <a:graphic>
          <a:graphicData uri="http://schemas.openxmlformats.org/drawingml/2006/table">
            <a:tbl>
              <a:tblPr/>
              <a:tblGrid>
                <a:gridCol w="101743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1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74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12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0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Программы КРР для целевых групп детей дошкольного возраста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ПС (++)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ЧС (+-)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НС (--)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6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1.Нормотипичные дети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с нормативным кризисом развития (</a:t>
                      </a: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развивающие программы с различной направленностью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бучающиеся с особыми образовательными потребностями, в том числе:</a:t>
                      </a: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- дети с ОВЗ и (или) инвалидностью,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получившие статус в порядке, установленном законодательством Российской Федерации </a:t>
                      </a: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(в рамках ФАОП ДО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-  дети с отклоняющимся развитием, в том числе с одаренностью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+-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Обучающиеся по индивидуальному учебному плану (учебному расписанию) на основании медицинского заключения (дети, находящиеся под диспансерным наблюдением, в том числе </a:t>
                      </a: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часто болеющие дети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--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Обучающиеся, испытывающие трудности в освоении образовательных программ, развитии, социальной адаптации, в том числе </a:t>
                      </a: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дети билингвы и дети, испытывающие трудности в общении и освоении образовательной программы на государственном языке РФ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3455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5.Дети и (или) семьи, находящиеся в трудной жизненной ситуации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, признанные таковыми в нормативно установленном порядке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3455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6.Обучающиеся «группы риска»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: проявляющие комплекс выраженных факторов риска негативных проявлений (импульсивность, агрессивность, неустойчивая или крайне низкая (завышенная) самооценка, завышенный уровень притязаний, тревожность и др.)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3455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Итого по разделу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(сырой балл, обозначающий количество полных, частичных совпадений или несовпадений программных материалов)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0038">
                <a:tc>
                  <a:txBody>
                    <a:bodyPr/>
                    <a:lstStyle/>
                    <a:p>
                      <a:pPr marL="0" marR="0" indent="0" algn="l" defTabSz="53455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Итого по разделу (в %)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((кол-во совпадающих элементов) *100) ÷ (общее количество элементов)) 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66,6</a:t>
                      </a: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16,7</a:t>
                      </a: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3455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16,7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37928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AD607A-F8DA-7708-FC58-6709F38A8D25}"/>
              </a:ext>
            </a:extLst>
          </p:cNvPr>
          <p:cNvSpPr txBox="1"/>
          <p:nvPr/>
        </p:nvSpPr>
        <p:spPr>
          <a:xfrm>
            <a:off x="937953" y="118560"/>
            <a:ext cx="10316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D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Диагностическая таблица 6. Соответствие Программы обязательному минимуму содержания, заданному в ФОП ДО</a:t>
            </a:r>
          </a:p>
        </p:txBody>
      </p:sp>
      <p:sp>
        <p:nvSpPr>
          <p:cNvPr id="7" name="Номер слайда 13">
            <a:extLst>
              <a:ext uri="{FF2B5EF4-FFF2-40B4-BE49-F238E27FC236}">
                <a16:creationId xmlns:a16="http://schemas.microsoft.com/office/drawing/2014/main" xmlns="" id="{2469ABDB-6245-F05F-29A2-976C6BAE8324}"/>
              </a:ext>
            </a:extLst>
          </p:cNvPr>
          <p:cNvSpPr txBox="1">
            <a:spLocks/>
          </p:cNvSpPr>
          <p:nvPr/>
        </p:nvSpPr>
        <p:spPr>
          <a:xfrm>
            <a:off x="9696310" y="6242051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8686F3-5CEE-AD4D-A44F-5D8312DE5C23}" type="slidenum">
              <a:rPr lang="ru-RU" sz="2000" b="1" smtClean="0">
                <a:solidFill>
                  <a:srgbClr val="1C3D8A">
                    <a:alpha val="34034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ru-RU" sz="2600" b="1" dirty="0">
              <a:solidFill>
                <a:srgbClr val="1C3D8A">
                  <a:alpha val="34034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91865A0-65CD-4671-8277-CABB80DCE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953" y="-86907"/>
            <a:ext cx="1359018" cy="1118820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747C7AE2-99CE-4EAB-A9A9-8BF16ECB0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3365599"/>
              </p:ext>
            </p:extLst>
          </p:nvPr>
        </p:nvGraphicFramePr>
        <p:xfrm>
          <a:off x="102000" y="1898332"/>
          <a:ext cx="11988000" cy="3182112"/>
        </p:xfrm>
        <a:graphic>
          <a:graphicData uri="http://schemas.openxmlformats.org/drawingml/2006/table">
            <a:tbl>
              <a:tblPr/>
              <a:tblGrid>
                <a:gridCol w="48832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76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73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56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241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3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Разделы образовательной программы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(95-100 %)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ЧС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(50 - 94%)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НС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(0 - 49 %)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Примечания и рекомендации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1593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Структура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FF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FF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FF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Ссылка на ФОП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1593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2.Цель и задачи программы в целом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1593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Планируемые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результаты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по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возрастам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700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4.Задачи и содержание образовательной деятельности по образовательным областям и направлениям воспитания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5.Направленность программ коррекционно-развивающей работы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66,6</a:t>
                      </a: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16,7</a:t>
                      </a: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3455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16,7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6" marR="64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1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Итого по программе (обязательная часть)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575" marR="64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23077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Пример 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750" y="653450"/>
            <a:ext cx="11557687" cy="44218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1D2D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Диагностическая карта соответствия основной образовательной программы ДОО (ООП ДОУ/..ОО № /название г. …….. регион http://...........................) обязательному минимуму содержания, заданному в ФОП ДО (Федеральной программе)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rgbClr val="1D2D5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C4FB-D33B-924D-BAC6-B3CD924B020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229" t="27145" r="23058" b="11137"/>
          <a:stretch>
            <a:fillRect/>
          </a:stretch>
        </p:blipFill>
        <p:spPr bwMode="auto">
          <a:xfrm>
            <a:off x="1700996" y="1351005"/>
            <a:ext cx="8637490" cy="527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C4FB-D33B-924D-BAC6-B3CD924B020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8324" y="403654"/>
            <a:ext cx="11065476" cy="613718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/>
              <a:t>! </a:t>
            </a:r>
            <a:r>
              <a:rPr lang="ru-RU" sz="1600" b="1" dirty="0" smtClean="0"/>
              <a:t>Отсутствующие структурные компоненты:</a:t>
            </a:r>
            <a:endParaRPr lang="ru-RU" sz="1600" dirty="0" smtClean="0"/>
          </a:p>
          <a:p>
            <a:r>
              <a:rPr lang="ru-RU" sz="1200" dirty="0" smtClean="0"/>
              <a:t>I. Общие положения </a:t>
            </a:r>
          </a:p>
          <a:p>
            <a:r>
              <a:rPr lang="ru-RU" sz="1200" dirty="0" smtClean="0"/>
              <a:t>Планируемые результаты реализации Федеральной программы </a:t>
            </a:r>
          </a:p>
          <a:p>
            <a:r>
              <a:rPr lang="ru-RU" sz="1200" dirty="0" smtClean="0"/>
              <a:t>Педагогическая диагностика достижения планируемых результатов </a:t>
            </a:r>
          </a:p>
          <a:p>
            <a:r>
              <a:rPr lang="ru-RU" sz="1200" dirty="0" smtClean="0"/>
              <a:t>Вариативные формы, способы, методы и средства реализации Федеральной программы </a:t>
            </a:r>
          </a:p>
          <a:p>
            <a:r>
              <a:rPr lang="ru-RU" sz="1200" dirty="0" smtClean="0"/>
              <a:t>Особенности образовательной деятельности разных видов и культурных практик </a:t>
            </a:r>
          </a:p>
          <a:p>
            <a:r>
              <a:rPr lang="ru-RU" sz="1200" dirty="0" smtClean="0"/>
              <a:t>Способы и направления поддержки детской инициативы</a:t>
            </a:r>
          </a:p>
          <a:p>
            <a:r>
              <a:rPr lang="ru-RU" sz="1200" dirty="0" smtClean="0"/>
              <a:t>Федеральная рабочая программа воспитания</a:t>
            </a:r>
          </a:p>
          <a:p>
            <a:r>
              <a:rPr lang="ru-RU" sz="1200" dirty="0" smtClean="0"/>
              <a:t>Примерный перечень литературных, музыкальных, художественных, анимационных произведений для реализации Федеральной программы</a:t>
            </a:r>
          </a:p>
          <a:p>
            <a:r>
              <a:rPr lang="ru-RU" sz="1200" dirty="0" smtClean="0"/>
              <a:t>Федеральный календарный план воспитательной работы</a:t>
            </a:r>
          </a:p>
          <a:p>
            <a:pPr>
              <a:buNone/>
            </a:pPr>
            <a:r>
              <a:rPr lang="ru-RU" sz="1200" b="1" dirty="0" smtClean="0"/>
              <a:t> </a:t>
            </a:r>
            <a:endParaRPr lang="ru-RU" sz="1200" dirty="0" smtClean="0"/>
          </a:p>
          <a:p>
            <a:pPr>
              <a:buNone/>
            </a:pPr>
            <a:r>
              <a:rPr lang="ru-RU" sz="1400" b="1" dirty="0" smtClean="0"/>
              <a:t>! </a:t>
            </a:r>
            <a:r>
              <a:rPr lang="ru-RU" sz="1600" b="1" dirty="0" smtClean="0"/>
              <a:t>Дополнительные структурные компоненты:</a:t>
            </a:r>
            <a:endParaRPr lang="ru-RU" sz="1600" dirty="0" smtClean="0"/>
          </a:p>
          <a:p>
            <a:r>
              <a:rPr lang="ru-RU" sz="1200" dirty="0" smtClean="0"/>
              <a:t>Развивающее оценивание качества образовательной деятельности по Программе</a:t>
            </a:r>
          </a:p>
          <a:p>
            <a:r>
              <a:rPr lang="ru-RU" sz="1200" dirty="0" smtClean="0"/>
              <a:t>Взаимодействие взрослых с детьми</a:t>
            </a:r>
          </a:p>
          <a:p>
            <a:r>
              <a:rPr lang="ru-RU" sz="1200" dirty="0" smtClean="0"/>
              <a:t>Финансовые условия реализации Программ</a:t>
            </a:r>
          </a:p>
          <a:p>
            <a:r>
              <a:rPr lang="ru-RU" sz="1200" dirty="0" smtClean="0"/>
              <a:t>Планирование образовательной деятельности</a:t>
            </a:r>
          </a:p>
          <a:p>
            <a:r>
              <a:rPr lang="ru-RU" sz="1200" dirty="0" smtClean="0"/>
              <a:t>Перспективы работы по совершенствованию и развитию содержания Программы и обеспечивающих ее реализацию нормативно-правовых, финансовых, научно- методических, кадровых, информационных и материально-технических ресурсов</a:t>
            </a:r>
          </a:p>
          <a:p>
            <a:r>
              <a:rPr lang="ru-RU" sz="1200" dirty="0" smtClean="0"/>
              <a:t>Перечень нормативных и нормативно-методических документов</a:t>
            </a:r>
          </a:p>
          <a:p>
            <a:r>
              <a:rPr lang="ru-RU" sz="1200" dirty="0" smtClean="0"/>
              <a:t>Перечень литературных источников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933</Words>
  <Application>Microsoft Office PowerPoint</Application>
  <PresentationFormat>Произвольный</PresentationFormat>
  <Paragraphs>182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Пример  </vt:lpstr>
      <vt:lpstr>Диагностическая карта соответствия основной образовательной программы ДОО (ООП ДОУ/..ОО № /название г. …….. регион http://...........................) обязательному минимуму содержания, заданному в ФОП ДО (Федеральной программе) 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User</cp:lastModifiedBy>
  <cp:revision>37</cp:revision>
  <dcterms:created xsi:type="dcterms:W3CDTF">2023-01-27T08:39:26Z</dcterms:created>
  <dcterms:modified xsi:type="dcterms:W3CDTF">2023-06-26T08:07:23Z</dcterms:modified>
</cp:coreProperties>
</file>