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02" r:id="rId3"/>
    <p:sldId id="304" r:id="rId4"/>
    <p:sldId id="310" r:id="rId5"/>
    <p:sldId id="306" r:id="rId6"/>
    <p:sldId id="305" r:id="rId7"/>
    <p:sldId id="313" r:id="rId8"/>
    <p:sldId id="309" r:id="rId9"/>
    <p:sldId id="317" r:id="rId10"/>
    <p:sldId id="320" r:id="rId11"/>
    <p:sldId id="321" r:id="rId12"/>
    <p:sldId id="319" r:id="rId13"/>
    <p:sldId id="322" r:id="rId14"/>
    <p:sldId id="325" r:id="rId15"/>
    <p:sldId id="318" r:id="rId16"/>
    <p:sldId id="32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CC6600"/>
    <a:srgbClr val="5F5F5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A67F-A0EC-4ED2-A2E3-F9BB27A6E7DC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F64B-012F-4F59-A35E-531D5DD3347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268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2752725" cy="38290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330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A67F-A0EC-4ED2-A2E3-F9BB27A6E7DC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F64B-012F-4F59-A35E-531D5DD334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A67F-A0EC-4ED2-A2E3-F9BB27A6E7DC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F64B-012F-4F59-A35E-531D5DD334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A67F-A0EC-4ED2-A2E3-F9BB27A6E7DC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F64B-012F-4F59-A35E-531D5DD3347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A67F-A0EC-4ED2-A2E3-F9BB27A6E7DC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F64B-012F-4F59-A35E-531D5DD334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A67F-A0EC-4ED2-A2E3-F9BB27A6E7DC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F64B-012F-4F59-A35E-531D5DD334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A67F-A0EC-4ED2-A2E3-F9BB27A6E7DC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F64B-012F-4F59-A35E-531D5DD334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A67F-A0EC-4ED2-A2E3-F9BB27A6E7DC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F64B-012F-4F59-A35E-531D5DD334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A67F-A0EC-4ED2-A2E3-F9BB27A6E7DC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F64B-012F-4F59-A35E-531D5DD334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A67F-A0EC-4ED2-A2E3-F9BB27A6E7DC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F64B-012F-4F59-A35E-531D5DD334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8A67F-A0EC-4ED2-A2E3-F9BB27A6E7DC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6F64B-012F-4F59-A35E-531D5DD334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8A67F-A0EC-4ED2-A2E3-F9BB27A6E7DC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6F64B-012F-4F59-A35E-531D5DD334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e.lanbook.com/books/element.php?pl1_id=37068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urait.ru/bcode/513524" TargetMode="External"/><Relationship Id="rId2" Type="http://schemas.openxmlformats.org/officeDocument/2006/relationships/hyperlink" Target="https://urait.ru/bcode/51348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</a:t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800" b="1" dirty="0">
                <a:solidFill>
                  <a:srgbClr val="99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39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Выдающийся педагог – Станислав Теофилович </a:t>
            </a:r>
            <a:r>
              <a:rPr lang="ru-RU" sz="39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(к 145-летию со дня рождения)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dirty="0"/>
              <a:t/>
            </a:r>
            <a:br>
              <a:rPr lang="ru-RU" sz="4800" dirty="0"/>
            </a:br>
            <a:endParaRPr lang="ru-RU" sz="4800" dirty="0">
              <a:solidFill>
                <a:srgbClr val="99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6" name="Содержимое 5" descr="Шацкий_Станислав_Теофилович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43808" y="692696"/>
            <a:ext cx="3168352" cy="3312368"/>
          </a:xfrm>
        </p:spPr>
      </p:pic>
    </p:spTree>
    <p:extLst>
      <p:ext uri="{BB962C8B-B14F-4D97-AF65-F5344CB8AC3E}">
        <p14:creationId xmlns:p14="http://schemas.microsoft.com/office/powerpoint/2010/main" xmlns="" val="3262242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Книги из фонда ИКЦ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484784"/>
            <a:ext cx="4392488" cy="51125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6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С. Т.</a:t>
            </a:r>
            <a:r>
              <a:rPr lang="ru-RU" sz="6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Годы исканий [Текст] / С. Т. </a:t>
            </a:r>
            <a:r>
              <a:rPr lang="ru-RU" sz="68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6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; отв. ред. Е. А. </a:t>
            </a:r>
            <a:r>
              <a:rPr lang="ru-RU" sz="68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Бакич-Шестакова</a:t>
            </a:r>
            <a:r>
              <a:rPr lang="ru-RU" sz="6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П. В. </a:t>
            </a:r>
            <a:r>
              <a:rPr lang="ru-RU" sz="68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Кованов</a:t>
            </a:r>
            <a:r>
              <a:rPr lang="ru-RU" sz="6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- М. : ГУПИ, 1935. - 152 с. - 2000.00. - Текст : непосредственный.</a:t>
            </a:r>
          </a:p>
          <a:p>
            <a:pPr marL="0" indent="0">
              <a:buNone/>
            </a:pPr>
            <a:r>
              <a:rPr lang="ru-RU" sz="6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Работа  крупнейшего советского педагога </a:t>
            </a:r>
            <a:r>
              <a:rPr lang="ru-RU" sz="68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Шацкого</a:t>
            </a:r>
            <a:r>
              <a:rPr lang="ru-RU" sz="6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С.Т.  известна в педагогических кругах. </a:t>
            </a:r>
          </a:p>
          <a:p>
            <a:pPr marL="0" indent="0">
              <a:buNone/>
            </a:pPr>
            <a:r>
              <a:rPr lang="ru-RU" sz="6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Данная книга представляет собой первое посмертное  переиздание некоторых работ </a:t>
            </a:r>
            <a:r>
              <a:rPr lang="ru-RU" sz="68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Шацкого</a:t>
            </a:r>
            <a:r>
              <a:rPr lang="ru-RU" sz="6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предназначена для широкого круга читателей. В нее вошли яркие очерки С.Т. </a:t>
            </a:r>
            <a:r>
              <a:rPr lang="ru-RU" sz="68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Шацкого</a:t>
            </a:r>
            <a:r>
              <a:rPr lang="ru-RU" sz="6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критикующие дореволюционную школу в России и описывающие первые шаги его творческой педагогической работы (1905г.)</a:t>
            </a:r>
          </a:p>
          <a:p>
            <a:pPr marL="0" indent="0">
              <a:buNone/>
            </a:pPr>
            <a:r>
              <a:rPr lang="ru-RU" sz="6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Часть первой книги  -  «Старая школа» – взята из книги «Годы исканий» изданной в 1925 г. </a:t>
            </a:r>
          </a:p>
          <a:p>
            <a:pPr marL="0" indent="0">
              <a:buNone/>
            </a:pPr>
            <a:r>
              <a:rPr lang="ru-RU" sz="6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Часть второй книги – «Дети – работники будущего» – взята из книги того же названия,  изданной в 1922г. </a:t>
            </a:r>
          </a:p>
          <a:p>
            <a:pPr>
              <a:buNone/>
            </a:pP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Годы исканий Шацк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3312368" cy="48245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192688" cy="8501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556792"/>
            <a:ext cx="4392488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7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17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С. Т. 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Избранные педагогические сочинения [Текст] : в 2-х т. Т. 1 / С. Т. </a:t>
            </a:r>
            <a:r>
              <a:rPr lang="ru-RU" sz="17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; сост. Н. П. Кузина, М. Н. </a:t>
            </a:r>
            <a:r>
              <a:rPr lang="ru-RU" sz="17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Скаткина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В. Н. </a:t>
            </a:r>
            <a:r>
              <a:rPr lang="ru-RU" sz="17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Шацкой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- М. : Педагогика, 1980. - 304 с. - (Педагогическая б-ка). - 1.10. - Текст : непосредственный.</a:t>
            </a:r>
          </a:p>
          <a:p>
            <a:pPr marL="0" indent="0">
              <a:buNone/>
            </a:pPr>
            <a:r>
              <a:rPr lang="ru-RU" sz="17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В первый том издания вошли автобиографические работы </a:t>
            </a:r>
            <a:r>
              <a:rPr lang="ru-RU" sz="17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С.Т.Шацкого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его статьи по вопросам дошкольной и внешкольной работы с детьми.</a:t>
            </a:r>
          </a:p>
          <a:p>
            <a:pPr marL="0" indent="0">
              <a:buNone/>
            </a:pPr>
            <a:r>
              <a:rPr lang="ru-RU" sz="17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Во второй том  вошли произведения  С.Т. </a:t>
            </a:r>
            <a:r>
              <a:rPr lang="ru-RU" sz="17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Шацкого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 вопросам образования и воспитания в советской школе, по организации опытной  педагогической работы и подготовки педагогов.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user\Desktop\1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3168352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6120680" cy="5040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1340768"/>
            <a:ext cx="4608512" cy="504055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С.Т.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для будущего: 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документальное повествование: книга для учителя/ С.Т.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 сост.  В.И. Малинин, Ф.А. Фрадкин.- М.:Просвещение,1989. -  223 с. 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книге приводятся документы –выдержки из работ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С.Т.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Шацкого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отзывы о нем современников, оценки общественности того времени, свидетельствующие о педагогической деятельности талантливого педагога. 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Составители включают документальные материалы, наиболее созвучные сегодняшней  педагогической практике.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Книга адресована учителям, работникам народного </a:t>
            </a:r>
          </a:p>
          <a:p>
            <a:pPr marL="0" indent="0" algn="just">
              <a:buNone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образования.</a:t>
            </a:r>
          </a:p>
        </p:txBody>
      </p:sp>
      <p:pic>
        <p:nvPicPr>
          <p:cNvPr id="2050" name="Picture 2" descr="C:\Users\user\Desktop\2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1556792"/>
            <a:ext cx="3096344" cy="43204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Книги из электронно-библиотечных систем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03848" y="1484784"/>
            <a:ext cx="5760640" cy="5040560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56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С. Т.</a:t>
            </a: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Педагогические сочинения. В 4 т. Педагогические сочинения. В 4 т. Т.1 / </a:t>
            </a:r>
            <a:r>
              <a:rPr lang="ru-RU" sz="56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С. Т. - Санкт-Петербург : Лань. - 496 с. - </a:t>
            </a:r>
            <a:r>
              <a:rPr lang="ru-RU" sz="56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.: доступна в карточке книги, на сайте ЭБС Лань. - Книга из коллекции Лань - Психология. Педагогика. - ISBN 978-5-507-37547-9.</a:t>
            </a:r>
            <a:b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URL: </a:t>
            </a: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http://e.lanbook.com/books/element.php?pl1_id=37068</a:t>
            </a:r>
            <a:endParaRPr lang="ru-RU" sz="5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8163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Собрание сочинений </a:t>
            </a:r>
            <a:r>
              <a:rPr lang="ru-RU" sz="56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Шацкого</a:t>
            </a: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включает основные его труды</a:t>
            </a:r>
          </a:p>
          <a:p>
            <a:pPr marL="0" indent="0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 вопросам народного образования дореволюционной России,</a:t>
            </a:r>
          </a:p>
          <a:p>
            <a:pPr marL="0" indent="0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строительства советской школы, теории и практики воспитания</a:t>
            </a:r>
          </a:p>
          <a:p>
            <a:pPr marL="0" indent="0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 обучения. Произведения располагаются в хронологическом</a:t>
            </a:r>
          </a:p>
          <a:p>
            <a:pPr marL="0" indent="0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порядке .</a:t>
            </a:r>
          </a:p>
          <a:p>
            <a:pPr marL="0" indent="0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В первый том входят автобиографические работы:</a:t>
            </a:r>
          </a:p>
          <a:p>
            <a:pPr marL="0" indent="0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«Мой педагогический путь», «Старая школа» (1 часть «Годы исканий» и др.</a:t>
            </a:r>
          </a:p>
          <a:p>
            <a:pPr marL="0" indent="0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Во втором том вошли статьи, доклады и выступления    1917-  1926 г.г.     </a:t>
            </a:r>
          </a:p>
          <a:p>
            <a:pPr marL="0" indent="0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В третий том  - статьи, доклады и выступления 1926-1930 г.г. </a:t>
            </a:r>
          </a:p>
          <a:p>
            <a:pPr marL="0" indent="0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В четвертый том – статьи, доклады и выступления  1931-1934 г.г. </a:t>
            </a:r>
          </a:p>
          <a:p>
            <a:pPr marL="0" indent="0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Каждый том  снабжен примечаниями . Именным и предметным</a:t>
            </a:r>
          </a:p>
          <a:p>
            <a:pPr marL="0" indent="0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указателями. Издание рассчитано на широкие круги</a:t>
            </a:r>
          </a:p>
          <a:p>
            <a:pPr marL="0" indent="0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педагогической  общественности: научных работников,</a:t>
            </a:r>
          </a:p>
          <a:p>
            <a:pPr marL="0" indent="0" algn="just"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преподавателей и студентов высших учебных заведений,  учителей и воспитателей.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4" name="Рисунок 3" descr="Шацкий Сочинения в 4 тома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84784"/>
            <a:ext cx="2551783" cy="388843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074C211-974A-69FE-763C-58259468E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5896" y="1052736"/>
            <a:ext cx="5050904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1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С. Т.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 Педагогика. Избранные сочинения в 2 т. Том 1 / С. Т. </a:t>
            </a:r>
            <a:r>
              <a:rPr lang="ru-RU" sz="15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 — 2-е изд., стер. — Москва : Издательство </a:t>
            </a:r>
            <a:r>
              <a:rPr lang="ru-RU" sz="15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2023. — 269 с. — (Антология мысли). — ISBN 978-5-9916-8724-9. — Текст : электронный // Образовательная платформа </a:t>
            </a:r>
            <a:r>
              <a:rPr lang="ru-RU" sz="15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[сайт]. — URL: 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https://urait.ru/bcode/513489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(дата обращения: 01.06.2023).</a:t>
            </a:r>
          </a:p>
          <a:p>
            <a:pPr marL="0" indent="538163" algn="just">
              <a:buNone/>
            </a:pP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первый том настоящего издания вошли автобиографические работы С. Т. </a:t>
            </a:r>
            <a:r>
              <a:rPr lang="ru-RU" sz="15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Шацкого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его статьи по вопросам дошкольной и внешкольной работы с детьми. </a:t>
            </a:r>
          </a:p>
          <a:p>
            <a:pPr marL="0" indent="0">
              <a:buNone/>
            </a:pPr>
            <a:endParaRPr lang="ru-RU" sz="15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5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1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С. Т. 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Педагогика. Избранные сочинения в 2 т. Том 2 / С. Т. </a:t>
            </a:r>
            <a:r>
              <a:rPr lang="ru-RU" sz="15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 — 2-е изд., стер. — Москва : Издательство </a:t>
            </a:r>
            <a:r>
              <a:rPr lang="ru-RU" sz="15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2023. — 360 с. — (Антология мысли). — ISBN 978-5-9916-8726-3. — Текст : электронный // Образовательная платформа </a:t>
            </a:r>
            <a:r>
              <a:rPr lang="ru-RU" sz="15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Юрайт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[сайт]. — URL: 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https://urait.ru/bcode/513524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(дата обращения: 01.06.2023).</a:t>
            </a:r>
          </a:p>
          <a:p>
            <a:pPr marL="0" indent="0">
              <a:buNone/>
            </a:pPr>
            <a:endParaRPr lang="ru-RU" sz="15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538163">
              <a:buNone/>
            </a:pP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второй том настоящего издания вошли произведения С. Т. </a:t>
            </a:r>
            <a:r>
              <a:rPr lang="ru-RU" sz="15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Шацкого</a:t>
            </a:r>
            <a:r>
              <a:rPr lang="ru-RU" sz="15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 вопросам образования и воспитания в советской школе, по организации опытной педагогической работы и подготовке педагогов. </a:t>
            </a:r>
          </a:p>
          <a:p>
            <a:pPr>
              <a:buNone/>
            </a:pPr>
            <a:endParaRPr lang="ru-RU" sz="1500" dirty="0"/>
          </a:p>
        </p:txBody>
      </p:sp>
      <p:pic>
        <p:nvPicPr>
          <p:cNvPr id="5" name="Рисунок 4" descr="педагогика Шацкий  юрайт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1196752"/>
            <a:ext cx="2520280" cy="3939261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2138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1960" y="1196752"/>
            <a:ext cx="4464496" cy="468052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/>
              <a:t>       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8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основу своей педагогической деятельности </a:t>
            </a:r>
            <a:r>
              <a:rPr lang="ru-RU" sz="80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80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положил главный принцип советской педагогики 20-х гг. – связь школы и воспитания с жизнью, боевой, наступательный характер педагогической деятельности. Он понимал воспитание как организацию жизни детей, которая складывается из их физического роста, труда, игры, умственной деятельности, искусства, социальной жизни. </a:t>
            </a:r>
          </a:p>
        </p:txBody>
      </p:sp>
      <p:pic>
        <p:nvPicPr>
          <p:cNvPr id="6" name="Рисунок 5" descr="1024px-Бюст_Станислава_Теофиловича_Шацког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916832"/>
            <a:ext cx="3672408" cy="316835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92895"/>
            <a:ext cx="8229600" cy="151216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«Отечественную педагогику невозможно представить без С.Т. </a:t>
            </a:r>
            <a:r>
              <a:rPr lang="ru-RU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Шацкого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Он по праву является одним из самых признанных деятелей народного образования, более того – самых любимых. По большому счету можно сказать, что </a:t>
            </a:r>
            <a:r>
              <a:rPr lang="ru-RU" i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это совесть российского учительства, хранитель и продолжатель его лучших традиций».</a:t>
            </a:r>
          </a:p>
          <a:p>
            <a:pPr algn="just">
              <a:buNone/>
            </a:pPr>
            <a:r>
              <a:rPr lang="ru-RU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Богуславский М.В.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500" b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Биографическая справка</a:t>
            </a:r>
            <a:endParaRPr lang="ru-RU" sz="35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052736"/>
            <a:ext cx="7920880" cy="237626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7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Станислав Теофилович </a:t>
            </a:r>
            <a:r>
              <a:rPr lang="ru-RU" sz="72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7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известный русский и советский педагог-экспериментатор, автор многих трудов по вопросам воспитания, родился 13 июня 1878 году  в селе Воронино, Смоленской губернии в многодетной семье военного чиновника.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7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В 1881 г. семья </a:t>
            </a:r>
            <a:r>
              <a:rPr lang="ru-RU" sz="72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Шацких</a:t>
            </a:r>
            <a:r>
              <a:rPr lang="ru-RU" sz="7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переехала в Москву. Трудное материальное положение заставило его уже в детстве искать заработки, с 14 лет дает частные уроки. Окончил гимназию, учился в Московском университете.</a:t>
            </a:r>
          </a:p>
          <a:p>
            <a:pPr algn="just">
              <a:lnSpc>
                <a:spcPct val="120000"/>
              </a:lnSpc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endParaRPr lang="ru-RU" sz="2000" dirty="0"/>
          </a:p>
        </p:txBody>
      </p:sp>
      <p:pic>
        <p:nvPicPr>
          <p:cNvPr id="4" name="Рисунок 3" descr="Шацкий гимназия 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509120"/>
            <a:ext cx="2376264" cy="1944217"/>
          </a:xfrm>
          <a:prstGeom prst="rect">
            <a:avLst/>
          </a:prstGeom>
        </p:spPr>
      </p:pic>
      <p:pic>
        <p:nvPicPr>
          <p:cNvPr id="5" name="Рисунок 4" descr="Петровская академия с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4149080"/>
            <a:ext cx="2376264" cy="2304256"/>
          </a:xfrm>
          <a:prstGeom prst="rect">
            <a:avLst/>
          </a:prstGeom>
        </p:spPr>
      </p:pic>
      <p:pic>
        <p:nvPicPr>
          <p:cNvPr id="9" name="Рисунок 8" descr="mgu_9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3573016"/>
            <a:ext cx="2808312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Педагогическая деятельность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1960" y="1196752"/>
            <a:ext cx="4618856" cy="4968552"/>
          </a:xfrm>
        </p:spPr>
        <p:txBody>
          <a:bodyPr>
            <a:noAutofit/>
          </a:bodyPr>
          <a:lstStyle/>
          <a:p>
            <a:pPr marL="0" indent="447675" algn="just">
              <a:buNone/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 из первых российских ученых, обратившийся к социальной педагогике детского сообщества (коллектива). Педагогическую деятельность  начал  в 1905г. среди детей и подростков рабочей окраины Москвы. </a:t>
            </a:r>
          </a:p>
          <a:p>
            <a:pPr marL="0" indent="447675" algn="just">
              <a:buNone/>
            </a:pP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Встреча с Александром Устиновичем Зеленко, архитектором по своей основной профессии, и его предложение организовать клуб, увлекли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Шацкого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Потребностям бурно развивающейся промышленной России, утверждал Зеленко, требовался рабочий нового типа: творчески ориентированный, хорошо образованный, способный участвовать в кооперативной деятельности. Для решения этой задачи 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Зеленко организуют в Москве общество «</a:t>
            </a:r>
            <a:r>
              <a:rPr lang="ru-RU" sz="18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Сетлемент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 </a:t>
            </a:r>
          </a:p>
        </p:txBody>
      </p:sp>
      <p:pic>
        <p:nvPicPr>
          <p:cNvPr id="4" name="Рисунок 3" descr="Шацкий Биография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3432914" cy="45365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1880" y="836712"/>
            <a:ext cx="5194920" cy="5760640"/>
          </a:xfrm>
        </p:spPr>
        <p:txBody>
          <a:bodyPr>
            <a:normAutofit fontScale="25000" lnSpcReduction="20000"/>
          </a:bodyPr>
          <a:lstStyle/>
          <a:p>
            <a:pPr marL="0" indent="447675" algn="just">
              <a:lnSpc>
                <a:spcPct val="170000"/>
              </a:lnSpc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Однако работа «</a:t>
            </a:r>
            <a:r>
              <a:rPr lang="ru-RU" sz="6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Сетлемента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прерывается в 1907 году. Решением московского градоначальника «</a:t>
            </a:r>
            <a:r>
              <a:rPr lang="ru-RU" sz="6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Сетлемент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закрывается за «распространение среди детей социалистических идей». Благодаря настойчивости </a:t>
            </a:r>
            <a:r>
              <a:rPr lang="ru-RU" sz="6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Шацкого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его друзей в 1908 году создается новое общество «Детский труд и отдых», фактически продолжающее и развивающее традиции «</a:t>
            </a:r>
            <a:r>
              <a:rPr lang="ru-RU" sz="6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Сетлемента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       В 1911 году в рамках общества открывается детская летняя колония «Бодрая жизнь» в Калужской губернии (ныне г. Обнинск). </a:t>
            </a:r>
          </a:p>
          <a:p>
            <a:pPr marL="0" indent="447675" algn="just">
              <a:lnSpc>
                <a:spcPct val="170000"/>
              </a:lnSpc>
              <a:buNone/>
            </a:pP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Представленные в форме монографического исследования результаты работы в колонии «Бодрая жизнь» получили высокую оценку и международное признание. </a:t>
            </a:r>
          </a:p>
          <a:p>
            <a:pPr>
              <a:buNone/>
            </a:pPr>
            <a:endParaRPr lang="ru-RU" sz="55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Зеленко Шацки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84784"/>
            <a:ext cx="2339706" cy="3456384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цкий и педагог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3300367" cy="3960440"/>
          </a:xfrm>
          <a:prstGeom prst="rect">
            <a:avLst/>
          </a:prstGeom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95936" y="764704"/>
            <a:ext cx="4968552" cy="5976664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работе с детьми </a:t>
            </a:r>
            <a:r>
              <a:rPr lang="ru-RU" sz="56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предлагал идти от того, что рядом с ними, от семьи, дома, школы к более широким и дальним перспективам, к обществу, в конечном счете, участвуя в его преобразовании. Была организована многообразная полезная деятельность учащихся, предусматривающая и профориентацию. Все  </a:t>
            </a:r>
            <a:r>
              <a:rPr lang="ru-RU" sz="56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осуществлялость</a:t>
            </a: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 лозунгом: «Жизнь должна быть деятельной». Воспитанники «Станции» даже оказывали экономическую помощь населению, участвовали в электрификации и радиофикации сел, домов… Особое внимание уделялось эстетическому воспитанию ….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Высказав идею, что педагогика – это синтез науки и искусства, </a:t>
            </a:r>
            <a:r>
              <a:rPr lang="ru-RU" sz="56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воплощал ее в действительность. Вся </a:t>
            </a:r>
            <a:r>
              <a:rPr lang="ru-RU" sz="56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многостронняя</a:t>
            </a:r>
            <a:r>
              <a:rPr lang="ru-RU" sz="5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жизнь станции основывалась на самоуправлении, одной из задач которой стало воспитание организаторских способностей у школьников. 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1412776"/>
            <a:ext cx="4402832" cy="44644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1932 году Опытная станция была расформирована. Станислав Теофилович был назначен ректором Московской консерватории. Однако и здесь он стремится реализовать свои педагогические идеи. По его предложению создаётся музыкальная школа-интернат для одарённых детей. Её деятельность во многом определила выдающиеся достижения советских музыкантов на мировых конкурсах в 30-50-е годы.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17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В 1934 г.  </a:t>
            </a:r>
            <a:r>
              <a:rPr lang="ru-RU" sz="17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17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скоропостижно скончался, в возрасте 56 лет.</a:t>
            </a:r>
          </a:p>
          <a:p>
            <a:endParaRPr lang="ru-RU" sz="1400" dirty="0"/>
          </a:p>
        </p:txBody>
      </p:sp>
      <p:pic>
        <p:nvPicPr>
          <p:cNvPr id="4" name="Рисунок 3" descr="Шацкий позднее фот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556792"/>
            <a:ext cx="3384376" cy="403244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Педагогические идеи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С.Т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Шацкого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980728"/>
            <a:ext cx="8496944" cy="561662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5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6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Взаимосвязь обучения и воспитания. 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обучения и воспитания должны быть глубоко связаны между собой. Учитель должен позаботиться о том, чтобы полученные ребенком знания, умения и навыки не служили средством унижения или оскорбления другого человека, инструментом манипулирования сознанием людей.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6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6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Научение</a:t>
            </a:r>
            <a:r>
              <a:rPr lang="ru-RU" sz="6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детей </a:t>
            </a:r>
            <a:r>
              <a:rPr lang="ru-RU" sz="6400" b="1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овладеванию</a:t>
            </a:r>
            <a:r>
              <a:rPr lang="ru-RU" sz="6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планированию деятельности.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В процесс обучения входило умение формулировать цель, находить и планировать средства ее достижения, </a:t>
            </a:r>
            <a:r>
              <a:rPr lang="ru-RU" sz="6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рефлексировать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над трудностями, которые помешали выполнить поставленные задачи, и успешно преодолевать их.</a:t>
            </a:r>
          </a:p>
          <a:p>
            <a:pPr marL="88900" indent="-88900" algn="just">
              <a:lnSpc>
                <a:spcPct val="120000"/>
              </a:lnSpc>
              <a:buNone/>
            </a:pPr>
            <a:r>
              <a:rPr lang="ru-RU" sz="6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3.Важность учета социальной ситуации, в которой происходит педагогический процесс. 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задача школы в ее широком понимании – клуба, библиотеки, игровой</a:t>
            </a:r>
          </a:p>
          <a:p>
            <a:pPr marL="457200" indent="-457200" algn="just">
              <a:lnSpc>
                <a:spcPct val="120000"/>
              </a:lnSpc>
              <a:buNone/>
            </a:pP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площадки – заключается в глубоком и тщательном исследовании позитивного и негативного</a:t>
            </a:r>
          </a:p>
          <a:p>
            <a:pPr marL="457200" indent="-457200" algn="just">
              <a:lnSpc>
                <a:spcPct val="120000"/>
              </a:lnSpc>
              <a:buNone/>
            </a:pP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начала детской субкультуры.</a:t>
            </a:r>
          </a:p>
          <a:p>
            <a:pPr marL="457200" indent="-457200" algn="just">
              <a:lnSpc>
                <a:spcPct val="120000"/>
              </a:lnSpc>
              <a:buNone/>
            </a:pPr>
            <a:r>
              <a:rPr lang="ru-RU" sz="6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4.Детское  самоуправление.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Особое  внимание  </a:t>
            </a:r>
            <a:r>
              <a:rPr lang="ru-RU" sz="6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Шацкий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уделял проблемам детского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самоуправления, выступавшего важным инструментом создания условий для </a:t>
            </a:r>
            <a:r>
              <a:rPr lang="ru-RU" sz="6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самоактуализации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саморегулирования жизнедеятельности детей. </a:t>
            </a:r>
          </a:p>
          <a:p>
            <a:pPr marL="457200" indent="-457200" algn="just">
              <a:lnSpc>
                <a:spcPct val="120000"/>
              </a:lnSpc>
              <a:buNone/>
            </a:pPr>
            <a:r>
              <a:rPr lang="ru-RU" sz="6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Всесторонне развитая автономная  личность – цель воспитания . 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Подлинная школа, по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6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Шацкому</a:t>
            </a:r>
            <a:r>
              <a:rPr lang="ru-RU" sz="6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преследует цель развить ребенка целостно и всесторонне, выдвигая на первый план трудовую, эстетическую, умственную, физическую, социальную деятельность. В синтезе, во взаимопроникновении друг в друга эта деятельность способствует многостороннему развитию личности. </a:t>
            </a:r>
          </a:p>
          <a:p>
            <a:pPr marL="457200" indent="-457200" algn="just">
              <a:lnSpc>
                <a:spcPct val="120000"/>
              </a:lnSpc>
              <a:buAutoNum type="arabicPeriod" startAt="3"/>
            </a:pP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3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r>
              <a:rPr lang="ru-RU" sz="35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Научно-педагогическое наследие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4048" y="1484784"/>
            <a:ext cx="3528392" cy="4641379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/>
              <a:t>    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научно-педагогическому наследию С.Т. </a:t>
            </a:r>
            <a:r>
              <a:rPr lang="ru-RU" sz="19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Шацкого</a:t>
            </a:r>
            <a:r>
              <a:rPr lang="ru-RU" sz="19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принадлежат основные труды: «Годы исканий», «Бодрая жизнь»,названия которых символичны, они как бы определяют содержание всей жизни Станислава Теофиловича, «Система русского детского сада», «Учёт-основа метода» и др. В 60-е годы издательством «Просвещение» выпущено четырехтомное собрание сочинений педагога.</a:t>
            </a:r>
          </a:p>
          <a:p>
            <a:endParaRPr lang="ru-RU" dirty="0"/>
          </a:p>
        </p:txBody>
      </p:sp>
      <p:pic>
        <p:nvPicPr>
          <p:cNvPr id="4" name="Рисунок 3" descr="ДС Шацк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3933056"/>
            <a:ext cx="1788790" cy="2603351"/>
          </a:xfrm>
          <a:prstGeom prst="rect">
            <a:avLst/>
          </a:prstGeom>
        </p:spPr>
      </p:pic>
      <p:pic>
        <p:nvPicPr>
          <p:cNvPr id="5" name="Рисунок 4" descr="сочинения Шацки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1628800"/>
            <a:ext cx="1368152" cy="2074780"/>
          </a:xfrm>
          <a:prstGeom prst="rect">
            <a:avLst/>
          </a:prstGeom>
        </p:spPr>
      </p:pic>
      <p:pic>
        <p:nvPicPr>
          <p:cNvPr id="6" name="Рисунок 5" descr="Бодрая жизнь облож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1196752"/>
            <a:ext cx="1946920" cy="2592288"/>
          </a:xfrm>
          <a:prstGeom prst="rect">
            <a:avLst/>
          </a:prstGeom>
        </p:spPr>
      </p:pic>
      <p:pic>
        <p:nvPicPr>
          <p:cNvPr id="7" name="Рисунок 6" descr="годы исканий Шацки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3861048"/>
            <a:ext cx="1944216" cy="2699729"/>
          </a:xfrm>
          <a:prstGeom prst="rect">
            <a:avLst/>
          </a:prstGeom>
        </p:spPr>
      </p:pic>
      <p:pic>
        <p:nvPicPr>
          <p:cNvPr id="8" name="Рисунок 7" descr="1 0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1556792"/>
            <a:ext cx="1512168" cy="20882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1187</TotalTime>
  <Words>1128</Words>
  <Application>Microsoft Office PowerPoint</Application>
  <PresentationFormat>Экран (4:3)</PresentationFormat>
  <Paragraphs>76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               Выдающийся педагог – Станислав Теофилович Шацкий (к 145-летию со дня рождения)  </vt:lpstr>
      <vt:lpstr>Слайд 2</vt:lpstr>
      <vt:lpstr>Биографическая справка</vt:lpstr>
      <vt:lpstr>Педагогическая деятельность</vt:lpstr>
      <vt:lpstr>Слайд 5</vt:lpstr>
      <vt:lpstr>Слайд 6</vt:lpstr>
      <vt:lpstr>Слайд 7</vt:lpstr>
      <vt:lpstr>Педагогические идеи С.Т. Шацкого</vt:lpstr>
      <vt:lpstr>Научно-педагогическое наследие</vt:lpstr>
      <vt:lpstr>Книги из фонда ИКЦ</vt:lpstr>
      <vt:lpstr>Слайд 11</vt:lpstr>
      <vt:lpstr>Слайд 12</vt:lpstr>
      <vt:lpstr>Книги из электронно-библиотечных систем</vt:lpstr>
      <vt:lpstr>Слайд 14</vt:lpstr>
      <vt:lpstr>Слайд 15</vt:lpstr>
      <vt:lpstr>Слайд 16</vt:lpstr>
    </vt:vector>
  </TitlesOfParts>
  <Company>DNA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DNA7 X86</dc:creator>
  <cp:lastModifiedBy>Администратор</cp:lastModifiedBy>
  <cp:revision>144</cp:revision>
  <dcterms:created xsi:type="dcterms:W3CDTF">2016-06-24T06:56:58Z</dcterms:created>
  <dcterms:modified xsi:type="dcterms:W3CDTF">2023-06-02T07:20:49Z</dcterms:modified>
</cp:coreProperties>
</file>