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68" r:id="rId5"/>
    <p:sldId id="259" r:id="rId6"/>
    <p:sldId id="260" r:id="rId7"/>
    <p:sldId id="269" r:id="rId8"/>
    <p:sldId id="261" r:id="rId9"/>
    <p:sldId id="262" r:id="rId10"/>
    <p:sldId id="270" r:id="rId11"/>
    <p:sldId id="263" r:id="rId12"/>
    <p:sldId id="265" r:id="rId13"/>
    <p:sldId id="264" r:id="rId14"/>
    <p:sldId id="266" r:id="rId15"/>
    <p:sldId id="267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7F4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68" autoAdjust="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1EF76-D397-44AF-8394-5CA7E8FE12B9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EB8C2-BADE-44A8-9B14-CAC06DCD9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57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EB8C2-BADE-44A8-9B14-CAC06DCD9D8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EB8C2-BADE-44A8-9B14-CAC06DCD9D8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4356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EB8C2-BADE-44A8-9B14-CAC06DCD9D8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3446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9-ohranatr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60648"/>
            <a:ext cx="6260078" cy="43924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184648"/>
            <a:ext cx="9144000" cy="155672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/>
                </a:solidFill>
              </a:rPr>
              <a:t>Презентация месячника «Охраны </a:t>
            </a:r>
            <a:r>
              <a:rPr lang="ru-RU" sz="3600" smtClean="0">
                <a:solidFill>
                  <a:schemeClr val="accent1"/>
                </a:solidFill>
              </a:rPr>
              <a:t>труда</a:t>
            </a:r>
            <a:r>
              <a:rPr lang="ru-RU" sz="3600" smtClean="0">
                <a:solidFill>
                  <a:schemeClr val="accent1"/>
                </a:solidFill>
              </a:rPr>
              <a:t>». </a:t>
            </a:r>
            <a:r>
              <a:rPr lang="ru-RU" sz="3600" dirty="0" smtClean="0">
                <a:solidFill>
                  <a:schemeClr val="accent1"/>
                </a:solidFill>
              </a:rPr>
              <a:t>Колледж БГПУ </a:t>
            </a:r>
            <a:r>
              <a:rPr lang="ru-RU" sz="3600" dirty="0" err="1" smtClean="0">
                <a:solidFill>
                  <a:schemeClr val="accent1"/>
                </a:solidFill>
              </a:rPr>
              <a:t>им.М.Акмуллы</a:t>
            </a:r>
            <a:endParaRPr lang="ru-RU" sz="3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lakaty-po-elektrobezopasnosti-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74825"/>
            <a:ext cx="6768752" cy="4625975"/>
          </a:xfrm>
          <a:ln>
            <a:solidFill>
              <a:schemeClr val="accent1"/>
            </a:solidFill>
          </a:ln>
        </p:spPr>
      </p:pic>
      <p:sp>
        <p:nvSpPr>
          <p:cNvPr id="29698" name="AutoShape 2" descr="C:\Users\cab42\Downloads\st14510001000p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Классификация помещений по степени поражения электрическим током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633222" indent="-514350">
              <a:lnSpc>
                <a:spcPct val="120000"/>
              </a:lnSpc>
              <a:buFont typeface="+mj-lt"/>
              <a:buAutoNum type="arabicPeriod"/>
            </a:pPr>
            <a:r>
              <a:rPr lang="ru-RU" sz="3100" b="1" dirty="0" smtClean="0">
                <a:latin typeface="+mj-lt"/>
              </a:rPr>
              <a:t>Помещения без повышенной опасности 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</a:pPr>
            <a:r>
              <a:rPr lang="ru-RU" sz="2600" dirty="0" smtClean="0">
                <a:latin typeface="+mj-lt"/>
              </a:rPr>
              <a:t>Сухие, нежаркие, с токопроводящим полом, без токопроводящей пыли или с коэффициентом заполнения площади </a:t>
            </a:r>
            <a:r>
              <a:rPr lang="en-US" sz="2600" dirty="0" smtClean="0">
                <a:latin typeface="+mj-lt"/>
              </a:rPr>
              <a:t>k &lt;</a:t>
            </a:r>
            <a:r>
              <a:rPr lang="ru-RU" sz="2600" dirty="0" smtClean="0">
                <a:latin typeface="+mj-lt"/>
              </a:rPr>
              <a:t>  0,2</a:t>
            </a:r>
          </a:p>
          <a:p>
            <a:pPr marL="633222" indent="-514350">
              <a:lnSpc>
                <a:spcPct val="120000"/>
              </a:lnSpc>
              <a:buFont typeface="+mj-lt"/>
              <a:buAutoNum type="arabicPeriod"/>
            </a:pPr>
            <a:r>
              <a:rPr lang="ru-RU" b="1" dirty="0" smtClean="0">
                <a:latin typeface="+mj-lt"/>
              </a:rPr>
              <a:t>Помещения с повышенной опасностью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dirty="0" smtClean="0">
                <a:latin typeface="+mj-lt"/>
              </a:rPr>
              <a:t>сырые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dirty="0" smtClean="0">
                <a:latin typeface="+mj-lt"/>
              </a:rPr>
              <a:t>сухие, но неотапливаемые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dirty="0" smtClean="0">
                <a:latin typeface="+mj-lt"/>
              </a:rPr>
              <a:t>помещения с токопроводящей пылью (угольные мельницы, волочильные цехи)</a:t>
            </a:r>
          </a:p>
          <a:p>
            <a:pPr marL="633222" indent="-514350">
              <a:lnSpc>
                <a:spcPct val="120000"/>
              </a:lnSpc>
              <a:buFont typeface="+mj-lt"/>
              <a:buAutoNum type="arabicPeriod"/>
            </a:pPr>
            <a:r>
              <a:rPr lang="ru-RU" b="1" dirty="0" smtClean="0">
                <a:latin typeface="+mj-lt"/>
              </a:rPr>
              <a:t>Жаркие, т.е. помещения с температура свыше 30°</a:t>
            </a:r>
            <a:r>
              <a:rPr lang="en-US" b="1" dirty="0" smtClean="0">
                <a:latin typeface="+mj-lt"/>
              </a:rPr>
              <a:t>C</a:t>
            </a:r>
            <a:endParaRPr lang="ru-RU" b="1" dirty="0" smtClean="0">
              <a:latin typeface="+mj-lt"/>
            </a:endParaRP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dirty="0" smtClean="0">
                <a:latin typeface="+mj-lt"/>
              </a:rPr>
              <a:t>Особо сырые помещения (с едкими парами, газами или охлаждающими жидкостями)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dirty="0" smtClean="0">
                <a:latin typeface="+mj-lt"/>
              </a:rPr>
              <a:t>Помещения, в которых имеется хотя бы 2 признака опасного помещения </a:t>
            </a:r>
          </a:p>
        </p:txBody>
      </p:sp>
    </p:spTree>
    <p:extLst>
      <p:ext uri="{BB962C8B-B14F-4D97-AF65-F5344CB8AC3E}">
        <p14:creationId xmlns:p14="http://schemas.microsoft.com/office/powerpoint/2010/main" xmlns="" val="167540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Основы пожарной безопасности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4320480" cy="496855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ru-RU" sz="2400" b="1" dirty="0" smtClean="0">
                <a:latin typeface="+mj-lt"/>
              </a:rPr>
              <a:t>Пожарная безопасность </a:t>
            </a:r>
            <a:r>
              <a:rPr lang="ru-RU" sz="2400" dirty="0" smtClean="0"/>
              <a:t>- </a:t>
            </a:r>
            <a:r>
              <a:rPr lang="ru-RU" sz="2400" dirty="0"/>
              <a:t>важный комплекс мероприятий, обеспечивающий сохранение здоровья </a:t>
            </a:r>
            <a:r>
              <a:rPr lang="ru-RU" sz="2400" dirty="0" smtClean="0"/>
              <a:t>работников. </a:t>
            </a:r>
            <a:r>
              <a:rPr lang="ru-RU" sz="2400" dirty="0"/>
              <a:t>Подобные правила разрабатываются и утверждаются специальными комиссиями, деятельность которых направлена на предотвращение несчастных случаев на рабочих местах.</a:t>
            </a:r>
          </a:p>
        </p:txBody>
      </p:sp>
      <p:sp>
        <p:nvSpPr>
          <p:cNvPr id="5122" name="AutoShape 2" descr="C:\Users\cab42\Downloads\st14510001000p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kartinka-5-programma-pt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5" y="1628800"/>
            <a:ext cx="4176464" cy="49685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7410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Основы пожарной безопасности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8496944" cy="2232248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118872" indent="0" algn="just">
              <a:buNone/>
            </a:pPr>
            <a:r>
              <a:rPr lang="ru-RU" b="1" dirty="0" smtClean="0">
                <a:latin typeface="+mj-lt"/>
              </a:rPr>
              <a:t>Противопожарная профилактика </a:t>
            </a:r>
            <a:r>
              <a:rPr lang="ru-RU" dirty="0" smtClean="0">
                <a:latin typeface="+mj-lt"/>
              </a:rPr>
              <a:t>– комплекс организационных и технических мероприятий по предупреждению, локализации и ликвидации пожаров, а также по обеспечению безопасной эвакуации людей и материальных ценностей в случае пожара.</a:t>
            </a:r>
            <a:endParaRPr lang="ru-RU" dirty="0">
              <a:latin typeface="+mj-lt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323528" y="3933056"/>
            <a:ext cx="8496944" cy="2823616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118872" indent="0">
              <a:buNone/>
            </a:pPr>
            <a:r>
              <a:rPr lang="ru-RU" b="1" dirty="0" smtClean="0">
                <a:latin typeface="+mj-lt"/>
              </a:rPr>
              <a:t>Профилактика обеспечивается:</a:t>
            </a:r>
          </a:p>
          <a:p>
            <a:r>
              <a:rPr lang="ru-RU" dirty="0" smtClean="0"/>
              <a:t>ограничением распространения огня в случае пожара</a:t>
            </a:r>
          </a:p>
          <a:p>
            <a:r>
              <a:rPr lang="ru-RU" dirty="0" smtClean="0"/>
              <a:t>применением систем противодымной защиты, средств пожарной сигнализации, извещения и пожаротушения</a:t>
            </a:r>
          </a:p>
          <a:p>
            <a:r>
              <a:rPr lang="ru-RU" dirty="0" smtClean="0"/>
              <a:t>организацией пожарной охраны</a:t>
            </a:r>
          </a:p>
          <a:p>
            <a:r>
              <a:rPr lang="ru-RU" dirty="0" smtClean="0"/>
              <a:t>безопасной эвакуацией людей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356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Средства коллективной и индивидуальной защиты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000" b="1" dirty="0" smtClean="0">
                <a:latin typeface="+mj-lt"/>
              </a:rPr>
              <a:t>Средства коллективной защиты делятся: </a:t>
            </a:r>
          </a:p>
          <a:p>
            <a:r>
              <a:rPr lang="ru-RU" sz="1800" dirty="0" smtClean="0">
                <a:latin typeface="+mj-lt"/>
              </a:rPr>
              <a:t>по назначению</a:t>
            </a:r>
          </a:p>
          <a:p>
            <a:r>
              <a:rPr lang="ru-RU" sz="1800" dirty="0" smtClean="0">
                <a:latin typeface="+mj-lt"/>
              </a:rPr>
              <a:t>по месту расположения</a:t>
            </a:r>
          </a:p>
          <a:p>
            <a:r>
              <a:rPr lang="ru-RU" sz="1800" dirty="0" smtClean="0">
                <a:latin typeface="+mj-lt"/>
              </a:rPr>
              <a:t>по срокам строительства</a:t>
            </a:r>
          </a:p>
          <a:p>
            <a:r>
              <a:rPr lang="ru-RU" sz="1800" dirty="0" smtClean="0">
                <a:latin typeface="+mj-lt"/>
              </a:rPr>
              <a:t>по защитным свойствам</a:t>
            </a:r>
          </a:p>
          <a:p>
            <a:pPr algn="ctr">
              <a:buNone/>
            </a:pPr>
            <a:r>
              <a:rPr lang="ru-RU" sz="2000" b="1" dirty="0" smtClean="0">
                <a:latin typeface="+mj-lt"/>
              </a:rPr>
              <a:t>Возводимые заблаговременно убежища  вмещают:</a:t>
            </a:r>
          </a:p>
          <a:p>
            <a:r>
              <a:rPr lang="ru-RU" sz="1800" dirty="0" smtClean="0">
                <a:latin typeface="+mj-lt"/>
              </a:rPr>
              <a:t>малого объёма – до 150 чел.</a:t>
            </a:r>
          </a:p>
          <a:p>
            <a:r>
              <a:rPr lang="ru-RU" sz="1800" dirty="0" smtClean="0">
                <a:latin typeface="+mj-lt"/>
              </a:rPr>
              <a:t>среднего объёма – до 150 – 600 чел.</a:t>
            </a:r>
          </a:p>
          <a:p>
            <a:r>
              <a:rPr lang="ru-RU" sz="1800" dirty="0" smtClean="0">
                <a:latin typeface="+mj-lt"/>
              </a:rPr>
              <a:t>большего объёма – более 600 чел.</a:t>
            </a:r>
            <a:endParaRPr lang="ru-RU" sz="1800" dirty="0">
              <a:latin typeface="+mj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000" b="1" dirty="0" smtClean="0">
                <a:latin typeface="+mj-lt"/>
              </a:rPr>
              <a:t>Средства индивидуальной защиты делятся:</a:t>
            </a:r>
          </a:p>
          <a:p>
            <a:pPr algn="just"/>
            <a:r>
              <a:rPr lang="ru-RU" sz="1400" dirty="0" smtClean="0"/>
              <a:t>Одежда специальная защитная (тулупы, накидки)</a:t>
            </a:r>
          </a:p>
          <a:p>
            <a:pPr algn="just"/>
            <a:r>
              <a:rPr lang="ru-RU" sz="1400" dirty="0" smtClean="0"/>
              <a:t>Средства защиты рук (рукавицы, перчатки, наплечники, нарукавники и т. д.)</a:t>
            </a:r>
          </a:p>
          <a:p>
            <a:pPr algn="just"/>
            <a:r>
              <a:rPr lang="ru-RU" sz="1400" dirty="0" smtClean="0"/>
              <a:t>Средства защиты ног (сапоги, ботинки, туфли, бахилы, тапочки и т. д.)</a:t>
            </a:r>
          </a:p>
          <a:p>
            <a:pPr algn="just"/>
            <a:r>
              <a:rPr lang="ru-RU" sz="1400" dirty="0" smtClean="0"/>
              <a:t>Средства защиты глаз и лица (защитные очки, щитки лицевые и т. д.)</a:t>
            </a:r>
          </a:p>
          <a:p>
            <a:pPr algn="just"/>
            <a:r>
              <a:rPr lang="ru-RU" sz="1400" dirty="0" smtClean="0"/>
              <a:t>Средства защиты головы (каски, шлемы, шапки, береты и т. д.)</a:t>
            </a:r>
          </a:p>
          <a:p>
            <a:pPr algn="just"/>
            <a:r>
              <a:rPr lang="ru-RU" sz="1400" dirty="0" smtClean="0"/>
              <a:t>Средства защиты органов дыхания (противогазы, СИЗОД, самоспасатели и т. д.)</a:t>
            </a:r>
          </a:p>
          <a:p>
            <a:pPr algn="just"/>
            <a:r>
              <a:rPr lang="ru-RU" sz="1400" dirty="0" smtClean="0"/>
              <a:t>Костюмы изолирующие (</a:t>
            </a:r>
            <a:r>
              <a:rPr lang="ru-RU" sz="1400" dirty="0" err="1" smtClean="0"/>
              <a:t>пневмокостюмы</a:t>
            </a:r>
            <a:r>
              <a:rPr lang="ru-RU" sz="1400" dirty="0" smtClean="0"/>
              <a:t>, скафандры и т. д.)</a:t>
            </a:r>
          </a:p>
          <a:p>
            <a:pPr algn="just"/>
            <a:r>
              <a:rPr lang="ru-RU" sz="1400" dirty="0" smtClean="0"/>
              <a:t>Средства защиты органов слуха (защитные наушники, вкладыши, шлемы и т. д.)</a:t>
            </a:r>
          </a:p>
          <a:p>
            <a:pPr algn="just"/>
            <a:r>
              <a:rPr lang="ru-RU" sz="1400" dirty="0" smtClean="0"/>
              <a:t>Средства защиты от падения с высоты (страховочные привязи, стропы с амортизатором и без, анкерные линии, блокирующие устройства и др.)</a:t>
            </a:r>
          </a:p>
          <a:p>
            <a:pPr algn="just"/>
            <a:r>
              <a:rPr lang="ru-RU" sz="1400" dirty="0" smtClean="0"/>
              <a:t>Средства защиты кожных покровов.</a:t>
            </a:r>
          </a:p>
          <a:p>
            <a:endParaRPr lang="ru-RU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068960"/>
            <a:ext cx="8219256" cy="332879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/>
              <a:t>Состояния, при которых оказывается первая помощь:</a:t>
            </a:r>
          </a:p>
          <a:p>
            <a:r>
              <a:rPr lang="ru-RU" sz="2000" dirty="0" smtClean="0"/>
              <a:t>отсутствие сознания;</a:t>
            </a:r>
          </a:p>
          <a:p>
            <a:r>
              <a:rPr lang="ru-RU" sz="2000" dirty="0" smtClean="0"/>
              <a:t>остановка дыхания и кровообращения;</a:t>
            </a:r>
          </a:p>
          <a:p>
            <a:r>
              <a:rPr lang="ru-RU" sz="2000" dirty="0" smtClean="0"/>
              <a:t>наружные кровотечения;</a:t>
            </a:r>
          </a:p>
          <a:p>
            <a:r>
              <a:rPr lang="ru-RU" sz="2000" dirty="0" smtClean="0"/>
              <a:t>инородные тела в верхних дыхательных путях;</a:t>
            </a:r>
          </a:p>
          <a:p>
            <a:r>
              <a:rPr lang="ru-RU" sz="2000" dirty="0" smtClean="0"/>
              <a:t>травмы различных областей тела;</a:t>
            </a:r>
          </a:p>
          <a:p>
            <a:r>
              <a:rPr lang="ru-RU" sz="2000" dirty="0" smtClean="0"/>
              <a:t>ожоги, эффекты воздействия высоких температур, теплового излучения;</a:t>
            </a:r>
          </a:p>
          <a:p>
            <a:r>
              <a:rPr lang="ru-RU" sz="2000" dirty="0" smtClean="0"/>
              <a:t>отморожение и другие эффекты воздействия низких температур;</a:t>
            </a:r>
          </a:p>
          <a:p>
            <a:r>
              <a:rPr lang="ru-RU" sz="2000" dirty="0" smtClean="0"/>
              <a:t>отравления.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1628800"/>
            <a:ext cx="8219256" cy="129614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000" b="1" dirty="0" smtClean="0">
                <a:latin typeface="+mj-lt"/>
              </a:rPr>
              <a:t>Первая помощь </a:t>
            </a:r>
            <a:r>
              <a:rPr lang="ru-RU" sz="2000" dirty="0" smtClean="0">
                <a:latin typeface="+mj-lt"/>
              </a:rPr>
              <a:t>– это совокупность простых целесообразных мер по охране здоровья и жизни пострадавшего от травмы или внезапно заболевшего человека.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cd226dedb2f461ef3af997e733dcad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7021" y="1774825"/>
            <a:ext cx="7709958" cy="4625975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4896543"/>
          </a:xfrm>
          <a:noFill/>
          <a:ln>
            <a:solidFill>
              <a:schemeClr val="accent1"/>
            </a:solidFill>
          </a:ln>
        </p:spPr>
        <p:txBody>
          <a:bodyPr anchor="ctr"/>
          <a:lstStyle/>
          <a:p>
            <a:pPr algn="just"/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Охра́на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труда́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 — система сохранения жизни и здоровья работников в процессе трудовой деятельности, включающая в себя правовые, социально-экономические, организационные, технические, санитарно-гигиенические, лечебно-профилактические, реабилитационные и иные мероприятия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По </a:t>
            </a:r>
            <a:r>
              <a:rPr lang="ru-RU" sz="2800" b="1" dirty="0" smtClean="0"/>
              <a:t>Ст. 212 ТК РФ «Обязанности работодателя в облас</a:t>
            </a:r>
            <a:r>
              <a:rPr lang="ru-RU" sz="2800" dirty="0" smtClean="0"/>
              <a:t>ти»       Работодатель обязан обеспечить:</a:t>
            </a:r>
            <a:endParaRPr lang="ru-RU" sz="2800" dirty="0"/>
          </a:p>
        </p:txBody>
      </p:sp>
      <p:sp>
        <p:nvSpPr>
          <p:cNvPr id="23" name="Содержимое 2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7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76072" indent="-457200" algn="just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Санитарное- бытовое обслуживание и медицинское обеспечение работников в соответствии с требованиями охраны труда, а также доставку работников, заболевших на рабочем месте, в медицинскую организацию в случае необходимости оказания им неотложной медицинской помощи;</a:t>
            </a:r>
          </a:p>
          <a:p>
            <a:pPr marL="576072" indent="-457200" algn="just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Принятие мер по предотвращению аварийных ситуаций, сохранению жизни и здоровья работников при возникновении таких ситуаций, а также по оказанию первой помощи пострадавшим;</a:t>
            </a:r>
          </a:p>
          <a:p>
            <a:pPr marL="576072" indent="-457200" algn="just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Обязательное социальное страхование работников от несчастных случаев на производстве и профессиональных заболеваний;</a:t>
            </a:r>
          </a:p>
          <a:p>
            <a:pPr marL="576072" indent="-457200" algn="just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Разработку мер, направленных на обеспечение безопасных условий и охраны труда, оценку уровня профессиональных рисков перед вводом в эксплуатацию производственных объектов, вновь организованных рабочих мест;</a:t>
            </a:r>
          </a:p>
          <a:p>
            <a:pPr marL="576072" indent="-457200" algn="just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Оснащение средствами коллективной защиты;</a:t>
            </a:r>
          </a:p>
          <a:p>
            <a:pPr marL="576072" indent="-457200" algn="just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Соблюдение установленных для отдельных категорий работников ограничений на привлечение их к выполнению работ с вредными и (или) опасными условиями труда.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humb__800_0_0_0_au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74825"/>
            <a:ext cx="7128792" cy="4625975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1076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Права и обязанности работников в области охраны труда: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484785"/>
            <a:ext cx="4040188" cy="360039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Права работника: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07504" y="1844824"/>
            <a:ext cx="4464496" cy="489654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200" dirty="0" smtClean="0"/>
              <a:t>Иметь рабочее место, соответствующее требованиям охраны труда</a:t>
            </a:r>
          </a:p>
          <a:p>
            <a:pPr algn="just"/>
            <a:r>
              <a:rPr lang="ru-RU" sz="1200" dirty="0" smtClean="0"/>
              <a:t>Иметь обязательное социальное страхование от несчастных случаев на производстве и профессиональных заболеваний</a:t>
            </a:r>
          </a:p>
          <a:p>
            <a:pPr algn="just"/>
            <a:r>
              <a:rPr lang="ru-RU" sz="1200" dirty="0" smtClean="0"/>
              <a:t>Получать достоверную информацию от работодателя об условиях и охране труда на рабочем месте</a:t>
            </a:r>
          </a:p>
          <a:p>
            <a:pPr algn="just"/>
            <a:r>
              <a:rPr lang="ru-RU" sz="1200" dirty="0" smtClean="0"/>
              <a:t>Отказаться работать в случае возникновения опасности для его жизни и здоровья</a:t>
            </a:r>
          </a:p>
          <a:p>
            <a:pPr algn="just"/>
            <a:r>
              <a:rPr lang="ru-RU" sz="1200" dirty="0" smtClean="0"/>
              <a:t>Получить средства коллективной и индивидуальной защиты, смывающие средствами за счет средств работодателя</a:t>
            </a:r>
          </a:p>
          <a:p>
            <a:pPr algn="just"/>
            <a:r>
              <a:rPr lang="ru-RU" sz="1200" dirty="0" smtClean="0"/>
              <a:t>Пройти обучение по охране труда за счет средств работодателя</a:t>
            </a:r>
          </a:p>
          <a:p>
            <a:pPr algn="just"/>
            <a:r>
              <a:rPr lang="ru-RU" sz="1200" dirty="0" smtClean="0"/>
              <a:t>Получить дополнительное образование за счет работодателя в случае ликвидации рабочего места из-за нарушения требований охраны труда</a:t>
            </a:r>
          </a:p>
          <a:p>
            <a:pPr algn="just"/>
            <a:r>
              <a:rPr lang="ru-RU" sz="1200" dirty="0" smtClean="0"/>
              <a:t>Получить гарантии и компенсации в связи с работой с вредными и (или) опасными условиями труда</a:t>
            </a:r>
          </a:p>
          <a:p>
            <a:pPr algn="just"/>
            <a:r>
              <a:rPr lang="ru-RU" sz="1200" dirty="0" smtClean="0"/>
              <a:t>Обратится с требованием провести проверки условий и охраны труда на его рабочем месте к работодателю</a:t>
            </a:r>
          </a:p>
          <a:p>
            <a:pPr algn="just"/>
            <a:r>
              <a:rPr lang="ru-RU" sz="1200" dirty="0" smtClean="0"/>
              <a:t>Лично участвовать в рассмотрении вопросов, связанных с обеспечением безопасных условий труда на его рабочем месте</a:t>
            </a:r>
          </a:p>
          <a:p>
            <a:pPr algn="just"/>
            <a:r>
              <a:rPr lang="ru-RU" sz="1200" dirty="0" smtClean="0"/>
              <a:t>Пройти внеочередной медицинский осмотр и получить средний заработок за время прохождения медосмотра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1484784"/>
            <a:ext cx="4041775" cy="360040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000" dirty="0" smtClean="0"/>
              <a:t>каждый сотрудник обязан:</a:t>
            </a:r>
            <a:endParaRPr 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6016" y="1844824"/>
            <a:ext cx="4248472" cy="4896544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на предприятии каждый сотрудник обязан:</a:t>
            </a:r>
          </a:p>
          <a:p>
            <a:pPr algn="just"/>
            <a:r>
              <a:rPr lang="ru-RU" dirty="0" smtClean="0"/>
              <a:t>выполнять требования охраны труда</a:t>
            </a:r>
          </a:p>
          <a:p>
            <a:pPr algn="just"/>
            <a:r>
              <a:rPr lang="ru-RU" dirty="0" smtClean="0"/>
              <a:t>использовать средства индивидуальной и коллективной защиты</a:t>
            </a:r>
          </a:p>
          <a:p>
            <a:pPr algn="just"/>
            <a:r>
              <a:rPr lang="ru-RU" dirty="0" smtClean="0"/>
              <a:t>обучаться безопасным методам и приемам выполнения работ, оказанию первой помощи при травмах</a:t>
            </a:r>
          </a:p>
          <a:p>
            <a:pPr algn="just"/>
            <a:r>
              <a:rPr lang="ru-RU" dirty="0" smtClean="0"/>
              <a:t>немедленно извещать руководителя об опасных ситуациях, несчастных случаях на производстве и об ухудшении состояния своего здоровья</a:t>
            </a:r>
          </a:p>
          <a:p>
            <a:pPr algn="just"/>
            <a:r>
              <a:rPr lang="ru-RU" dirty="0" smtClean="0"/>
              <a:t>проходить обязательные медосмотры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13312"/>
          </a:xfrm>
        </p:spPr>
        <p:txBody>
          <a:bodyPr>
            <a:noAutofit/>
          </a:bodyPr>
          <a:lstStyle/>
          <a:p>
            <a:r>
              <a:rPr lang="ru-RU" sz="3200" b="0" dirty="0" smtClean="0"/>
              <a:t>Общие </a:t>
            </a:r>
            <a:r>
              <a:rPr lang="ru-RU" sz="3200" b="0" dirty="0"/>
              <a:t>санитарно-технические требования к производственным помещениям и рабочим </a:t>
            </a:r>
            <a:r>
              <a:rPr lang="ru-RU" sz="3200" b="0" dirty="0" smtClean="0"/>
              <a:t>местам</a:t>
            </a:r>
            <a:endParaRPr lang="ru-RU" sz="32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Санитарное благоустройство производственных помещений и рабочих мест</a:t>
            </a:r>
          </a:p>
          <a:p>
            <a:pPr algn="just"/>
            <a:r>
              <a:rPr lang="ru-RU" dirty="0"/>
              <a:t>Значение вентиляции и ее классификация по способу воздухообмена</a:t>
            </a:r>
          </a:p>
          <a:p>
            <a:pPr algn="just"/>
            <a:r>
              <a:rPr lang="ru-RU" dirty="0"/>
              <a:t>Виды производственного освещения и единицы измерения уровня освещенности. Социально-гигиеническое значение рационального освещения помещений</a:t>
            </a:r>
          </a:p>
          <a:p>
            <a:pPr algn="just"/>
            <a:r>
              <a:rPr lang="ru-RU" dirty="0"/>
              <a:t>Эргономика. Эргономические показатели для оценки качества производственной среды</a:t>
            </a:r>
          </a:p>
          <a:p>
            <a:pPr algn="just"/>
            <a:r>
              <a:rPr lang="ru-RU" dirty="0"/>
              <a:t>Строительно-оформительская эстетика</a:t>
            </a:r>
          </a:p>
          <a:p>
            <a:pPr algn="just"/>
            <a:r>
              <a:rPr lang="ru-RU" dirty="0"/>
              <a:t>Общие санитарно-технические требования к производственным помещениям, рабочим местам и зонам, а также к микроклимату изложены в строительных нормах и правилах (СН и П) и Санитарных нормах проектирования предприятий (СН).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491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295729_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700808"/>
            <a:ext cx="6149464" cy="4612098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644008" y="116632"/>
            <a:ext cx="4320480" cy="1224136"/>
          </a:xfrm>
          <a:ln>
            <a:noFill/>
          </a:ln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>
                <a:solidFill>
                  <a:srgbClr val="FFC000"/>
                </a:solidFill>
                <a:latin typeface="+mj-lt"/>
              </a:rPr>
              <a:t>Вредный фактор рабочей среды </a:t>
            </a:r>
            <a:r>
              <a:rPr lang="ru-RU" b="0" dirty="0" smtClean="0">
                <a:solidFill>
                  <a:srgbClr val="FFC000"/>
                </a:solidFill>
                <a:latin typeface="+mj-lt"/>
              </a:rPr>
              <a:t>-фактор</a:t>
            </a:r>
            <a:r>
              <a:rPr lang="ru-RU" b="0" dirty="0">
                <a:solidFill>
                  <a:srgbClr val="FFC000"/>
                </a:solidFill>
                <a:latin typeface="+mj-lt"/>
              </a:rPr>
              <a:t> среды и трудового процесса, воздействие которого может вызвать профзаболевание или другое нарушение состояния здоровья.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179512" y="2060848"/>
            <a:ext cx="4176464" cy="4339952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118872" indent="0" algn="ctr">
              <a:buNone/>
            </a:pPr>
            <a:r>
              <a:rPr lang="ru-RU" b="1" dirty="0" smtClean="0">
                <a:latin typeface="+mj-lt"/>
              </a:rPr>
              <a:t>К физическим относятся:</a:t>
            </a:r>
          </a:p>
          <a:p>
            <a:r>
              <a:rPr lang="ru-RU" dirty="0" smtClean="0"/>
              <a:t>Повышенные или пониженные параметры атмосферного воздуха</a:t>
            </a:r>
          </a:p>
          <a:p>
            <a:r>
              <a:rPr lang="ru-RU" dirty="0" smtClean="0"/>
              <a:t>Уровень шума и вибрации</a:t>
            </a:r>
          </a:p>
          <a:p>
            <a:r>
              <a:rPr lang="ru-RU" dirty="0" smtClean="0"/>
              <a:t>Электромагнитное излучение</a:t>
            </a:r>
          </a:p>
          <a:p>
            <a:r>
              <a:rPr lang="ru-RU" dirty="0" smtClean="0"/>
              <a:t>Ультрафиолетовая и инфракрасная радиация</a:t>
            </a:r>
          </a:p>
          <a:p>
            <a:r>
              <a:rPr lang="ru-RU" dirty="0" smtClean="0"/>
              <a:t>Движущиеся механизмы</a:t>
            </a:r>
          </a:p>
          <a:p>
            <a:r>
              <a:rPr lang="ru-RU" dirty="0" smtClean="0"/>
              <a:t>Неустойчивые конструкции</a:t>
            </a:r>
          </a:p>
          <a:p>
            <a:r>
              <a:rPr lang="ru-RU" dirty="0" smtClean="0"/>
              <a:t>Острые и падающие предметы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179512" y="116632"/>
            <a:ext cx="4185791" cy="1224136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ru-RU" sz="1400" dirty="0">
                <a:solidFill>
                  <a:srgbClr val="FFC000"/>
                </a:solidFill>
                <a:latin typeface="+mj-lt"/>
              </a:rPr>
              <a:t>Опасный фактор</a:t>
            </a:r>
            <a:r>
              <a:rPr lang="ru-RU" sz="1400" b="0" dirty="0">
                <a:solidFill>
                  <a:srgbClr val="FFC000"/>
                </a:solidFill>
                <a:latin typeface="+mj-lt"/>
              </a:rPr>
              <a:t> </a:t>
            </a:r>
            <a:r>
              <a:rPr lang="ru-RU" sz="1400" dirty="0">
                <a:solidFill>
                  <a:srgbClr val="FFC000"/>
                </a:solidFill>
                <a:latin typeface="+mj-lt"/>
              </a:rPr>
              <a:t>рабочей среды </a:t>
            </a:r>
            <a:r>
              <a:rPr lang="ru-RU" sz="1400" b="0" dirty="0" smtClean="0">
                <a:solidFill>
                  <a:srgbClr val="FFC000"/>
                </a:solidFill>
                <a:latin typeface="+mj-lt"/>
              </a:rPr>
              <a:t>-фактор</a:t>
            </a:r>
            <a:r>
              <a:rPr lang="ru-RU" sz="1400" b="0" dirty="0">
                <a:solidFill>
                  <a:srgbClr val="FFC000"/>
                </a:solidFill>
                <a:latin typeface="+mj-lt"/>
              </a:rPr>
              <a:t> среды и трудового процесса, который </a:t>
            </a:r>
            <a:r>
              <a:rPr lang="ru-RU" sz="1400" b="0" dirty="0" smtClean="0">
                <a:solidFill>
                  <a:srgbClr val="FFC000"/>
                </a:solidFill>
                <a:latin typeface="+mj-lt"/>
              </a:rPr>
              <a:t>может вызвать </a:t>
            </a:r>
            <a:r>
              <a:rPr lang="ru-RU" sz="1400" b="0" dirty="0">
                <a:solidFill>
                  <a:srgbClr val="FFC000"/>
                </a:solidFill>
                <a:latin typeface="+mj-lt"/>
              </a:rPr>
              <a:t>острое заболевание, смерть работника</a:t>
            </a:r>
            <a:endParaRPr lang="ru-RU" sz="14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4009" y="2060848"/>
            <a:ext cx="4320479" cy="433995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118872" indent="0" algn="ctr" fontAlgn="base">
              <a:buNone/>
            </a:pPr>
            <a:r>
              <a:rPr lang="ru-RU" sz="2200" b="1" dirty="0" smtClean="0">
                <a:latin typeface="+mj-lt"/>
              </a:rPr>
              <a:t>К химическим относятся:</a:t>
            </a:r>
          </a:p>
          <a:p>
            <a:pPr fontAlgn="base"/>
            <a:r>
              <a:rPr lang="ru-RU" sz="2000" dirty="0" smtClean="0"/>
              <a:t>Вредные вещества</a:t>
            </a:r>
          </a:p>
          <a:p>
            <a:pPr fontAlgn="base"/>
            <a:r>
              <a:rPr lang="ru-RU" sz="2000" dirty="0" smtClean="0"/>
              <a:t>Промышленные яды</a:t>
            </a:r>
          </a:p>
          <a:p>
            <a:pPr fontAlgn="base"/>
            <a:r>
              <a:rPr lang="ru-RU" sz="2000" dirty="0" smtClean="0"/>
              <a:t>Лекарственные средства, используемые не по назначению</a:t>
            </a:r>
          </a:p>
          <a:p>
            <a:pPr marL="118872" indent="0" algn="ctr" fontAlgn="base">
              <a:buNone/>
            </a:pPr>
            <a:r>
              <a:rPr lang="ru-RU" sz="2200" b="1" dirty="0" smtClean="0">
                <a:latin typeface="+mj-lt"/>
              </a:rPr>
              <a:t>К биологическим относятся:</a:t>
            </a:r>
          </a:p>
          <a:p>
            <a:pPr fontAlgn="base"/>
            <a:r>
              <a:rPr lang="ru-RU" sz="2000" dirty="0" smtClean="0"/>
              <a:t>Патогенные микроорганизмы</a:t>
            </a:r>
          </a:p>
          <a:p>
            <a:pPr fontAlgn="base"/>
            <a:r>
              <a:rPr lang="ru-RU" sz="2000" dirty="0" smtClean="0"/>
              <a:t>Растения и животные</a:t>
            </a:r>
          </a:p>
          <a:p>
            <a:pPr marL="118872" indent="0" algn="ctr" fontAlgn="base">
              <a:buNone/>
            </a:pPr>
            <a:r>
              <a:rPr lang="ru-RU" sz="2200" b="1" dirty="0" smtClean="0">
                <a:latin typeface="+mj-lt"/>
              </a:rPr>
              <a:t>К психофизическим относятся:</a:t>
            </a:r>
          </a:p>
          <a:p>
            <a:pPr fontAlgn="base"/>
            <a:r>
              <a:rPr lang="ru-RU" sz="2000" dirty="0" smtClean="0"/>
              <a:t>Умственное перенапряжение анализаторов</a:t>
            </a:r>
          </a:p>
          <a:p>
            <a:pPr fontAlgn="base"/>
            <a:r>
              <a:rPr lang="ru-RU" sz="2000" dirty="0" smtClean="0"/>
              <a:t>Монотонность труда</a:t>
            </a:r>
          </a:p>
          <a:p>
            <a:pPr fontAlgn="base"/>
            <a:r>
              <a:rPr lang="ru-RU" sz="2000" dirty="0" smtClean="0"/>
              <a:t>Эмоциональные перегрузки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556792"/>
            <a:ext cx="8784976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+mj-lt"/>
              </a:rPr>
              <a:t>Они подразделяются на физические, химические, </a:t>
            </a:r>
            <a:r>
              <a:rPr lang="ru-RU" dirty="0" smtClean="0">
                <a:latin typeface="+mj-lt"/>
              </a:rPr>
              <a:t>биологические, психофизические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78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Основы электробезопасности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3140968"/>
            <a:ext cx="4320480" cy="36004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118872" indent="0" algn="just">
              <a:buNone/>
            </a:pPr>
            <a:r>
              <a:rPr lang="ru-RU" sz="1800" b="1" dirty="0"/>
              <a:t>В зависимости от исхода поражения электрические удары делятся на четыре степени: </a:t>
            </a:r>
            <a:endParaRPr lang="ru-RU" sz="1400" b="1" dirty="0" smtClean="0"/>
          </a:p>
          <a:p>
            <a:pPr algn="just"/>
            <a:r>
              <a:rPr lang="ru-RU" sz="1400" b="1" dirty="0" smtClean="0"/>
              <a:t>I</a:t>
            </a:r>
            <a:r>
              <a:rPr lang="ru-RU" sz="1400" dirty="0" smtClean="0"/>
              <a:t> – судорожное сокращение мышц </a:t>
            </a:r>
            <a:r>
              <a:rPr lang="ru-RU" sz="1400" dirty="0"/>
              <a:t>без потери </a:t>
            </a:r>
            <a:r>
              <a:rPr lang="ru-RU" sz="1400" dirty="0" smtClean="0"/>
              <a:t>сознания</a:t>
            </a:r>
          </a:p>
          <a:p>
            <a:pPr algn="just"/>
            <a:r>
              <a:rPr lang="ru-RU" sz="1400" b="1" dirty="0" smtClean="0"/>
              <a:t>II</a:t>
            </a:r>
            <a:r>
              <a:rPr lang="ru-RU" sz="1400" dirty="0" smtClean="0"/>
              <a:t> </a:t>
            </a:r>
            <a:r>
              <a:rPr lang="ru-RU" sz="1400" dirty="0"/>
              <a:t>– судорожное сокращение мышц с потерей сознания, но с сохранением дыхания и работой </a:t>
            </a:r>
            <a:r>
              <a:rPr lang="ru-RU" sz="1400" dirty="0" smtClean="0"/>
              <a:t>сердца</a:t>
            </a:r>
            <a:endParaRPr lang="ru-RU" sz="1400" dirty="0"/>
          </a:p>
          <a:p>
            <a:pPr algn="just"/>
            <a:r>
              <a:rPr lang="ru-RU" sz="1400" b="1" dirty="0" smtClean="0"/>
              <a:t>III</a:t>
            </a:r>
            <a:r>
              <a:rPr lang="ru-RU" sz="1400" dirty="0" smtClean="0"/>
              <a:t> </a:t>
            </a:r>
            <a:r>
              <a:rPr lang="ru-RU" sz="1400" dirty="0"/>
              <a:t>- потеря сознания и нарушение сердечной деятельности или дыхания </a:t>
            </a:r>
            <a:endParaRPr lang="ru-RU" sz="1400" dirty="0" smtClean="0"/>
          </a:p>
          <a:p>
            <a:pPr algn="just"/>
            <a:r>
              <a:rPr lang="ru-RU" sz="1400" b="1" dirty="0" smtClean="0"/>
              <a:t>IV</a:t>
            </a:r>
            <a:r>
              <a:rPr lang="ru-RU" sz="1400" dirty="0" smtClean="0"/>
              <a:t> </a:t>
            </a:r>
            <a:r>
              <a:rPr lang="ru-RU" sz="1400" dirty="0"/>
              <a:t>– клиническая смерть, то есть </a:t>
            </a:r>
            <a:r>
              <a:rPr lang="ru-RU" sz="1400" dirty="0" smtClean="0"/>
              <a:t> отсутствие </a:t>
            </a:r>
            <a:r>
              <a:rPr lang="ru-RU" sz="1400" dirty="0"/>
              <a:t>дыхания и кровообращения – переходное состояние от жизни к смерти, наступающее с момента прекращения деятельности сердца и </a:t>
            </a:r>
            <a:r>
              <a:rPr lang="ru-RU" sz="1400" dirty="0" smtClean="0"/>
              <a:t>легких.</a:t>
            </a:r>
            <a:endParaRPr lang="ru-RU" sz="1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53704" y="1484784"/>
            <a:ext cx="4038600" cy="5256584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118872" indent="0" algn="ctr">
              <a:buNone/>
            </a:pPr>
            <a:r>
              <a:rPr lang="ru-RU" sz="2600" b="1" dirty="0" smtClean="0">
                <a:latin typeface="+mj-lt"/>
              </a:rPr>
              <a:t>Средства защиты от поражения электрического тока:</a:t>
            </a:r>
          </a:p>
          <a:p>
            <a:r>
              <a:rPr lang="ru-RU" dirty="0" smtClean="0"/>
              <a:t>Резиновые </a:t>
            </a:r>
            <a:r>
              <a:rPr lang="ru-RU" dirty="0"/>
              <a:t>диэлектрические перчатки</a:t>
            </a:r>
          </a:p>
          <a:p>
            <a:r>
              <a:rPr lang="ru-RU" dirty="0"/>
              <a:t>Указатели напряжения</a:t>
            </a:r>
          </a:p>
          <a:p>
            <a:r>
              <a:rPr lang="ru-RU" dirty="0"/>
              <a:t>Изолирующие клещи</a:t>
            </a:r>
          </a:p>
          <a:p>
            <a:r>
              <a:rPr lang="ru-RU" dirty="0"/>
              <a:t>Изолирующие штанги</a:t>
            </a:r>
          </a:p>
          <a:p>
            <a:r>
              <a:rPr lang="ru-RU" dirty="0"/>
              <a:t>Электроизмерительные клещи</a:t>
            </a:r>
          </a:p>
          <a:p>
            <a:r>
              <a:rPr lang="ru-RU" dirty="0"/>
              <a:t>Диэлектрические сапоги, галоши и боты</a:t>
            </a:r>
          </a:p>
          <a:p>
            <a:r>
              <a:rPr lang="ru-RU" dirty="0"/>
              <a:t>Изолирующие подставки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84784"/>
            <a:ext cx="4320480" cy="150810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Электрический удар </a:t>
            </a:r>
            <a:r>
              <a:rPr lang="ru-RU" dirty="0">
                <a:latin typeface="+mj-lt"/>
              </a:rPr>
              <a:t>– возбуждение живых тканей организма протекающим через него электрическим током, сопровождающееся непроизвольными судорожными сокращениями мышц. </a:t>
            </a:r>
            <a:endParaRPr lang="ru-RU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881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428</TotalTime>
  <Words>790</Words>
  <Application>Microsoft Office PowerPoint</Application>
  <PresentationFormat>Экран (4:3)</PresentationFormat>
  <Paragraphs>126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Модульная</vt:lpstr>
      <vt:lpstr>Презентация месячника «Охраны труда». Колледж БГПУ им.М.Акмуллы</vt:lpstr>
      <vt:lpstr>Слайд 2</vt:lpstr>
      <vt:lpstr>По Ст. 212 ТК РФ «Обязанности работодателя в области»       Работодатель обязан обеспечить:</vt:lpstr>
      <vt:lpstr>Слайд 4</vt:lpstr>
      <vt:lpstr>Права и обязанности работников в области охраны труда: </vt:lpstr>
      <vt:lpstr>Общие санитарно-технические требования к производственным помещениям и рабочим местам</vt:lpstr>
      <vt:lpstr>Слайд 7</vt:lpstr>
      <vt:lpstr>Слайд 8</vt:lpstr>
      <vt:lpstr> Основы электробезопасности</vt:lpstr>
      <vt:lpstr>Слайд 10</vt:lpstr>
      <vt:lpstr>Классификация помещений по степени поражения электрическим током</vt:lpstr>
      <vt:lpstr>Основы пожарной безопасности</vt:lpstr>
      <vt:lpstr>Основы пожарной безопасности</vt:lpstr>
      <vt:lpstr>Средства коллективной и индивидуальной защиты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cab42</dc:creator>
  <cp:lastModifiedBy>Венера Ахнафовна</cp:lastModifiedBy>
  <cp:revision>27</cp:revision>
  <dcterms:created xsi:type="dcterms:W3CDTF">2023-04-25T03:37:43Z</dcterms:created>
  <dcterms:modified xsi:type="dcterms:W3CDTF">2023-04-26T13:01:13Z</dcterms:modified>
</cp:coreProperties>
</file>