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306" r:id="rId3"/>
    <p:sldId id="319" r:id="rId4"/>
    <p:sldId id="257" r:id="rId5"/>
    <p:sldId id="320" r:id="rId6"/>
  </p:sldIdLst>
  <p:sldSz cx="9144000" cy="5143500" type="screen16x9"/>
  <p:notesSz cx="6797675" cy="9926638"/>
  <p:embeddedFontLst>
    <p:embeddedFont>
      <p:font typeface="Barlow SemiBold" charset="0"/>
      <p:regular r:id="rId8"/>
      <p:bold r:id="rId9"/>
      <p:italic r:id="rId10"/>
      <p:boldItalic r:id="rId11"/>
    </p:embeddedFont>
    <p:embeddedFont>
      <p:font typeface="Barlow Light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9096C3E-3024-4353-87C0-A7270F41AF63}">
  <a:tblStyle styleId="{59096C3E-3024-4353-87C0-A7270F41AF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70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35f391192_0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3606f1c2d_3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3606f1c2d_3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3606f1c2d_3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3606f1c2d_3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225" y="0"/>
            <a:ext cx="9144224" cy="5143512"/>
            <a:chOff x="-225" y="0"/>
            <a:chExt cx="9144224" cy="5143512"/>
          </a:xfrm>
        </p:grpSpPr>
        <p:sp>
          <p:nvSpPr>
            <p:cNvPr id="11" name="Google Shape;11;p2"/>
            <p:cNvSpPr/>
            <p:nvPr/>
          </p:nvSpPr>
          <p:spPr>
            <a:xfrm>
              <a:off x="0" y="0"/>
              <a:ext cx="61002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175" y="1541675"/>
              <a:ext cx="6870000" cy="2060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3;p2"/>
            <p:cNvGrpSpPr/>
            <p:nvPr/>
          </p:nvGrpSpPr>
          <p:grpSpPr>
            <a:xfrm>
              <a:off x="8477595" y="4477088"/>
              <a:ext cx="666403" cy="666424"/>
              <a:chOff x="7996345" y="980275"/>
              <a:chExt cx="666403" cy="666424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7996345" y="980275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8198672" y="980275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8400998" y="980275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996345" y="1182617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8198672" y="1182617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8400998" y="1182617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7996345" y="1384958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198672" y="1384958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400998" y="1384958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7996345" y="1587299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8198672" y="1587299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400998" y="1587299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603324" y="980275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603324" y="1182617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603324" y="1384958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8603349" y="1587299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" name="Google Shape;30;p2"/>
            <p:cNvGrpSpPr/>
            <p:nvPr/>
          </p:nvGrpSpPr>
          <p:grpSpPr>
            <a:xfrm>
              <a:off x="7042555" y="1541664"/>
              <a:ext cx="730045" cy="2060087"/>
              <a:chOff x="7022220" y="1541675"/>
              <a:chExt cx="666403" cy="1880499"/>
            </a:xfrm>
          </p:grpSpPr>
          <p:sp>
            <p:nvSpPr>
              <p:cNvPr id="31" name="Google Shape;31;p2"/>
              <p:cNvSpPr/>
              <p:nvPr/>
            </p:nvSpPr>
            <p:spPr>
              <a:xfrm>
                <a:off x="7022220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7224547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7426873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7022220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7224547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7426873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7022220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7224547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7426873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7022220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7224547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7426873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7629199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7629199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7629199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7629224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7022220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7224547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7426873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7022220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7224547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7426873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7022220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7224547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7426873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7022220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224547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7426873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7629199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7629199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7629199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7629224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7022220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7224547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7426873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7022220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7224547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7426873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7629199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7629224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2"/>
            <p:cNvGrpSpPr/>
            <p:nvPr/>
          </p:nvGrpSpPr>
          <p:grpSpPr>
            <a:xfrm>
              <a:off x="-225" y="2008293"/>
              <a:ext cx="301775" cy="1126923"/>
              <a:chOff x="-225" y="1987280"/>
              <a:chExt cx="318900" cy="1190873"/>
            </a:xfrm>
          </p:grpSpPr>
          <p:sp>
            <p:nvSpPr>
              <p:cNvPr id="72" name="Google Shape;72;p2"/>
              <p:cNvSpPr/>
              <p:nvPr/>
            </p:nvSpPr>
            <p:spPr>
              <a:xfrm>
                <a:off x="-175" y="1987280"/>
                <a:ext cx="318794" cy="11664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-175" y="2255817"/>
                <a:ext cx="318794" cy="11664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-175" y="2524353"/>
                <a:ext cx="318794" cy="11664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-225" y="2792878"/>
                <a:ext cx="318900" cy="116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-225" y="3061453"/>
                <a:ext cx="318900" cy="116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7" name="Google Shape;77;p2"/>
            <p:cNvGrpSpPr/>
            <p:nvPr/>
          </p:nvGrpSpPr>
          <p:grpSpPr>
            <a:xfrm>
              <a:off x="8842175" y="668859"/>
              <a:ext cx="301822" cy="872807"/>
              <a:chOff x="-225" y="2255817"/>
              <a:chExt cx="318950" cy="922336"/>
            </a:xfrm>
          </p:grpSpPr>
          <p:sp>
            <p:nvSpPr>
              <p:cNvPr id="78" name="Google Shape;78;p2"/>
              <p:cNvSpPr/>
              <p:nvPr/>
            </p:nvSpPr>
            <p:spPr>
              <a:xfrm>
                <a:off x="-175" y="2255817"/>
                <a:ext cx="318900" cy="1167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-175" y="2524353"/>
                <a:ext cx="318900" cy="1167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-225" y="2792878"/>
                <a:ext cx="318900" cy="1167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-225" y="3061453"/>
                <a:ext cx="318900" cy="1167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" name="Google Shape;82;p2"/>
            <p:cNvGrpSpPr/>
            <p:nvPr/>
          </p:nvGrpSpPr>
          <p:grpSpPr>
            <a:xfrm>
              <a:off x="5798375" y="4270684"/>
              <a:ext cx="301822" cy="872807"/>
              <a:chOff x="1611209" y="2255817"/>
              <a:chExt cx="318950" cy="922336"/>
            </a:xfrm>
          </p:grpSpPr>
          <p:sp>
            <p:nvSpPr>
              <p:cNvPr id="83" name="Google Shape;83;p2"/>
              <p:cNvSpPr/>
              <p:nvPr/>
            </p:nvSpPr>
            <p:spPr>
              <a:xfrm>
                <a:off x="1611259" y="2255817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1611259" y="2524353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1611209" y="2792878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1611209" y="3061453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7" name="Google Shape;87;p2"/>
            <p:cNvGrpSpPr/>
            <p:nvPr/>
          </p:nvGrpSpPr>
          <p:grpSpPr>
            <a:xfrm>
              <a:off x="685795" y="0"/>
              <a:ext cx="666403" cy="666424"/>
              <a:chOff x="7996345" y="980275"/>
              <a:chExt cx="666403" cy="666424"/>
            </a:xfrm>
          </p:grpSpPr>
          <p:sp>
            <p:nvSpPr>
              <p:cNvPr id="88" name="Google Shape;88;p2"/>
              <p:cNvSpPr/>
              <p:nvPr/>
            </p:nvSpPr>
            <p:spPr>
              <a:xfrm>
                <a:off x="7996345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8198672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8400998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7996345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8198672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8400998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7996345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8198672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8400998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7996345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8198672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8400998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8603324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8603324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8603324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8603349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" name="Google Shape;104;p2"/>
          <p:cNvSpPr txBox="1">
            <a:spLocks noGrp="1"/>
          </p:cNvSpPr>
          <p:nvPr>
            <p:ph type="ctrTitle"/>
          </p:nvPr>
        </p:nvSpPr>
        <p:spPr>
          <a:xfrm>
            <a:off x="685800" y="1541675"/>
            <a:ext cx="5740200" cy="2060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7"/>
          <p:cNvGrpSpPr/>
          <p:nvPr/>
        </p:nvGrpSpPr>
        <p:grpSpPr>
          <a:xfrm>
            <a:off x="-207" y="0"/>
            <a:ext cx="9158157" cy="5149835"/>
            <a:chOff x="-207" y="0"/>
            <a:chExt cx="9158157" cy="5149835"/>
          </a:xfrm>
        </p:grpSpPr>
        <p:sp>
          <p:nvSpPr>
            <p:cNvPr id="323" name="Google Shape;323;p7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7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7"/>
            <p:cNvSpPr/>
            <p:nvPr/>
          </p:nvSpPr>
          <p:spPr>
            <a:xfrm>
              <a:off x="322375" y="664300"/>
              <a:ext cx="81819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6" name="Google Shape;326;p7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327" name="Google Shape;327;p7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7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7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0" name="Google Shape;330;p7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331" name="Google Shape;331;p7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7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7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7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7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7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7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7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7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7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7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7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7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7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7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7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7" name="Google Shape;347;p7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348" name="Google Shape;348;p7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7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7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51" name="Google Shape;351;p7"/>
          <p:cNvSpPr txBox="1">
            <a:spLocks noGrp="1"/>
          </p:cNvSpPr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52" name="Google Shape;352;p7"/>
          <p:cNvSpPr txBox="1">
            <a:spLocks noGrp="1"/>
          </p:cNvSpPr>
          <p:nvPr>
            <p:ph type="body" idx="1"/>
          </p:nvPr>
        </p:nvSpPr>
        <p:spPr>
          <a:xfrm>
            <a:off x="1172650" y="1599700"/>
            <a:ext cx="3447300" cy="289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>
            <a:endParaRPr/>
          </a:p>
        </p:txBody>
      </p:sp>
      <p:sp>
        <p:nvSpPr>
          <p:cNvPr id="353" name="Google Shape;353;p7"/>
          <p:cNvSpPr txBox="1">
            <a:spLocks noGrp="1"/>
          </p:cNvSpPr>
          <p:nvPr>
            <p:ph type="body" idx="2"/>
          </p:nvPr>
        </p:nvSpPr>
        <p:spPr>
          <a:xfrm>
            <a:off x="5056888" y="1599700"/>
            <a:ext cx="3447300" cy="289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>
            <a:endParaRPr/>
          </a:p>
        </p:txBody>
      </p:sp>
      <p:sp>
        <p:nvSpPr>
          <p:cNvPr id="354" name="Google Shape;354;p7"/>
          <p:cNvSpPr txBox="1">
            <a:spLocks noGrp="1"/>
          </p:cNvSpPr>
          <p:nvPr>
            <p:ph type="sldNum" idx="12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14800" y="1599700"/>
            <a:ext cx="7189500" cy="28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▪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marL="914400" lvl="1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marL="1371600" lvl="2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marL="1828800" lvl="3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marL="2286000" lvl="4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marL="2743200" lvl="5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marL="3200400" lvl="6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marL="3657600" lvl="7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marL="4114800" lvl="8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lvl="1" algn="ctr" rtl="0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lvl="2" algn="ctr" rtl="0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lvl="3" algn="ctr" rtl="0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lvl="4" algn="ctr" rtl="0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lvl="5" algn="ctr" rtl="0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lvl="6" algn="ctr" rtl="0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lvl="7" algn="ctr" rtl="0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lvl="8" algn="ctr" rtl="0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3"/>
          <p:cNvSpPr txBox="1">
            <a:spLocks noGrp="1"/>
          </p:cNvSpPr>
          <p:nvPr>
            <p:ph type="ctrTitle"/>
          </p:nvPr>
        </p:nvSpPr>
        <p:spPr>
          <a:xfrm>
            <a:off x="685800" y="1541675"/>
            <a:ext cx="6190456" cy="2060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ea typeface="Opium Normal" charset="0"/>
                <a:cs typeface="Times New Roman" pitchFamily="18" charset="0"/>
              </a:rPr>
              <a:t>Выбор ЕГЭ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ea typeface="Opium Normal" charset="0"/>
              <a:cs typeface="Times New Roman" pitchFamily="18" charset="0"/>
            </a:endParaRPr>
          </a:p>
        </p:txBody>
      </p:sp>
      <p:pic>
        <p:nvPicPr>
          <p:cNvPr id="59394" name="Picture 2" descr="https://infra-m.ru/upload/medialibrary/a4a/logo-bgpu-r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192" y="123478"/>
            <a:ext cx="2391033" cy="922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14"/>
          <p:cNvSpPr txBox="1">
            <a:spLocks noGrp="1"/>
          </p:cNvSpPr>
          <p:nvPr>
            <p:ph type="title"/>
          </p:nvPr>
        </p:nvSpPr>
        <p:spPr>
          <a:xfrm>
            <a:off x="611560" y="195486"/>
            <a:ext cx="78432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 smtClean="0"/>
              <a:t>Акмуллинская</a:t>
            </a:r>
            <a:r>
              <a:rPr lang="ru-RU" dirty="0" smtClean="0"/>
              <a:t> олимпиада (школьники) </a:t>
            </a:r>
            <a:endParaRPr dirty="0"/>
          </a:p>
        </p:txBody>
      </p:sp>
      <p:sp>
        <p:nvSpPr>
          <p:cNvPr id="525" name="Google Shape;525;p14"/>
          <p:cNvSpPr txBox="1">
            <a:spLocks noGrp="1"/>
          </p:cNvSpPr>
          <p:nvPr>
            <p:ph type="sldNum" idx="12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sp>
        <p:nvSpPr>
          <p:cNvPr id="9" name="Google Shape;521;p14"/>
          <p:cNvSpPr txBox="1">
            <a:spLocks/>
          </p:cNvSpPr>
          <p:nvPr/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lt1"/>
              </a:buClr>
              <a:buSzPts val="2600"/>
              <a:defRPr/>
            </a:pPr>
            <a:r>
              <a:rPr lang="ru-RU" sz="2600" dirty="0" smtClean="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СОВЕТ № 1  </a:t>
            </a:r>
            <a:r>
              <a:rPr kumimoji="0" lang="ru-RU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Barlow SemiBold"/>
                <a:ea typeface="Barlow SemiBold"/>
                <a:cs typeface="Barlow SemiBold"/>
                <a:sym typeface="Barlow SemiBold"/>
              </a:rPr>
              <a:t>- ИЗУЧАЕМ СЕБЯ и МИР </a:t>
            </a:r>
            <a:endParaRPr kumimoji="0" lang="ru-RU" sz="2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10" name="Google Shape;85;p14"/>
          <p:cNvSpPr txBox="1">
            <a:spLocks/>
          </p:cNvSpPr>
          <p:nvPr/>
        </p:nvSpPr>
        <p:spPr>
          <a:xfrm>
            <a:off x="827584" y="1491630"/>
            <a:ext cx="5760640" cy="14401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1491630"/>
            <a:ext cx="32403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Только 25% школьников при выборе предметов  ЕГЭ отталкиваются от того, </a:t>
            </a:r>
          </a:p>
          <a:p>
            <a:pPr algn="ctr"/>
            <a:r>
              <a:rPr lang="ru-RU" sz="1600" b="1" dirty="0" smtClean="0"/>
              <a:t>куда хотят поступать </a:t>
            </a:r>
            <a:endParaRPr lang="ru-RU" sz="16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624" y="2715766"/>
            <a:ext cx="22098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4499992" y="1563638"/>
            <a:ext cx="72008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076056" y="1779662"/>
            <a:ext cx="35283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b="1" dirty="0" smtClean="0"/>
              <a:t>Алгоритм действий</a:t>
            </a:r>
          </a:p>
          <a:p>
            <a:pPr marL="342900" indent="-342900" algn="ctr"/>
            <a:endParaRPr lang="ru-RU" b="1" dirty="0" smtClean="0"/>
          </a:p>
          <a:p>
            <a:pPr>
              <a:buAutoNum type="arabicPeriod"/>
            </a:pPr>
            <a:r>
              <a:rPr lang="ru-RU" dirty="0" smtClean="0"/>
              <a:t>Самоанализ (хобби, интересы, таланты, любимые предметы)</a:t>
            </a:r>
          </a:p>
          <a:p>
            <a:pPr>
              <a:buAutoNum type="arabicPeriod"/>
            </a:pPr>
            <a:r>
              <a:rPr lang="ru-RU" dirty="0" smtClean="0"/>
              <a:t>Изучаем рынок труда</a:t>
            </a:r>
          </a:p>
          <a:p>
            <a:pPr>
              <a:buAutoNum type="arabicPeriod"/>
            </a:pPr>
            <a:r>
              <a:rPr lang="ru-RU" dirty="0" smtClean="0"/>
              <a:t>Выбираем профессию </a:t>
            </a:r>
          </a:p>
          <a:p>
            <a:pPr algn="ctr"/>
            <a:r>
              <a:rPr lang="ru-RU" dirty="0" smtClean="0"/>
              <a:t>(</a:t>
            </a:r>
            <a:r>
              <a:rPr lang="ru-RU" dirty="0" err="1" smtClean="0"/>
              <a:t>хочу-могу-надо</a:t>
            </a:r>
            <a:r>
              <a:rPr lang="ru-RU" dirty="0" smtClean="0"/>
              <a:t>)</a:t>
            </a:r>
          </a:p>
          <a:p>
            <a:r>
              <a:rPr lang="ru-RU" dirty="0" smtClean="0"/>
              <a:t>4. Выбираем направления/специальности</a:t>
            </a:r>
          </a:p>
          <a:p>
            <a:r>
              <a:rPr lang="ru-RU" dirty="0" smtClean="0"/>
              <a:t>5. Выбираем вуз(</a:t>
            </a:r>
            <a:r>
              <a:rPr lang="ru-RU" dirty="0" err="1" smtClean="0"/>
              <a:t>ы</a:t>
            </a:r>
            <a:r>
              <a:rPr lang="ru-RU" dirty="0" smtClean="0"/>
              <a:t>)</a:t>
            </a:r>
          </a:p>
          <a:p>
            <a:r>
              <a:rPr lang="ru-RU" dirty="0" smtClean="0"/>
              <a:t>6 Выбираем предметы на ЕГЭ</a:t>
            </a:r>
          </a:p>
          <a:p>
            <a:pPr marL="342900" indent="-342900"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14"/>
          <p:cNvSpPr txBox="1">
            <a:spLocks noGrp="1"/>
          </p:cNvSpPr>
          <p:nvPr>
            <p:ph type="title"/>
          </p:nvPr>
        </p:nvSpPr>
        <p:spPr>
          <a:xfrm>
            <a:off x="611560" y="195486"/>
            <a:ext cx="78432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 smtClean="0"/>
              <a:t>Акмуллинская</a:t>
            </a:r>
            <a:r>
              <a:rPr lang="ru-RU" dirty="0" smtClean="0"/>
              <a:t> олимпиада (школьники) </a:t>
            </a:r>
            <a:endParaRPr dirty="0"/>
          </a:p>
        </p:txBody>
      </p:sp>
      <p:sp>
        <p:nvSpPr>
          <p:cNvPr id="525" name="Google Shape;525;p14"/>
          <p:cNvSpPr txBox="1">
            <a:spLocks noGrp="1"/>
          </p:cNvSpPr>
          <p:nvPr>
            <p:ph type="sldNum" idx="12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  <p:sp>
        <p:nvSpPr>
          <p:cNvPr id="9" name="Google Shape;521;p14"/>
          <p:cNvSpPr txBox="1">
            <a:spLocks/>
          </p:cNvSpPr>
          <p:nvPr/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lt1"/>
              </a:buClr>
              <a:buSzPts val="2600"/>
              <a:defRPr/>
            </a:pPr>
            <a:r>
              <a:rPr lang="ru-RU" sz="2600" dirty="0" smtClean="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СОВЕТ № 2  </a:t>
            </a:r>
            <a:r>
              <a:rPr kumimoji="0" lang="ru-RU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Barlow SemiBold"/>
                <a:ea typeface="Barlow SemiBold"/>
                <a:cs typeface="Barlow SemiBold"/>
                <a:sym typeface="Barlow SemiBold"/>
              </a:rPr>
              <a:t>- ВЫБИРАЙТЕ</a:t>
            </a:r>
            <a:r>
              <a:rPr kumimoji="0" lang="ru-RU" sz="2600" b="0" i="0" u="none" strike="noStrike" kern="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Barlow SemiBold"/>
                <a:ea typeface="Barlow SemiBold"/>
                <a:cs typeface="Barlow SemiBold"/>
                <a:sym typeface="Barlow SemiBold"/>
              </a:rPr>
              <a:t> БОЛЬШЕ ПРЕДМЕТОВ</a:t>
            </a:r>
            <a:endParaRPr kumimoji="0" lang="ru-RU" sz="2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10" name="Google Shape;85;p14"/>
          <p:cNvSpPr txBox="1">
            <a:spLocks/>
          </p:cNvSpPr>
          <p:nvPr/>
        </p:nvSpPr>
        <p:spPr>
          <a:xfrm>
            <a:off x="755576" y="1491630"/>
            <a:ext cx="4824536" cy="36004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Самые популярные предметы - математика (профиль) и обществознание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МАТЕМАТИКА + ОБЩЕСТВОЗНАНИЕ 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Психолого-педагогические направления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МАТЕМАТИКА + ИКТ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Инженерные направления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МАТЕМАТИКА + БИОЛОГИЯ 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Естественнонаучные направления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5 советов, как выбрать работу из двух и более вариантов — Work.u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2120" y="2067694"/>
            <a:ext cx="2944327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14"/>
          <p:cNvSpPr txBox="1">
            <a:spLocks noGrp="1"/>
          </p:cNvSpPr>
          <p:nvPr>
            <p:ph type="title"/>
          </p:nvPr>
        </p:nvSpPr>
        <p:spPr>
          <a:xfrm>
            <a:off x="611560" y="195486"/>
            <a:ext cx="78432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 smtClean="0"/>
              <a:t>Акмуллинская</a:t>
            </a:r>
            <a:r>
              <a:rPr lang="ru-RU" dirty="0" smtClean="0"/>
              <a:t> олимпиада (школьники) </a:t>
            </a:r>
            <a:endParaRPr dirty="0"/>
          </a:p>
        </p:txBody>
      </p:sp>
      <p:sp>
        <p:nvSpPr>
          <p:cNvPr id="525" name="Google Shape;525;p14"/>
          <p:cNvSpPr txBox="1">
            <a:spLocks noGrp="1"/>
          </p:cNvSpPr>
          <p:nvPr>
            <p:ph type="sldNum" idx="12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sp>
        <p:nvSpPr>
          <p:cNvPr id="9" name="Google Shape;521;p14"/>
          <p:cNvSpPr txBox="1">
            <a:spLocks/>
          </p:cNvSpPr>
          <p:nvPr/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lt1"/>
              </a:buClr>
              <a:buSzPts val="2600"/>
              <a:defRPr/>
            </a:pPr>
            <a:r>
              <a:rPr lang="ru-RU" sz="2600" dirty="0" smtClean="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СОВЕТ № </a:t>
            </a:r>
            <a:r>
              <a:rPr lang="ru-RU" sz="2600" dirty="0" smtClean="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3 – изучи необходимый перечень ЕГЭ</a:t>
            </a:r>
            <a:endParaRPr kumimoji="0" lang="ru-RU" sz="2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99742"/>
            <a:ext cx="2162701" cy="1258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7020272" y="3021899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обязательные ЕГЭ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55576" y="2499742"/>
            <a:ext cx="21456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абитуриент САМ выбирает </a:t>
            </a:r>
          </a:p>
          <a:p>
            <a:pPr algn="ctr"/>
            <a:r>
              <a:rPr lang="ru-RU" dirty="0" smtClean="0"/>
              <a:t>результат какого ЕГЭ сдать в вуз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843808" y="3113652"/>
            <a:ext cx="936104" cy="1440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292080" y="2643758"/>
            <a:ext cx="1656184" cy="3699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292080" y="3147814"/>
            <a:ext cx="1656184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14"/>
          <p:cNvSpPr txBox="1">
            <a:spLocks noGrp="1"/>
          </p:cNvSpPr>
          <p:nvPr>
            <p:ph type="title"/>
          </p:nvPr>
        </p:nvSpPr>
        <p:spPr>
          <a:xfrm>
            <a:off x="611560" y="195486"/>
            <a:ext cx="78432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 smtClean="0"/>
              <a:t>Акмуллинская</a:t>
            </a:r>
            <a:r>
              <a:rPr lang="ru-RU" dirty="0" smtClean="0"/>
              <a:t> олимпиада (школьники) </a:t>
            </a:r>
            <a:endParaRPr dirty="0"/>
          </a:p>
        </p:txBody>
      </p:sp>
      <p:sp>
        <p:nvSpPr>
          <p:cNvPr id="525" name="Google Shape;525;p14"/>
          <p:cNvSpPr txBox="1">
            <a:spLocks noGrp="1"/>
          </p:cNvSpPr>
          <p:nvPr>
            <p:ph type="sldNum" idx="12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sp>
        <p:nvSpPr>
          <p:cNvPr id="9" name="Google Shape;521;p14"/>
          <p:cNvSpPr txBox="1">
            <a:spLocks/>
          </p:cNvSpPr>
          <p:nvPr/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lt1"/>
              </a:buClr>
              <a:buSzPts val="2600"/>
              <a:defRPr/>
            </a:pPr>
            <a:r>
              <a:rPr lang="ru-RU" sz="2600" dirty="0" smtClean="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СОВЕТ № </a:t>
            </a:r>
            <a:r>
              <a:rPr lang="ru-RU" sz="2600" dirty="0" smtClean="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4 – держите руку на пульсе!</a:t>
            </a:r>
            <a:endParaRPr kumimoji="0" lang="ru-RU" sz="2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971600" y="1563638"/>
          <a:ext cx="7560840" cy="2870200"/>
        </p:xfrm>
        <a:graphic>
          <a:graphicData uri="http://schemas.openxmlformats.org/drawingml/2006/table">
            <a:tbl>
              <a:tblPr firstRow="1" bandRow="1">
                <a:tableStyleId>{59096C3E-3024-4353-87C0-A7270F41AF63}</a:tableStyleId>
              </a:tblPr>
              <a:tblGrid>
                <a:gridCol w="1008112"/>
                <a:gridCol w="1512168"/>
                <a:gridCol w="1260140"/>
                <a:gridCol w="1260140"/>
                <a:gridCol w="1260140"/>
                <a:gridCol w="12601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Вуз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Профиль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ЕГЭ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ЕГЭ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ЕГЭ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БГПУ им.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М.Акмуллы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Педагогическое образование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Обществознание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Математика,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</a:p>
                    <a:p>
                      <a:r>
                        <a:rPr lang="ru-RU" sz="1200" b="0" i="1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(по выбору)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БГПУ им.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М.Акмуллы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Дизайн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Компьютерная графика и анимация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1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Литература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Творческое испытание (рисунок) </a:t>
                      </a:r>
                      <a:r>
                        <a:rPr lang="ru-RU" sz="1100" b="0" i="0" u="none" strike="noStrike" cap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* сдавать в вузе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БГПУ им.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М.Акмуллы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Информационные системы и технологии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Проектирование и разработка программных решений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0" i="0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Информатика и информационно-коммуникационные технологии (ИКТ), физика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0" i="1" u="none" strike="noStrike" cap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(по выбору)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971600" y="4587974"/>
            <a:ext cx="75608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 – профильный уровень!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odovico template">
  <a:themeElements>
    <a:clrScheme name="Custom 347">
      <a:dk1>
        <a:srgbClr val="272A36"/>
      </a:dk1>
      <a:lt1>
        <a:srgbClr val="FFFFFF"/>
      </a:lt1>
      <a:dk2>
        <a:srgbClr val="808392"/>
      </a:dk2>
      <a:lt2>
        <a:srgbClr val="E0E0E7"/>
      </a:lt2>
      <a:accent1>
        <a:srgbClr val="FFAD1D"/>
      </a:accent1>
      <a:accent2>
        <a:srgbClr val="EB7700"/>
      </a:accent2>
      <a:accent3>
        <a:srgbClr val="FD7E6B"/>
      </a:accent3>
      <a:accent4>
        <a:srgbClr val="F03131"/>
      </a:accent4>
      <a:accent5>
        <a:srgbClr val="41B5FF"/>
      </a:accent5>
      <a:accent6>
        <a:srgbClr val="1E87CA"/>
      </a:accent6>
      <a:hlink>
        <a:srgbClr val="272A3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225</Words>
  <Application>Microsoft Office PowerPoint</Application>
  <PresentationFormat>Экран (16:9)</PresentationFormat>
  <Paragraphs>62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Opium Normal</vt:lpstr>
      <vt:lpstr>Barlow SemiBold</vt:lpstr>
      <vt:lpstr>Barlow Light</vt:lpstr>
      <vt:lpstr>Lodovico template</vt:lpstr>
      <vt:lpstr>Выбор ЕГЭ</vt:lpstr>
      <vt:lpstr>Акмуллинская олимпиада (школьники) </vt:lpstr>
      <vt:lpstr>Акмуллинская олимпиада (школьники) </vt:lpstr>
      <vt:lpstr>Акмуллинская олимпиада (школьники) </vt:lpstr>
      <vt:lpstr>Акмуллинская олимпиада (школьники)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 о профориентационной работе  за I полугодие 2020/21</dc:title>
  <dc:creator>IlushinaNS</dc:creator>
  <cp:lastModifiedBy>User</cp:lastModifiedBy>
  <cp:revision>108</cp:revision>
  <dcterms:modified xsi:type="dcterms:W3CDTF">2023-01-13T10:35:09Z</dcterms:modified>
</cp:coreProperties>
</file>