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8" r:id="rId2"/>
    <p:sldId id="257" r:id="rId3"/>
    <p:sldId id="290" r:id="rId4"/>
    <p:sldId id="265" r:id="rId5"/>
    <p:sldId id="266" r:id="rId6"/>
    <p:sldId id="291" r:id="rId7"/>
    <p:sldId id="292" r:id="rId8"/>
    <p:sldId id="267" r:id="rId9"/>
    <p:sldId id="293" r:id="rId10"/>
    <p:sldId id="278" r:id="rId11"/>
    <p:sldId id="277" r:id="rId12"/>
    <p:sldId id="294" r:id="rId13"/>
    <p:sldId id="276" r:id="rId14"/>
    <p:sldId id="281" r:id="rId15"/>
    <p:sldId id="282" r:id="rId16"/>
    <p:sldId id="285" r:id="rId17"/>
    <p:sldId id="284" r:id="rId18"/>
    <p:sldId id="279" r:id="rId19"/>
    <p:sldId id="287" r:id="rId20"/>
    <p:sldId id="289" r:id="rId21"/>
    <p:sldId id="288" r:id="rId22"/>
    <p:sldId id="29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BD3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88" d="100"/>
          <a:sy n="88" d="100"/>
        </p:scale>
        <p:origin x="-118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48CD88D-E188-4491-8330-B90949C605CA}" type="datetimeFigureOut">
              <a:rPr lang="ru-RU" smtClean="0"/>
              <a:pPr/>
              <a:t>08.06.2017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EB0BA0-A53E-431E-9890-D93761AB8016}" type="slidenum">
              <a:rPr lang="ru-RU" smtClean="0"/>
              <a:pPr/>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48CD88D-E188-4491-8330-B90949C605CA}" type="datetimeFigureOut">
              <a:rPr lang="ru-RU" smtClean="0"/>
              <a:pPr/>
              <a:t>08.06.2017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EB0BA0-A53E-431E-9890-D93761AB80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48CD88D-E188-4491-8330-B90949C605CA}" type="datetimeFigureOut">
              <a:rPr lang="ru-RU" smtClean="0"/>
              <a:pPr/>
              <a:t>08.06.2017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EB0BA0-A53E-431E-9890-D93761AB80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648CD88D-E188-4491-8330-B90949C605CA}" type="datetimeFigureOut">
              <a:rPr lang="ru-RU" smtClean="0"/>
              <a:pPr/>
              <a:t>08.06.2017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EB0BA0-A53E-431E-9890-D93761AB8016}" type="slidenum">
              <a:rPr lang="ru-RU" smtClean="0"/>
              <a:pPr/>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48CD88D-E188-4491-8330-B90949C605CA}" type="datetimeFigureOut">
              <a:rPr lang="ru-RU" smtClean="0"/>
              <a:pPr/>
              <a:t>08.06.2017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EB0BA0-A53E-431E-9890-D93761AB801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648CD88D-E188-4491-8330-B90949C605CA}" type="datetimeFigureOut">
              <a:rPr lang="ru-RU" smtClean="0"/>
              <a:pPr/>
              <a:t>08.06.2017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EB0BA0-A53E-431E-9890-D93761AB80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48CD88D-E188-4491-8330-B90949C605CA}" type="datetimeFigureOut">
              <a:rPr lang="ru-RU" smtClean="0"/>
              <a:pPr/>
              <a:t>08.06.2017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7EB0BA0-A53E-431E-9890-D93761AB801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48CD88D-E188-4491-8330-B90949C605CA}" type="datetimeFigureOut">
              <a:rPr lang="ru-RU" smtClean="0"/>
              <a:pPr/>
              <a:t>08.06.2017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7EB0BA0-A53E-431E-9890-D93761AB80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CD88D-E188-4491-8330-B90949C605CA}" type="datetimeFigureOut">
              <a:rPr lang="ru-RU" smtClean="0"/>
              <a:pPr/>
              <a:t>08.06.2017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7EB0BA0-A53E-431E-9890-D93761AB80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8CD88D-E188-4491-8330-B90949C605CA}" type="datetimeFigureOut">
              <a:rPr lang="ru-RU" smtClean="0"/>
              <a:pPr/>
              <a:t>08.06.2017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EB0BA0-A53E-431E-9890-D93761AB80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48CD88D-E188-4491-8330-B90949C605CA}" type="datetimeFigureOut">
              <a:rPr lang="ru-RU" smtClean="0"/>
              <a:pPr/>
              <a:t>08.06.2017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EB0BA0-A53E-431E-9890-D93761AB801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48CD88D-E188-4491-8330-B90949C605CA}" type="datetimeFigureOut">
              <a:rPr lang="ru-RU" smtClean="0"/>
              <a:pPr/>
              <a:t>08.06.2017</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7EB0BA0-A53E-431E-9890-D93761AB801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3" name="Заголовок 2"/>
          <p:cNvSpPr>
            <a:spLocks noGrp="1"/>
          </p:cNvSpPr>
          <p:nvPr>
            <p:ph type="ctrTitle"/>
          </p:nvPr>
        </p:nvSpPr>
        <p:spPr/>
        <p:txBody>
          <a:bodyPr/>
          <a:lstStyle/>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620"/>
            <a:ext cx="9144000" cy="6948772"/>
          </a:xfrm>
          <a:prstGeom prst="rect">
            <a:avLst/>
          </a:prstGeom>
        </p:spPr>
      </p:pic>
      <p:sp>
        <p:nvSpPr>
          <p:cNvPr id="6" name="TextBox 5"/>
          <p:cNvSpPr txBox="1"/>
          <p:nvPr/>
        </p:nvSpPr>
        <p:spPr>
          <a:xfrm>
            <a:off x="1971863" y="1912528"/>
            <a:ext cx="4896544" cy="2769989"/>
          </a:xfrm>
          <a:prstGeom prst="rect">
            <a:avLst/>
          </a:prstGeom>
          <a:noFill/>
        </p:spPr>
        <p:txBody>
          <a:bodyPr wrap="square" rtlCol="0">
            <a:spAutoFit/>
          </a:bodyPr>
          <a:lstStyle/>
          <a:p>
            <a:pPr algn="ctr"/>
            <a:r>
              <a:rPr lang="ru-RU" sz="5800" i="1" dirty="0" smtClean="0">
                <a:solidFill>
                  <a:schemeClr val="bg1"/>
                </a:solidFill>
                <a:effectLst>
                  <a:glow rad="63500">
                    <a:schemeClr val="accent3">
                      <a:satMod val="175000"/>
                      <a:alpha val="40000"/>
                    </a:schemeClr>
                  </a:glow>
                  <a:outerShdw blurRad="38100" dist="38100" dir="2700000" algn="tl">
                    <a:srgbClr val="000000">
                      <a:alpha val="43137"/>
                    </a:srgbClr>
                  </a:outerShdw>
                </a:effectLst>
                <a:latin typeface="Garamond" pitchFamily="18" charset="0"/>
              </a:rPr>
              <a:t>Отчет об учебно-полевой практике по ботанике</a:t>
            </a:r>
            <a:endParaRPr lang="ru-RU" sz="5800" i="1" dirty="0">
              <a:solidFill>
                <a:schemeClr val="bg1"/>
              </a:solidFill>
              <a:effectLst>
                <a:glow rad="63500">
                  <a:schemeClr val="accent3">
                    <a:satMod val="175000"/>
                    <a:alpha val="40000"/>
                  </a:schemeClr>
                </a:glow>
                <a:outerShdw blurRad="38100" dist="38100" dir="2700000" algn="tl">
                  <a:srgbClr val="000000">
                    <a:alpha val="43137"/>
                  </a:srgbClr>
                </a:outerShdw>
              </a:effectLst>
              <a:latin typeface="Garamond" pitchFamily="18" charset="0"/>
            </a:endParaRPr>
          </a:p>
        </p:txBody>
      </p:sp>
      <p:sp>
        <p:nvSpPr>
          <p:cNvPr id="8" name="TextBox 7"/>
          <p:cNvSpPr txBox="1"/>
          <p:nvPr/>
        </p:nvSpPr>
        <p:spPr>
          <a:xfrm>
            <a:off x="6357950" y="4500570"/>
            <a:ext cx="2571768" cy="2308324"/>
          </a:xfrm>
          <a:prstGeom prst="rect">
            <a:avLst/>
          </a:prstGeom>
          <a:noFill/>
        </p:spPr>
        <p:txBody>
          <a:bodyPr wrap="square" rtlCol="0">
            <a:spAutoFit/>
          </a:bodyPr>
          <a:lstStyle/>
          <a:p>
            <a:r>
              <a:rPr lang="ru-RU" sz="1600" b="1" dirty="0" smtClean="0">
                <a:solidFill>
                  <a:schemeClr val="bg1">
                    <a:lumMod val="95000"/>
                    <a:lumOff val="5000"/>
                  </a:schemeClr>
                </a:solidFill>
              </a:rPr>
              <a:t>Руководитель </a:t>
            </a:r>
            <a:r>
              <a:rPr lang="ru-RU" sz="1600" b="1" dirty="0" err="1" smtClean="0">
                <a:solidFill>
                  <a:schemeClr val="bg1">
                    <a:lumMod val="95000"/>
                    <a:lumOff val="5000"/>
                  </a:schemeClr>
                </a:solidFill>
              </a:rPr>
              <a:t>практики:Декан</a:t>
            </a:r>
            <a:r>
              <a:rPr lang="ru-RU" sz="1600" b="1" dirty="0" smtClean="0">
                <a:solidFill>
                  <a:schemeClr val="bg1">
                    <a:lumMod val="95000"/>
                    <a:lumOff val="5000"/>
                  </a:schemeClr>
                </a:solidFill>
              </a:rPr>
              <a:t> ЕГФ Суханова Н.В</a:t>
            </a:r>
          </a:p>
          <a:p>
            <a:r>
              <a:rPr lang="ru-RU" sz="1600" b="1" dirty="0" smtClean="0">
                <a:solidFill>
                  <a:schemeClr val="bg1">
                    <a:lumMod val="95000"/>
                    <a:lumOff val="5000"/>
                  </a:schemeClr>
                </a:solidFill>
              </a:rPr>
              <a:t>Отчет выполнили биологи 1 курс ЕГФ 2 группа 3 подгруппа:</a:t>
            </a:r>
          </a:p>
          <a:p>
            <a:r>
              <a:rPr lang="ru-RU" sz="1600" b="1" dirty="0" err="1" smtClean="0">
                <a:solidFill>
                  <a:schemeClr val="bg1">
                    <a:lumMod val="95000"/>
                    <a:lumOff val="5000"/>
                  </a:schemeClr>
                </a:solidFill>
              </a:rPr>
              <a:t>Трясцына</a:t>
            </a:r>
            <a:r>
              <a:rPr lang="ru-RU" sz="1600" b="1" dirty="0" smtClean="0">
                <a:solidFill>
                  <a:schemeClr val="bg1">
                    <a:lumMod val="95000"/>
                    <a:lumOff val="5000"/>
                  </a:schemeClr>
                </a:solidFill>
              </a:rPr>
              <a:t> А.</a:t>
            </a:r>
          </a:p>
          <a:p>
            <a:r>
              <a:rPr lang="ru-RU" sz="1600" b="1" dirty="0" smtClean="0">
                <a:solidFill>
                  <a:schemeClr val="bg1">
                    <a:lumMod val="95000"/>
                    <a:lumOff val="5000"/>
                  </a:schemeClr>
                </a:solidFill>
              </a:rPr>
              <a:t>Денисова А.</a:t>
            </a:r>
          </a:p>
          <a:p>
            <a:r>
              <a:rPr lang="ru-RU" sz="1600" b="1" dirty="0" err="1" smtClean="0">
                <a:solidFill>
                  <a:schemeClr val="bg1">
                    <a:lumMod val="95000"/>
                    <a:lumOff val="5000"/>
                  </a:schemeClr>
                </a:solidFill>
              </a:rPr>
              <a:t>Адиятуллина</a:t>
            </a:r>
            <a:r>
              <a:rPr lang="ru-RU" sz="1600" b="1" dirty="0" smtClean="0">
                <a:solidFill>
                  <a:schemeClr val="bg1">
                    <a:lumMod val="95000"/>
                    <a:lumOff val="5000"/>
                  </a:schemeClr>
                </a:solidFill>
              </a:rPr>
              <a:t> Ф,</a:t>
            </a:r>
            <a:endParaRPr lang="ru-RU" sz="1600" b="1" dirty="0">
              <a:solidFill>
                <a:schemeClr val="bg1">
                  <a:lumMod val="95000"/>
                  <a:lumOff val="5000"/>
                </a:schemeClr>
              </a:solidFill>
            </a:endParaRPr>
          </a:p>
        </p:txBody>
      </p:sp>
      <p:sp>
        <p:nvSpPr>
          <p:cNvPr id="9" name="TextBox 8"/>
          <p:cNvSpPr txBox="1"/>
          <p:nvPr/>
        </p:nvSpPr>
        <p:spPr>
          <a:xfrm>
            <a:off x="2928926" y="6572272"/>
            <a:ext cx="2286016" cy="369332"/>
          </a:xfrm>
          <a:prstGeom prst="rect">
            <a:avLst/>
          </a:prstGeom>
          <a:noFill/>
        </p:spPr>
        <p:txBody>
          <a:bodyPr wrap="square" rtlCol="0">
            <a:spAutoFit/>
          </a:bodyPr>
          <a:lstStyle/>
          <a:p>
            <a:pPr algn="ctr"/>
            <a:r>
              <a:rPr lang="ru-RU" b="1" i="1" dirty="0" smtClean="0">
                <a:solidFill>
                  <a:schemeClr val="bg1">
                    <a:lumMod val="95000"/>
                    <a:lumOff val="5000"/>
                  </a:schemeClr>
                </a:solidFill>
                <a:effectLst>
                  <a:glow rad="63500">
                    <a:schemeClr val="accent5">
                      <a:satMod val="175000"/>
                      <a:alpha val="40000"/>
                    </a:schemeClr>
                  </a:glow>
                  <a:outerShdw blurRad="38100" dist="38100" dir="2700000" algn="tl">
                    <a:srgbClr val="000000">
                      <a:alpha val="43137"/>
                    </a:srgbClr>
                  </a:outerShdw>
                </a:effectLst>
                <a:latin typeface="Garamond" pitchFamily="18" charset="0"/>
              </a:rPr>
              <a:t>2017 год </a:t>
            </a:r>
            <a:endParaRPr lang="ru-RU" b="1" i="1" dirty="0">
              <a:solidFill>
                <a:schemeClr val="bg1">
                  <a:lumMod val="95000"/>
                  <a:lumOff val="5000"/>
                </a:schemeClr>
              </a:solidFill>
              <a:effectLst>
                <a:glow rad="63500">
                  <a:schemeClr val="accent5">
                    <a:satMod val="175000"/>
                    <a:alpha val="40000"/>
                  </a:schemeClr>
                </a:glow>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xmlns="" val="3226084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116632"/>
            <a:ext cx="9144000" cy="6624736"/>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57752" y="3357562"/>
            <a:ext cx="2000264" cy="3011107"/>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4282" y="4071942"/>
            <a:ext cx="4572000" cy="2571750"/>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27156" y="0"/>
            <a:ext cx="2216844" cy="3441014"/>
          </a:xfrm>
          <a:prstGeom prst="rect">
            <a:avLst/>
          </a:prstGeom>
          <a:ln>
            <a:noFill/>
          </a:ln>
          <a:effectLst>
            <a:softEdge rad="11250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14876" y="0"/>
            <a:ext cx="2194015" cy="3378685"/>
          </a:xfrm>
          <a:prstGeom prst="rect">
            <a:avLst/>
          </a:prstGeom>
          <a:ln>
            <a:noFill/>
          </a:ln>
          <a:effectLst>
            <a:softEdge rad="112500"/>
          </a:effectLst>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714612" y="214290"/>
            <a:ext cx="2084843" cy="2420888"/>
          </a:xfrm>
          <a:prstGeom prst="rect">
            <a:avLst/>
          </a:prstGeom>
          <a:ln>
            <a:noFill/>
          </a:ln>
          <a:effectLst>
            <a:softEdge rad="112500"/>
          </a:effectLst>
        </p:spPr>
      </p:pic>
      <p:sp>
        <p:nvSpPr>
          <p:cNvPr id="15" name="TextBox 14"/>
          <p:cNvSpPr txBox="1"/>
          <p:nvPr/>
        </p:nvSpPr>
        <p:spPr>
          <a:xfrm>
            <a:off x="611560" y="2591216"/>
            <a:ext cx="3744416" cy="2031325"/>
          </a:xfrm>
          <a:prstGeom prst="rect">
            <a:avLst/>
          </a:prstGeom>
          <a:noFill/>
        </p:spPr>
        <p:txBody>
          <a:bodyPr wrap="square" rtlCol="0">
            <a:spAutoFit/>
          </a:bodyPr>
          <a:lstStyle/>
          <a:p>
            <a:r>
              <a:rPr lang="en-US" b="1" i="1" dirty="0" smtClean="0">
                <a:solidFill>
                  <a:schemeClr val="bg1"/>
                </a:solidFill>
                <a:latin typeface="Garamond" panose="02020404030301010803" pitchFamily="18" charset="0"/>
              </a:rPr>
              <a:t>3</a:t>
            </a:r>
            <a:r>
              <a:rPr lang="ru-RU" b="1" i="1" dirty="0" smtClean="0">
                <a:solidFill>
                  <a:schemeClr val="bg1"/>
                </a:solidFill>
                <a:latin typeface="Garamond" panose="02020404030301010803" pitchFamily="18" charset="0"/>
              </a:rPr>
              <a:t>1</a:t>
            </a:r>
            <a:r>
              <a:rPr lang="en-US" b="1" i="1" dirty="0" smtClean="0">
                <a:solidFill>
                  <a:schemeClr val="bg1"/>
                </a:solidFill>
                <a:latin typeface="Garamond" panose="02020404030301010803" pitchFamily="18" charset="0"/>
              </a:rPr>
              <a:t>.05.2017 </a:t>
            </a:r>
            <a:r>
              <a:rPr lang="ru-RU" b="1" i="1" dirty="0" smtClean="0">
                <a:solidFill>
                  <a:schemeClr val="bg1"/>
                </a:solidFill>
                <a:latin typeface="Garamond" panose="02020404030301010803" pitchFamily="18" charset="0"/>
              </a:rPr>
              <a:t>выдался очень насыщенный день….Мы ознакомились с окрестностями СОЦ Салихово, по пути мы дополнили свой гербарий и вот она заветная цифра…в нашем гербарии 100 растений.</a:t>
            </a:r>
            <a:endParaRPr lang="ru-RU" b="1" i="1" dirty="0">
              <a:solidFill>
                <a:schemeClr val="bg1"/>
              </a:solidFill>
              <a:latin typeface="Garamond" panose="02020404030301010803" pitchFamily="18" charset="0"/>
            </a:endParaRPr>
          </a:p>
        </p:txBody>
      </p:sp>
      <p:pic>
        <p:nvPicPr>
          <p:cNvPr id="12" name="Рисунок 11" descr="Qd_FH4ycdVc.jpg"/>
          <p:cNvPicPr>
            <a:picLocks noChangeAspect="1"/>
          </p:cNvPicPr>
          <p:nvPr/>
        </p:nvPicPr>
        <p:blipFill>
          <a:blip r:embed="rId8" cstate="print"/>
          <a:stretch>
            <a:fillRect/>
          </a:stretch>
        </p:blipFill>
        <p:spPr>
          <a:xfrm>
            <a:off x="428596" y="204065"/>
            <a:ext cx="2143140" cy="2296217"/>
          </a:xfrm>
          <a:prstGeom prst="rect">
            <a:avLst/>
          </a:prstGeom>
          <a:ln>
            <a:noFill/>
          </a:ln>
          <a:effectLst>
            <a:softEdge rad="112500"/>
          </a:effectLst>
        </p:spPr>
      </p:pic>
      <p:pic>
        <p:nvPicPr>
          <p:cNvPr id="13" name="Рисунок 12" descr="gkwD_ig0cOs.jpg"/>
          <p:cNvPicPr>
            <a:picLocks noChangeAspect="1"/>
          </p:cNvPicPr>
          <p:nvPr/>
        </p:nvPicPr>
        <p:blipFill>
          <a:blip r:embed="rId9" cstate="print"/>
          <a:stretch>
            <a:fillRect/>
          </a:stretch>
        </p:blipFill>
        <p:spPr>
          <a:xfrm>
            <a:off x="6929454" y="3500438"/>
            <a:ext cx="2000232" cy="2786082"/>
          </a:xfrm>
          <a:prstGeom prst="rect">
            <a:avLst/>
          </a:prstGeom>
          <a:ln>
            <a:noFill/>
          </a:ln>
          <a:effectLst>
            <a:softEdge rad="112500"/>
          </a:effectLst>
        </p:spPr>
      </p:pic>
    </p:spTree>
    <p:extLst>
      <p:ext uri="{BB962C8B-B14F-4D97-AF65-F5344CB8AC3E}">
        <p14:creationId xmlns:p14="http://schemas.microsoft.com/office/powerpoint/2010/main" xmlns="" val="3023600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3</a:t>
            </a:r>
            <a:endParaRPr lang="ru-RU" dirty="0"/>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214290"/>
            <a:ext cx="9144000" cy="6481884"/>
          </a:xfr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720" y="642918"/>
            <a:ext cx="3515883" cy="2636912"/>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0034" y="3357562"/>
            <a:ext cx="3214710" cy="2988332"/>
          </a:xfrm>
          <a:prstGeom prst="rect">
            <a:avLst/>
          </a:prstGeom>
          <a:ln>
            <a:noFill/>
          </a:ln>
          <a:effectLst>
            <a:softEdge rad="112500"/>
          </a:effectLst>
        </p:spPr>
      </p:pic>
      <p:sp>
        <p:nvSpPr>
          <p:cNvPr id="9" name="TextBox 8"/>
          <p:cNvSpPr txBox="1"/>
          <p:nvPr/>
        </p:nvSpPr>
        <p:spPr>
          <a:xfrm>
            <a:off x="4037321" y="548680"/>
            <a:ext cx="4464496" cy="1477328"/>
          </a:xfrm>
          <a:prstGeom prst="rect">
            <a:avLst/>
          </a:prstGeom>
          <a:noFill/>
        </p:spPr>
        <p:txBody>
          <a:bodyPr wrap="square" rtlCol="0">
            <a:spAutoFit/>
          </a:bodyPr>
          <a:lstStyle/>
          <a:p>
            <a:r>
              <a:rPr lang="ru-RU" b="1" i="1" dirty="0" smtClean="0">
                <a:solidFill>
                  <a:schemeClr val="bg1"/>
                </a:solidFill>
                <a:latin typeface="Garamond" pitchFamily="18" charset="0"/>
              </a:rPr>
              <a:t>01.06.17 Выдался плодотворный день: мы очистили газон от сорняков, доделали гербарий . А на обед нас ждал сюрприз, мы сами пожарили</a:t>
            </a:r>
          </a:p>
          <a:p>
            <a:r>
              <a:rPr lang="ru-RU" b="1" i="1" dirty="0" smtClean="0">
                <a:solidFill>
                  <a:schemeClr val="bg1"/>
                </a:solidFill>
                <a:latin typeface="Garamond" pitchFamily="18" charset="0"/>
              </a:rPr>
              <a:t>шашлык…Получилось очень вкусно! </a:t>
            </a:r>
            <a:endParaRPr lang="ru-RU" b="1" i="1" dirty="0">
              <a:solidFill>
                <a:schemeClr val="bg1"/>
              </a:solidFill>
              <a:latin typeface="Garamond" pitchFamily="18" charset="0"/>
            </a:endParaRPr>
          </a:p>
        </p:txBody>
      </p:sp>
      <p:pic>
        <p:nvPicPr>
          <p:cNvPr id="8" name="Рисунок 7" descr="lvNfHjdAw7A.jpg"/>
          <p:cNvPicPr>
            <a:picLocks noChangeAspect="1"/>
          </p:cNvPicPr>
          <p:nvPr/>
        </p:nvPicPr>
        <p:blipFill>
          <a:blip r:embed="rId5" cstate="print"/>
          <a:stretch>
            <a:fillRect/>
          </a:stretch>
        </p:blipFill>
        <p:spPr>
          <a:xfrm>
            <a:off x="6500826" y="2500306"/>
            <a:ext cx="2428892" cy="3571900"/>
          </a:xfrm>
          <a:prstGeom prst="rect">
            <a:avLst/>
          </a:prstGeom>
          <a:ln>
            <a:noFill/>
          </a:ln>
          <a:effectLst>
            <a:softEdge rad="112500"/>
          </a:effectLst>
        </p:spPr>
      </p:pic>
      <p:pic>
        <p:nvPicPr>
          <p:cNvPr id="10" name="Рисунок 9" descr="VHn-v5bnlgI.jpg"/>
          <p:cNvPicPr>
            <a:picLocks noChangeAspect="1"/>
          </p:cNvPicPr>
          <p:nvPr/>
        </p:nvPicPr>
        <p:blipFill>
          <a:blip r:embed="rId6" cstate="print"/>
          <a:stretch>
            <a:fillRect/>
          </a:stretch>
        </p:blipFill>
        <p:spPr>
          <a:xfrm>
            <a:off x="3643306" y="2428868"/>
            <a:ext cx="2928958" cy="3714776"/>
          </a:xfrm>
          <a:prstGeom prst="rect">
            <a:avLst/>
          </a:prstGeom>
          <a:ln>
            <a:noFill/>
          </a:ln>
          <a:effectLst>
            <a:softEdge rad="112500"/>
          </a:effectLst>
        </p:spPr>
      </p:pic>
    </p:spTree>
    <p:extLst>
      <p:ext uri="{BB962C8B-B14F-4D97-AF65-F5344CB8AC3E}">
        <p14:creationId xmlns:p14="http://schemas.microsoft.com/office/powerpoint/2010/main" xmlns="" val="1184729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285728"/>
            <a:ext cx="9144000" cy="6357982"/>
          </a:xfrm>
        </p:spPr>
      </p:pic>
      <p:sp>
        <p:nvSpPr>
          <p:cNvPr id="8" name="TextBox 7"/>
          <p:cNvSpPr txBox="1"/>
          <p:nvPr/>
        </p:nvSpPr>
        <p:spPr>
          <a:xfrm>
            <a:off x="428596" y="928670"/>
            <a:ext cx="7786742" cy="2031325"/>
          </a:xfrm>
          <a:prstGeom prst="rect">
            <a:avLst/>
          </a:prstGeom>
          <a:noFill/>
        </p:spPr>
        <p:txBody>
          <a:bodyPr wrap="square" rtlCol="0">
            <a:spAutoFit/>
          </a:bodyPr>
          <a:lstStyle/>
          <a:p>
            <a:r>
              <a:rPr lang="ru-RU" b="1" i="1" dirty="0" smtClean="0">
                <a:solidFill>
                  <a:schemeClr val="bg1"/>
                </a:solidFill>
                <a:latin typeface="Garamond" pitchFamily="18" charset="0"/>
              </a:rPr>
              <a:t>2.06.2017г.На этом наша замечательная практика подошла к концу. Мы уезжаем домой. Практика прошла просто замечательно, оставила кучу положительных эмоций и теплых воспоминаний. Нам остается  лишь оформить другую половину растений и у нас все получится .За нашу практику всего было собрано и определено 100 растений .3 и 4 июня мы сделаем отчет по практике и </a:t>
            </a:r>
            <a:r>
              <a:rPr lang="ru-RU" b="1" i="1" dirty="0" err="1" smtClean="0">
                <a:solidFill>
                  <a:schemeClr val="bg1"/>
                </a:solidFill>
                <a:latin typeface="Garamond" pitchFamily="18" charset="0"/>
              </a:rPr>
              <a:t>презентацию.Мы</a:t>
            </a:r>
            <a:r>
              <a:rPr lang="ru-RU" b="1" i="1" dirty="0" smtClean="0">
                <a:solidFill>
                  <a:schemeClr val="bg1"/>
                </a:solidFill>
                <a:latin typeface="Garamond" pitchFamily="18" charset="0"/>
              </a:rPr>
              <a:t> не будем останавливаться на достигнутом впереди еще много всего интересного.</a:t>
            </a:r>
            <a:endParaRPr lang="ru-RU" dirty="0"/>
          </a:p>
        </p:txBody>
      </p:sp>
      <p:pic>
        <p:nvPicPr>
          <p:cNvPr id="9" name="Рисунок 8" descr="1hQeQ1yoKAY.jpg"/>
          <p:cNvPicPr>
            <a:picLocks noChangeAspect="1"/>
          </p:cNvPicPr>
          <p:nvPr/>
        </p:nvPicPr>
        <p:blipFill>
          <a:blip r:embed="rId3" cstate="print"/>
          <a:stretch>
            <a:fillRect/>
          </a:stretch>
        </p:blipFill>
        <p:spPr>
          <a:xfrm>
            <a:off x="0" y="2786058"/>
            <a:ext cx="2031982" cy="1142990"/>
          </a:xfrm>
          <a:prstGeom prst="rect">
            <a:avLst/>
          </a:prstGeom>
          <a:ln>
            <a:noFill/>
          </a:ln>
          <a:effectLst>
            <a:softEdge rad="112500"/>
          </a:effectLst>
        </p:spPr>
      </p:pic>
      <p:pic>
        <p:nvPicPr>
          <p:cNvPr id="10" name="Рисунок 9" descr="3gv-ieKgDis.jpg"/>
          <p:cNvPicPr>
            <a:picLocks noChangeAspect="1"/>
          </p:cNvPicPr>
          <p:nvPr/>
        </p:nvPicPr>
        <p:blipFill>
          <a:blip r:embed="rId4" cstate="print"/>
          <a:stretch>
            <a:fillRect/>
          </a:stretch>
        </p:blipFill>
        <p:spPr>
          <a:xfrm>
            <a:off x="7929586" y="928670"/>
            <a:ext cx="1000119" cy="1777989"/>
          </a:xfrm>
          <a:prstGeom prst="rect">
            <a:avLst/>
          </a:prstGeom>
          <a:ln>
            <a:noFill/>
          </a:ln>
          <a:effectLst>
            <a:softEdge rad="112500"/>
          </a:effectLst>
        </p:spPr>
      </p:pic>
      <p:pic>
        <p:nvPicPr>
          <p:cNvPr id="11" name="Рисунок 10" descr="4peBX0jGmB8.jpg"/>
          <p:cNvPicPr>
            <a:picLocks noChangeAspect="1"/>
          </p:cNvPicPr>
          <p:nvPr/>
        </p:nvPicPr>
        <p:blipFill>
          <a:blip r:embed="rId5" cstate="print"/>
          <a:stretch>
            <a:fillRect/>
          </a:stretch>
        </p:blipFill>
        <p:spPr>
          <a:xfrm>
            <a:off x="5429256" y="4429132"/>
            <a:ext cx="2214578" cy="1785950"/>
          </a:xfrm>
          <a:prstGeom prst="rect">
            <a:avLst/>
          </a:prstGeom>
          <a:ln>
            <a:noFill/>
          </a:ln>
          <a:effectLst>
            <a:softEdge rad="112500"/>
          </a:effectLst>
        </p:spPr>
      </p:pic>
      <p:pic>
        <p:nvPicPr>
          <p:cNvPr id="12" name="Рисунок 11" descr="Qw54xu7Bq9U.jpg"/>
          <p:cNvPicPr>
            <a:picLocks noChangeAspect="1"/>
          </p:cNvPicPr>
          <p:nvPr/>
        </p:nvPicPr>
        <p:blipFill>
          <a:blip r:embed="rId6" cstate="print"/>
          <a:stretch>
            <a:fillRect/>
          </a:stretch>
        </p:blipFill>
        <p:spPr>
          <a:xfrm>
            <a:off x="2000232" y="2786058"/>
            <a:ext cx="2500298" cy="1875224"/>
          </a:xfrm>
          <a:prstGeom prst="rect">
            <a:avLst/>
          </a:prstGeom>
          <a:ln>
            <a:noFill/>
          </a:ln>
          <a:effectLst>
            <a:softEdge rad="112500"/>
          </a:effectLst>
        </p:spPr>
      </p:pic>
      <p:pic>
        <p:nvPicPr>
          <p:cNvPr id="13" name="Рисунок 12" descr="rAVXy5fZbQU.jpg"/>
          <p:cNvPicPr>
            <a:picLocks noChangeAspect="1"/>
          </p:cNvPicPr>
          <p:nvPr/>
        </p:nvPicPr>
        <p:blipFill>
          <a:blip r:embed="rId7" cstate="print"/>
          <a:stretch>
            <a:fillRect/>
          </a:stretch>
        </p:blipFill>
        <p:spPr>
          <a:xfrm>
            <a:off x="0" y="3929066"/>
            <a:ext cx="1428747" cy="2539995"/>
          </a:xfrm>
          <a:prstGeom prst="rect">
            <a:avLst/>
          </a:prstGeom>
          <a:ln>
            <a:noFill/>
          </a:ln>
          <a:effectLst>
            <a:softEdge rad="112500"/>
          </a:effectLst>
        </p:spPr>
      </p:pic>
      <p:pic>
        <p:nvPicPr>
          <p:cNvPr id="14" name="Рисунок 13" descr="vuB3WHqcSl8.jpg"/>
          <p:cNvPicPr>
            <a:picLocks noChangeAspect="1"/>
          </p:cNvPicPr>
          <p:nvPr/>
        </p:nvPicPr>
        <p:blipFill>
          <a:blip r:embed="rId8" cstate="print"/>
          <a:stretch>
            <a:fillRect/>
          </a:stretch>
        </p:blipFill>
        <p:spPr>
          <a:xfrm>
            <a:off x="4429124" y="2714620"/>
            <a:ext cx="2500298" cy="1714512"/>
          </a:xfrm>
          <a:prstGeom prst="rect">
            <a:avLst/>
          </a:prstGeom>
          <a:ln>
            <a:noFill/>
          </a:ln>
          <a:effectLst>
            <a:softEdge rad="112500"/>
          </a:effectLst>
        </p:spPr>
      </p:pic>
      <p:pic>
        <p:nvPicPr>
          <p:cNvPr id="15" name="Рисунок 14" descr="CFP8awMe3y4.jpg"/>
          <p:cNvPicPr>
            <a:picLocks noChangeAspect="1"/>
          </p:cNvPicPr>
          <p:nvPr/>
        </p:nvPicPr>
        <p:blipFill>
          <a:blip r:embed="rId9" cstate="print"/>
          <a:stretch>
            <a:fillRect/>
          </a:stretch>
        </p:blipFill>
        <p:spPr>
          <a:xfrm>
            <a:off x="1357290" y="4714884"/>
            <a:ext cx="2214546" cy="1660910"/>
          </a:xfrm>
          <a:prstGeom prst="rect">
            <a:avLst/>
          </a:prstGeom>
          <a:ln>
            <a:noFill/>
          </a:ln>
          <a:effectLst>
            <a:softEdge rad="112500"/>
          </a:effectLst>
        </p:spPr>
      </p:pic>
      <p:pic>
        <p:nvPicPr>
          <p:cNvPr id="16" name="Рисунок 15" descr="N5aMRlODP4E.jpg"/>
          <p:cNvPicPr>
            <a:picLocks noChangeAspect="1"/>
          </p:cNvPicPr>
          <p:nvPr/>
        </p:nvPicPr>
        <p:blipFill>
          <a:blip r:embed="rId10" cstate="print"/>
          <a:stretch>
            <a:fillRect/>
          </a:stretch>
        </p:blipFill>
        <p:spPr>
          <a:xfrm>
            <a:off x="3571868" y="4714884"/>
            <a:ext cx="1785918" cy="1553753"/>
          </a:xfrm>
          <a:prstGeom prst="rect">
            <a:avLst/>
          </a:prstGeom>
          <a:ln>
            <a:noFill/>
          </a:ln>
          <a:effectLst>
            <a:softEdge rad="112500"/>
          </a:effectLst>
        </p:spPr>
      </p:pic>
      <p:pic>
        <p:nvPicPr>
          <p:cNvPr id="17" name="Рисунок 16" descr="enJaCMk_d3c.jpg"/>
          <p:cNvPicPr>
            <a:picLocks noChangeAspect="1"/>
          </p:cNvPicPr>
          <p:nvPr/>
        </p:nvPicPr>
        <p:blipFill>
          <a:blip r:embed="rId11" cstate="print"/>
          <a:stretch>
            <a:fillRect/>
          </a:stretch>
        </p:blipFill>
        <p:spPr>
          <a:xfrm>
            <a:off x="6953267" y="2714620"/>
            <a:ext cx="2190733" cy="1643050"/>
          </a:xfrm>
          <a:prstGeom prst="rect">
            <a:avLst/>
          </a:prstGeom>
          <a:ln>
            <a:noFill/>
          </a:ln>
          <a:effectLst>
            <a:softEdge rad="112500"/>
          </a:effectLst>
        </p:spPr>
      </p:pic>
      <p:pic>
        <p:nvPicPr>
          <p:cNvPr id="19" name="Рисунок 18" descr="N-j9A654OnA.jpg"/>
          <p:cNvPicPr>
            <a:picLocks noChangeAspect="1"/>
          </p:cNvPicPr>
          <p:nvPr/>
        </p:nvPicPr>
        <p:blipFill>
          <a:blip r:embed="rId12" cstate="print"/>
          <a:stretch>
            <a:fillRect/>
          </a:stretch>
        </p:blipFill>
        <p:spPr>
          <a:xfrm>
            <a:off x="7643802" y="4429132"/>
            <a:ext cx="1500198" cy="200024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BEBA8EAE-BF5A-486C-A8C5-ECC9F3942E4B}">
                <a14:imgProps xmlns:a14="http://schemas.microsoft.com/office/drawing/2010/main" xmlns="">
                  <a14:imgLayer r:embed="rId3">
                    <a14:imgEffect>
                      <a14:colorTemperature colorTemp="7200"/>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0" y="0"/>
            <a:ext cx="9363326" cy="6858000"/>
          </a:xfrm>
        </p:spPr>
      </p:pic>
      <p:sp>
        <p:nvSpPr>
          <p:cNvPr id="2" name="Заголовок 1"/>
          <p:cNvSpPr>
            <a:spLocks noGrp="1"/>
          </p:cNvSpPr>
          <p:nvPr>
            <p:ph type="title"/>
          </p:nvPr>
        </p:nvSpPr>
        <p:spPr>
          <a:xfrm>
            <a:off x="609600" y="274638"/>
            <a:ext cx="7924800" cy="5440378"/>
          </a:xfrm>
        </p:spPr>
        <p:txBody>
          <a:bodyPr/>
          <a:lstStyle/>
          <a:p>
            <a:pPr algn="ct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sz="4000" b="1" dirty="0" smtClean="0">
                <a:solidFill>
                  <a:srgbClr val="FFFF00"/>
                </a:solidFill>
                <a:effectLst>
                  <a:outerShdw blurRad="38100" dist="38100" dir="2700000" algn="tl">
                    <a:srgbClr val="000000">
                      <a:alpha val="43137"/>
                    </a:srgbClr>
                  </a:outerShdw>
                </a:effectLst>
              </a:rPr>
              <a:t>Систематика</a:t>
            </a:r>
            <a:r>
              <a:rPr lang="ru-RU" b="1" dirty="0" smtClean="0">
                <a:solidFill>
                  <a:srgbClr val="FFFF00"/>
                </a:solidFill>
                <a:effectLst>
                  <a:outerShdw blurRad="38100" dist="38100" dir="2700000" algn="tl">
                    <a:srgbClr val="000000">
                      <a:alpha val="43137"/>
                    </a:srgbClr>
                  </a:outerShdw>
                </a:effectLst>
              </a:rPr>
              <a:t/>
            </a:r>
            <a:br>
              <a:rPr lang="ru-RU" b="1" dirty="0" smtClean="0">
                <a:solidFill>
                  <a:srgbClr val="FFFF00"/>
                </a:solidFill>
                <a:effectLst>
                  <a:outerShdw blurRad="38100" dist="38100" dir="2700000" algn="tl">
                    <a:srgbClr val="000000">
                      <a:alpha val="43137"/>
                    </a:srgbClr>
                  </a:outerShdw>
                </a:effectLst>
              </a:rPr>
            </a:br>
            <a:r>
              <a:rPr lang="ru-RU" b="1" dirty="0" smtClean="0">
                <a:solidFill>
                  <a:srgbClr val="FFFF00"/>
                </a:solidFill>
                <a:effectLst>
                  <a:outerShdw blurRad="38100" dist="38100" dir="2700000" algn="tl">
                    <a:srgbClr val="000000">
                      <a:alpha val="43137"/>
                    </a:srgbClr>
                  </a:outerShdw>
                </a:effectLst>
              </a:rPr>
              <a:t>Отдел </a:t>
            </a:r>
            <a:r>
              <a:rPr lang="ru-RU" b="1" dirty="0">
                <a:solidFill>
                  <a:srgbClr val="FFFF00"/>
                </a:solidFill>
                <a:effectLst>
                  <a:outerShdw blurRad="38100" dist="38100" dir="2700000" algn="tl">
                    <a:srgbClr val="000000">
                      <a:alpha val="43137"/>
                    </a:srgbClr>
                  </a:outerShdw>
                </a:effectLst>
              </a:rPr>
              <a:t>покрытосеменные -(цветковые) </a:t>
            </a:r>
            <a:r>
              <a:rPr lang="en-US" b="1" dirty="0" err="1" smtClean="0">
                <a:solidFill>
                  <a:srgbClr val="FFFF00"/>
                </a:solidFill>
                <a:effectLst>
                  <a:outerShdw blurRad="38100" dist="38100" dir="2700000" algn="tl">
                    <a:srgbClr val="000000">
                      <a:alpha val="43137"/>
                    </a:srgbClr>
                  </a:outerShdw>
                </a:effectLst>
              </a:rPr>
              <a:t>Magnoliophyta</a:t>
            </a:r>
            <a:r>
              <a:rPr lang="en-US" b="1" dirty="0">
                <a:solidFill>
                  <a:srgbClr val="FFFF00"/>
                </a:solidFill>
                <a:effectLst>
                  <a:outerShdw blurRad="38100" dist="38100" dir="2700000" algn="tl">
                    <a:srgbClr val="000000">
                      <a:alpha val="43137"/>
                    </a:srgbClr>
                  </a:outerShdw>
                </a:effectLst>
              </a:rPr>
              <a:t>.</a:t>
            </a: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ru-RU" b="1" dirty="0">
                <a:solidFill>
                  <a:srgbClr val="FFFF00"/>
                </a:solidFill>
                <a:effectLst>
                  <a:outerShdw blurRad="38100" dist="38100" dir="2700000" algn="tl">
                    <a:srgbClr val="000000">
                      <a:alpha val="43137"/>
                    </a:srgbClr>
                  </a:outerShdw>
                </a:effectLst>
              </a:rPr>
              <a:t>Класс двудольные - </a:t>
            </a:r>
            <a:r>
              <a:rPr lang="en-US" b="1" dirty="0" err="1">
                <a:solidFill>
                  <a:srgbClr val="FFFF00"/>
                </a:solidFill>
                <a:effectLst>
                  <a:outerShdw blurRad="38100" dist="38100" dir="2700000" algn="tl">
                    <a:srgbClr val="000000">
                      <a:alpha val="43137"/>
                    </a:srgbClr>
                  </a:outerShdw>
                </a:effectLst>
              </a:rPr>
              <a:t>Dicotyledones</a:t>
            </a:r>
            <a:r>
              <a:rPr lang="en-US" b="1" dirty="0">
                <a:solidFill>
                  <a:srgbClr val="FFFF00"/>
                </a:solidFill>
                <a:effectLst>
                  <a:outerShdw blurRad="38100" dist="38100" dir="2700000" algn="tl">
                    <a:srgbClr val="000000">
                      <a:alpha val="43137"/>
                    </a:srgbClr>
                  </a:outerShdw>
                </a:effectLst>
              </a:rPr>
              <a:t>.</a:t>
            </a: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ru-RU" b="1" dirty="0">
                <a:solidFill>
                  <a:srgbClr val="FFFF00"/>
                </a:solidFill>
                <a:effectLst>
                  <a:outerShdw blurRad="38100" dist="38100" dir="2700000" algn="tl">
                    <a:srgbClr val="000000">
                      <a:alpha val="43137"/>
                    </a:srgbClr>
                  </a:outerShdw>
                </a:effectLst>
              </a:rPr>
              <a:t>Подкласс </a:t>
            </a:r>
            <a:r>
              <a:rPr lang="ru-RU" b="1" dirty="0" err="1">
                <a:solidFill>
                  <a:srgbClr val="FFFF00"/>
                </a:solidFill>
                <a:effectLst>
                  <a:outerShdw blurRad="38100" dist="38100" dir="2700000" algn="tl">
                    <a:srgbClr val="000000">
                      <a:alpha val="43137"/>
                    </a:srgbClr>
                  </a:outerShdw>
                </a:effectLst>
              </a:rPr>
              <a:t>розиды</a:t>
            </a:r>
            <a:r>
              <a:rPr lang="ru-RU" b="1" dirty="0">
                <a:solidFill>
                  <a:srgbClr val="FFFF00"/>
                </a:solidFill>
                <a:effectLst>
                  <a:outerShdw blurRad="38100" dist="38100" dir="2700000" algn="tl">
                    <a:srgbClr val="000000">
                      <a:alpha val="43137"/>
                    </a:srgbClr>
                  </a:outerShdw>
                </a:effectLst>
              </a:rPr>
              <a:t> - </a:t>
            </a:r>
            <a:r>
              <a:rPr lang="en-US" b="1" dirty="0" err="1">
                <a:solidFill>
                  <a:srgbClr val="FFFF00"/>
                </a:solidFill>
                <a:effectLst>
                  <a:outerShdw blurRad="38100" dist="38100" dir="2700000" algn="tl">
                    <a:srgbClr val="000000">
                      <a:alpha val="43137"/>
                    </a:srgbClr>
                  </a:outerShdw>
                </a:effectLst>
              </a:rPr>
              <a:t>Rosidae</a:t>
            </a:r>
            <a:r>
              <a:rPr lang="en-US" b="1" dirty="0">
                <a:solidFill>
                  <a:srgbClr val="FFFF00"/>
                </a:solidFill>
                <a:effectLst>
                  <a:outerShdw blurRad="38100" dist="38100" dir="2700000" algn="tl">
                    <a:srgbClr val="000000">
                      <a:alpha val="43137"/>
                    </a:srgbClr>
                  </a:outerShdw>
                </a:effectLst>
              </a:rPr>
              <a:t>. </a:t>
            </a: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ru-RU" b="1" dirty="0">
                <a:solidFill>
                  <a:srgbClr val="FFFF00"/>
                </a:solidFill>
                <a:effectLst>
                  <a:outerShdw blurRad="38100" dist="38100" dir="2700000" algn="tl">
                    <a:srgbClr val="000000">
                      <a:alpha val="43137"/>
                    </a:srgbClr>
                  </a:outerShdw>
                </a:effectLst>
              </a:rPr>
              <a:t>Порядок розовые (розоцветные) - </a:t>
            </a:r>
            <a:r>
              <a:rPr lang="en-US" b="1" dirty="0">
                <a:solidFill>
                  <a:srgbClr val="FFFF00"/>
                </a:solidFill>
                <a:effectLst>
                  <a:outerShdw blurRad="38100" dist="38100" dir="2700000" algn="tl">
                    <a:srgbClr val="000000">
                      <a:alpha val="43137"/>
                    </a:srgbClr>
                  </a:outerShdw>
                </a:effectLst>
              </a:rPr>
              <a:t>Rosales</a:t>
            </a:r>
            <a:r>
              <a:rPr lang="en-US" dirty="0">
                <a:solidFill>
                  <a:srgbClr val="FFFF00"/>
                </a:solidFill>
                <a:effectLst>
                  <a:outerShdw blurRad="38100" dist="38100" dir="2700000" algn="tl">
                    <a:srgbClr val="000000">
                      <a:alpha val="43137"/>
                    </a:srgbClr>
                  </a:outerShdw>
                </a:effectLst>
              </a:rPr>
              <a:t/>
            </a:r>
            <a:br>
              <a:rPr lang="en-US" dirty="0">
                <a:solidFill>
                  <a:srgbClr val="FFFF00"/>
                </a:solidFill>
                <a:effectLst>
                  <a:outerShdw blurRad="38100" dist="38100" dir="2700000" algn="tl">
                    <a:srgbClr val="000000">
                      <a:alpha val="43137"/>
                    </a:srgbClr>
                  </a:outerShdw>
                </a:effectLst>
              </a:rPr>
            </a:br>
            <a:r>
              <a:rPr lang="ru-RU" b="1" dirty="0">
                <a:solidFill>
                  <a:srgbClr val="FFFF00"/>
                </a:solidFill>
                <a:effectLst>
                  <a:outerShdw blurRad="38100" dist="38100" dir="2700000" algn="tl">
                    <a:srgbClr val="000000">
                      <a:alpha val="43137"/>
                    </a:srgbClr>
                  </a:outerShdw>
                </a:effectLst>
              </a:rPr>
              <a:t>Семейство – розоцветные – </a:t>
            </a:r>
            <a:r>
              <a:rPr lang="en-US" b="1" dirty="0" err="1">
                <a:solidFill>
                  <a:srgbClr val="FFFF00"/>
                </a:solidFill>
                <a:effectLst>
                  <a:outerShdw blurRad="38100" dist="38100" dir="2700000" algn="tl">
                    <a:srgbClr val="000000">
                      <a:alpha val="43137"/>
                    </a:srgbClr>
                  </a:outerShdw>
                </a:effectLst>
              </a:rPr>
              <a:t>Rosaceae</a:t>
            </a:r>
            <a:endParaRPr lang="ru-RU"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857224" y="428604"/>
            <a:ext cx="6858048" cy="1077218"/>
          </a:xfrm>
          <a:prstGeom prst="rect">
            <a:avLst/>
          </a:prstGeom>
          <a:noFill/>
        </p:spPr>
        <p:txBody>
          <a:bodyPr wrap="square" rtlCol="0">
            <a:spAutoFit/>
          </a:bodyPr>
          <a:lstStyle/>
          <a:p>
            <a:pPr algn="ctr"/>
            <a:r>
              <a:rPr lang="ru-RU" sz="3200" b="1" i="1" dirty="0" smtClean="0">
                <a:solidFill>
                  <a:schemeClr val="bg1"/>
                </a:solidFill>
                <a:effectLst>
                  <a:glow rad="101600">
                    <a:schemeClr val="accent5">
                      <a:satMod val="175000"/>
                      <a:alpha val="40000"/>
                    </a:schemeClr>
                  </a:glow>
                </a:effectLst>
              </a:rPr>
              <a:t>Характеристика семейства розоцветные </a:t>
            </a:r>
            <a:endParaRPr lang="ru-RU" sz="3200" b="1" i="1" dirty="0">
              <a:solidFill>
                <a:schemeClr val="bg1"/>
              </a:solidFill>
              <a:effectLst>
                <a:glow rad="101600">
                  <a:schemeClr val="accent5">
                    <a:satMod val="175000"/>
                    <a:alpha val="40000"/>
                  </a:schemeClr>
                </a:glow>
              </a:effectLst>
            </a:endParaRPr>
          </a:p>
        </p:txBody>
      </p:sp>
      <p:sp>
        <p:nvSpPr>
          <p:cNvPr id="6" name="TextBox 5"/>
          <p:cNvSpPr txBox="1"/>
          <p:nvPr/>
        </p:nvSpPr>
        <p:spPr>
          <a:xfrm>
            <a:off x="214282" y="5929330"/>
            <a:ext cx="6929486" cy="523220"/>
          </a:xfrm>
          <a:prstGeom prst="rect">
            <a:avLst/>
          </a:prstGeom>
          <a:noFill/>
        </p:spPr>
        <p:txBody>
          <a:bodyPr wrap="square" rtlCol="0">
            <a:spAutoFit/>
          </a:bodyPr>
          <a:lstStyle/>
          <a:p>
            <a:pPr algn="ctr"/>
            <a:r>
              <a:rPr lang="ru-RU" sz="2800" b="1" i="1" dirty="0" smtClean="0">
                <a:solidFill>
                  <a:schemeClr val="bg1"/>
                </a:solidFill>
              </a:rPr>
              <a:t>Задание по СРС</a:t>
            </a:r>
            <a:endParaRPr lang="ru-RU" sz="2800" b="1" i="1" dirty="0">
              <a:solidFill>
                <a:schemeClr val="bg1"/>
              </a:solidFill>
            </a:endParaRPr>
          </a:p>
        </p:txBody>
      </p:sp>
    </p:spTree>
    <p:extLst>
      <p:ext uri="{BB962C8B-B14F-4D97-AF65-F5344CB8AC3E}">
        <p14:creationId xmlns:p14="http://schemas.microsoft.com/office/powerpoint/2010/main" xmlns="" val="4138242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BEBA8EAE-BF5A-486C-A8C5-ECC9F3942E4B}">
                <a14:imgProps xmlns:a14="http://schemas.microsoft.com/office/drawing/2010/main" xmlns="">
                  <a14:imgLayer r:embed="rId3">
                    <a14:imgEffect>
                      <a14:colorTemperature colorTemp="7200"/>
                    </a14:imgEffect>
                    <a14:imgEffect>
                      <a14:saturation sat="33000"/>
                    </a14:imgEffect>
                  </a14:imgLayer>
                </a14:imgProps>
              </a:ext>
              <a:ext uri="{28A0092B-C50C-407E-A947-70E740481C1C}">
                <a14:useLocalDpi xmlns:a14="http://schemas.microsoft.com/office/drawing/2010/main" xmlns="" val="0"/>
              </a:ext>
            </a:extLst>
          </a:blip>
          <a:stretch>
            <a:fillRect/>
          </a:stretch>
        </p:blipFill>
        <p:spPr>
          <a:xfrm>
            <a:off x="7609" y="-13708"/>
            <a:ext cx="9363326" cy="6858000"/>
          </a:xfrm>
        </p:spPr>
      </p:pic>
      <p:sp>
        <p:nvSpPr>
          <p:cNvPr id="2" name="Заголовок 1"/>
          <p:cNvSpPr>
            <a:spLocks noGrp="1"/>
          </p:cNvSpPr>
          <p:nvPr>
            <p:ph type="title"/>
          </p:nvPr>
        </p:nvSpPr>
        <p:spPr>
          <a:xfrm>
            <a:off x="609600" y="476672"/>
            <a:ext cx="8426896" cy="6264696"/>
          </a:xfrm>
        </p:spPr>
        <p:txBody>
          <a:bodyPr/>
          <a:lstStyle/>
          <a:p>
            <a:r>
              <a:rPr lang="ru-RU" sz="1800" b="1" dirty="0" smtClean="0">
                <a:solidFill>
                  <a:srgbClr val="FFFF00"/>
                </a:solidFill>
                <a:effectLst>
                  <a:outerShdw blurRad="38100" dist="38100" dir="2700000" algn="tl">
                    <a:srgbClr val="000000">
                      <a:alpha val="43137"/>
                    </a:srgbClr>
                  </a:outerShdw>
                </a:effectLst>
              </a:rPr>
              <a:t> описание семейства</a:t>
            </a:r>
            <a:r>
              <a:rPr lang="ru-RU" sz="1400" dirty="0" smtClean="0">
                <a:solidFill>
                  <a:srgbClr val="FFFF00"/>
                </a:solidFill>
                <a:effectLst>
                  <a:outerShdw blurRad="38100" dist="38100" dir="2700000" algn="tl">
                    <a:srgbClr val="000000">
                      <a:alpha val="43137"/>
                    </a:srgbClr>
                  </a:outerShdw>
                </a:effectLst>
              </a:rPr>
              <a:t/>
            </a:r>
            <a:br>
              <a:rPr lang="ru-RU" sz="1400" dirty="0" smtClean="0">
                <a:solidFill>
                  <a:srgbClr val="FFFF00"/>
                </a:solidFill>
                <a:effectLst>
                  <a:outerShdw blurRad="38100" dist="38100" dir="2700000" algn="tl">
                    <a:srgbClr val="000000">
                      <a:alpha val="43137"/>
                    </a:srgbClr>
                  </a:outerShdw>
                </a:effectLst>
              </a:rPr>
            </a:br>
            <a:r>
              <a:rPr lang="ru-RU" sz="1400" dirty="0" smtClean="0">
                <a:solidFill>
                  <a:srgbClr val="FFFF00"/>
                </a:solidFill>
                <a:effectLst>
                  <a:outerShdw blurRad="38100" dist="38100" dir="2700000" algn="tl">
                    <a:srgbClr val="000000">
                      <a:alpha val="43137"/>
                    </a:srgbClr>
                  </a:outerShdw>
                </a:effectLst>
              </a:rPr>
              <a:t>Семейство </a:t>
            </a:r>
            <a:r>
              <a:rPr lang="ru-RU" sz="1400" dirty="0">
                <a:solidFill>
                  <a:srgbClr val="FFFF00"/>
                </a:solidFill>
                <a:effectLst>
                  <a:outerShdw blurRad="38100" dist="38100" dir="2700000" algn="tl">
                    <a:srgbClr val="000000">
                      <a:alpha val="43137"/>
                    </a:srgbClr>
                  </a:outerShdw>
                </a:effectLst>
              </a:rPr>
              <a:t>включает около 100 родов и 3000 видов, распространенных почти во всех областях земного шара, от субтропиков до Арктики. Но основная их часть сконцентрирована в умеренной и субтропических зонах северного полушария. Представители семейства встречаются в самых разнообразных растительных сообществах. Розоцветные не играют большой роли в образовании естественной древесной растительности, они принимают участие в образовании второго яруса и подлеска в лесах и в кустарниковых зарослях. Однако это семейство необыкновенно ценно для человека. Плодоводство основано главным образом на различных видах именно этого семейства. Многие виды семейства отличаются высокой декоративностью, с давних пор широко распространены в культуре, и стали основой для выведения множества сортов декоративных деревьев и кустарников.</a:t>
            </a:r>
            <a:br>
              <a:rPr lang="ru-RU" sz="1400" dirty="0">
                <a:solidFill>
                  <a:srgbClr val="FFFF00"/>
                </a:solidFill>
                <a:effectLst>
                  <a:outerShdw blurRad="38100" dist="38100" dir="2700000" algn="tl">
                    <a:srgbClr val="000000">
                      <a:alpha val="43137"/>
                    </a:srgbClr>
                  </a:outerShdw>
                </a:effectLst>
              </a:rPr>
            </a:br>
            <a:r>
              <a:rPr lang="ru-RU" sz="1400" dirty="0">
                <a:solidFill>
                  <a:srgbClr val="FFFF00"/>
                </a:solidFill>
                <a:effectLst>
                  <a:outerShdw blurRad="38100" dist="38100" dir="2700000" algn="tl">
                    <a:srgbClr val="000000">
                      <a:alpha val="43137"/>
                    </a:srgbClr>
                  </a:outerShdw>
                </a:effectLst>
              </a:rPr>
              <a:t>Представители семейства листопадные или вечнозеленые деревья, кустарники и полукустарники, а так же многолетние и однолетние травы. Листья очередные или супротивные, часто с прилистниками, простые или сложные. Цветки одиночные или собраны в различные соцветия. Цветки обычно актиноморфные, обоеполые. Околоцветник обычно двойной, редко венчик редуцирован, чашелистики, лепестки и тычинки иногда сращены вместе и образуют цветочную трубку. Чашелистиков и лепестков обычно по 5, тычинок в 2-3 раза больше, чем чашелистиков, или они в неопределенном числе; плодолистиков обычно столько же, сколько чашелистиков, или в два раза больше, свободных или сросшихся с внутренней стенкой цветоложа. Завязь верхняя или нижняя. Большинство представителей семейства энтомофильные (</a:t>
            </a:r>
            <a:r>
              <a:rPr lang="ru-RU" sz="1400" dirty="0" err="1">
                <a:solidFill>
                  <a:srgbClr val="FFFF00"/>
                </a:solidFill>
                <a:effectLst>
                  <a:outerShdw blurRad="38100" dist="38100" dir="2700000" algn="tl">
                    <a:srgbClr val="000000">
                      <a:alpha val="43137"/>
                    </a:srgbClr>
                  </a:outerShdw>
                </a:effectLst>
              </a:rPr>
              <a:t>насекомоопыдяемые</a:t>
            </a:r>
            <a:r>
              <a:rPr lang="ru-RU" sz="1400" dirty="0">
                <a:solidFill>
                  <a:srgbClr val="FFFF00"/>
                </a:solidFill>
                <a:effectLst>
                  <a:outerShdw blurRad="38100" dist="38100" dir="2700000" algn="tl">
                    <a:srgbClr val="000000">
                      <a:alpha val="43137"/>
                    </a:srgbClr>
                  </a:outerShdw>
                </a:effectLst>
              </a:rPr>
              <a:t>) растения, но в строении цветка они не имеют ярко выраженных приспособлений для насекомых опылителей (например, как у растений семейства </a:t>
            </a:r>
            <a:r>
              <a:rPr lang="ru-RU" sz="1400" dirty="0" err="1">
                <a:solidFill>
                  <a:srgbClr val="FFFF00"/>
                </a:solidFill>
                <a:effectLst>
                  <a:outerShdw blurRad="38100" dist="38100" dir="2700000" algn="tl">
                    <a:srgbClr val="000000">
                      <a:alpha val="43137"/>
                    </a:srgbClr>
                  </a:outerShdw>
                </a:effectLst>
              </a:rPr>
              <a:t>ятрышниковые</a:t>
            </a:r>
            <a:r>
              <a:rPr lang="ru-RU" sz="1400" dirty="0">
                <a:solidFill>
                  <a:srgbClr val="FFFF00"/>
                </a:solidFill>
                <a:effectLst>
                  <a:outerShdw blurRad="38100" dist="38100" dir="2700000" algn="tl">
                    <a:srgbClr val="000000">
                      <a:alpha val="43137"/>
                    </a:srgbClr>
                  </a:outerShdw>
                </a:effectLst>
              </a:rPr>
              <a:t>). Цветки чаще белые, розовые, ярко-красные, реже желтые, изредка голубые. Плоды необычно разнообразны и приспособлены к различным способам распространения, семена большинства представителей распространяются с помощью ветра или животных. Плод сборный - орешек, листовка, семянка, костянка или простой – </a:t>
            </a:r>
            <a:r>
              <a:rPr lang="ru-RU" sz="1400" dirty="0" smtClean="0">
                <a:solidFill>
                  <a:srgbClr val="FFFF00"/>
                </a:solidFill>
              </a:rPr>
              <a:t>яблоко.</a:t>
            </a:r>
            <a:r>
              <a:rPr lang="ru-RU" dirty="0">
                <a:solidFill>
                  <a:srgbClr val="FF3300"/>
                </a:solidFill>
              </a:rPr>
              <a:t/>
            </a:r>
            <a:br>
              <a:rPr lang="ru-RU" dirty="0">
                <a:solidFill>
                  <a:srgbClr val="FF3300"/>
                </a:solidFill>
              </a:rPr>
            </a:br>
            <a:endParaRPr lang="ru-RU" dirty="0">
              <a:solidFill>
                <a:srgbClr val="FF3300"/>
              </a:solidFill>
            </a:endParaRPr>
          </a:p>
        </p:txBody>
      </p:sp>
    </p:spTree>
    <p:extLst>
      <p:ext uri="{BB962C8B-B14F-4D97-AF65-F5344CB8AC3E}">
        <p14:creationId xmlns:p14="http://schemas.microsoft.com/office/powerpoint/2010/main" xmlns="" val="2239928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tretch>
            <a:fillRect/>
          </a:stretch>
        </p:blipFill>
        <p:spPr>
          <a:xfrm>
            <a:off x="15321" y="0"/>
            <a:ext cx="9363326" cy="6858000"/>
          </a:xfrm>
        </p:spPr>
      </p:pic>
      <p:sp>
        <p:nvSpPr>
          <p:cNvPr id="2" name="Заголовок 1"/>
          <p:cNvSpPr>
            <a:spLocks noGrp="1"/>
          </p:cNvSpPr>
          <p:nvPr>
            <p:ph type="title"/>
          </p:nvPr>
        </p:nvSpPr>
        <p:spPr>
          <a:xfrm>
            <a:off x="323528" y="274638"/>
            <a:ext cx="8820472" cy="5797568"/>
          </a:xfrm>
        </p:spPr>
        <p:txBody>
          <a:bodyPr/>
          <a:lstStyle/>
          <a:p>
            <a:r>
              <a:rPr lang="ru-RU" sz="1600" dirty="0">
                <a:solidFill>
                  <a:srgbClr val="FFFF00"/>
                </a:solidFill>
                <a:effectLst>
                  <a:outerShdw blurRad="38100" dist="38100" dir="2700000" algn="tl">
                    <a:srgbClr val="000000">
                      <a:alpha val="43137"/>
                    </a:srgbClr>
                  </a:outerShdw>
                </a:effectLst>
              </a:rPr>
              <a:t>По строению цветка и плода семейство часто подразделяют на несколько подсемейств:</a:t>
            </a:r>
            <a:br>
              <a:rPr lang="ru-RU" sz="1600" dirty="0">
                <a:solidFill>
                  <a:srgbClr val="FFFF00"/>
                </a:solidFill>
                <a:effectLst>
                  <a:outerShdw blurRad="38100" dist="38100" dir="2700000" algn="tl">
                    <a:srgbClr val="000000">
                      <a:alpha val="43137"/>
                    </a:srgbClr>
                  </a:outerShdw>
                </a:effectLst>
              </a:rPr>
            </a:br>
            <a:r>
              <a:rPr lang="ru-RU" sz="1600" dirty="0">
                <a:solidFill>
                  <a:srgbClr val="FFFF00"/>
                </a:solidFill>
                <a:effectLst>
                  <a:outerShdw blurRad="38100" dist="38100" dir="2700000" algn="tl">
                    <a:srgbClr val="000000">
                      <a:alpha val="43137"/>
                    </a:srgbClr>
                  </a:outerShdw>
                </a:effectLst>
              </a:rPr>
              <a:t/>
            </a:r>
            <a:br>
              <a:rPr lang="ru-RU" sz="1600" dirty="0">
                <a:solidFill>
                  <a:srgbClr val="FFFF00"/>
                </a:solidFill>
                <a:effectLst>
                  <a:outerShdw blurRad="38100" dist="38100" dir="2700000" algn="tl">
                    <a:srgbClr val="000000">
                      <a:alpha val="43137"/>
                    </a:srgbClr>
                  </a:outerShdw>
                </a:effectLst>
              </a:rPr>
            </a:br>
            <a:r>
              <a:rPr lang="ru-RU" sz="1600" dirty="0" err="1">
                <a:solidFill>
                  <a:srgbClr val="FFFF00"/>
                </a:solidFill>
                <a:effectLst>
                  <a:outerShdw blurRad="38100" dist="38100" dir="2700000" algn="tl">
                    <a:srgbClr val="000000">
                      <a:alpha val="43137"/>
                    </a:srgbClr>
                  </a:outerShdw>
                </a:effectLst>
              </a:rPr>
              <a:t>Спирейные</a:t>
            </a:r>
            <a:r>
              <a:rPr lang="ru-RU" sz="1600" dirty="0">
                <a:solidFill>
                  <a:srgbClr val="FFFF00"/>
                </a:solidFill>
                <a:effectLst>
                  <a:outerShdw blurRad="38100" dist="38100" dir="2700000" algn="tl">
                    <a:srgbClr val="000000">
                      <a:alpha val="43137"/>
                    </a:srgbClr>
                  </a:outerShdw>
                </a:effectLst>
              </a:rPr>
              <a:t> (</a:t>
            </a:r>
            <a:r>
              <a:rPr lang="ru-RU" sz="1600" dirty="0" err="1">
                <a:solidFill>
                  <a:srgbClr val="FFFF00"/>
                </a:solidFill>
                <a:effectLst>
                  <a:outerShdw blurRad="38100" dist="38100" dir="2700000" algn="tl">
                    <a:srgbClr val="000000">
                      <a:alpha val="43137"/>
                    </a:srgbClr>
                  </a:outerShdw>
                </a:effectLst>
              </a:rPr>
              <a:t>Spiraeoidea</a:t>
            </a:r>
            <a:r>
              <a:rPr lang="ru-RU" sz="1600" dirty="0">
                <a:solidFill>
                  <a:srgbClr val="FFFF00"/>
                </a:solidFill>
                <a:effectLst>
                  <a:outerShdw blurRad="38100" dist="38100" dir="2700000" algn="tl">
                    <a:srgbClr val="000000">
                      <a:alpha val="43137"/>
                    </a:srgbClr>
                  </a:outerShdw>
                </a:effectLst>
              </a:rPr>
              <a:t>): Соцветия кистевидные, цветки большей частью мелкие, белые или розовые; </a:t>
            </a:r>
            <a:r>
              <a:rPr lang="ru-RU" sz="1600" dirty="0" err="1">
                <a:solidFill>
                  <a:srgbClr val="FFFF00"/>
                </a:solidFill>
                <a:effectLst>
                  <a:outerShdw blurRad="38100" dist="38100" dir="2700000" algn="tl">
                    <a:srgbClr val="000000">
                      <a:alpha val="43137"/>
                    </a:srgbClr>
                  </a:outerShdw>
                </a:effectLst>
              </a:rPr>
              <a:t>гипантий</a:t>
            </a:r>
            <a:r>
              <a:rPr lang="ru-RU" sz="1600" dirty="0">
                <a:solidFill>
                  <a:srgbClr val="FFFF00"/>
                </a:solidFill>
                <a:effectLst>
                  <a:outerShdw blurRad="38100" dist="38100" dir="2700000" algn="tl">
                    <a:srgbClr val="000000">
                      <a:alpha val="43137"/>
                    </a:srgbClr>
                  </a:outerShdw>
                </a:effectLst>
              </a:rPr>
              <a:t> плоский, воронковидный или колокольчатый. Чашелистиков и лепестков по 5, реже 4 или 6, тычинок 10-20-70. Плод </a:t>
            </a:r>
            <a:r>
              <a:rPr lang="ru-RU" sz="1600" dirty="0" err="1">
                <a:solidFill>
                  <a:srgbClr val="FFFF00"/>
                </a:solidFill>
                <a:effectLst>
                  <a:outerShdw blurRad="38100" dist="38100" dir="2700000" algn="tl">
                    <a:srgbClr val="000000">
                      <a:alpha val="43137"/>
                    </a:srgbClr>
                  </a:outerShdw>
                </a:effectLst>
              </a:rPr>
              <a:t>многолистовка</a:t>
            </a:r>
            <a:r>
              <a:rPr lang="ru-RU" sz="1600" dirty="0">
                <a:solidFill>
                  <a:srgbClr val="FFFF00"/>
                </a:solidFill>
                <a:effectLst>
                  <a:outerShdw blurRad="38100" dist="38100" dir="2700000" algn="tl">
                    <a:srgbClr val="000000">
                      <a:alpha val="43137"/>
                    </a:srgbClr>
                  </a:outerShdw>
                </a:effectLst>
              </a:rPr>
              <a:t>, редко коробочка. Включает рода спирея и рябинник, пузыреплодник.</a:t>
            </a:r>
            <a:br>
              <a:rPr lang="ru-RU" sz="1600" dirty="0">
                <a:solidFill>
                  <a:srgbClr val="FFFF00"/>
                </a:solidFill>
                <a:effectLst>
                  <a:outerShdw blurRad="38100" dist="38100" dir="2700000" algn="tl">
                    <a:srgbClr val="000000">
                      <a:alpha val="43137"/>
                    </a:srgbClr>
                  </a:outerShdw>
                </a:effectLst>
              </a:rPr>
            </a:br>
            <a:r>
              <a:rPr lang="ru-RU" sz="1600" dirty="0">
                <a:solidFill>
                  <a:srgbClr val="FFFF00"/>
                </a:solidFill>
                <a:effectLst>
                  <a:outerShdw blurRad="38100" dist="38100" dir="2700000" algn="tl">
                    <a:srgbClr val="000000">
                      <a:alpha val="43137"/>
                    </a:srgbClr>
                  </a:outerShdw>
                </a:effectLst>
              </a:rPr>
              <a:t>Розовые (</a:t>
            </a:r>
            <a:r>
              <a:rPr lang="ru-RU" sz="1600" dirty="0" err="1">
                <a:solidFill>
                  <a:srgbClr val="FFFF00"/>
                </a:solidFill>
                <a:effectLst>
                  <a:outerShdw blurRad="38100" dist="38100" dir="2700000" algn="tl">
                    <a:srgbClr val="000000">
                      <a:alpha val="43137"/>
                    </a:srgbClr>
                  </a:outerShdw>
                </a:effectLst>
              </a:rPr>
              <a:t>Rosoideae</a:t>
            </a:r>
            <a:r>
              <a:rPr lang="ru-RU" sz="1600" dirty="0">
                <a:solidFill>
                  <a:srgbClr val="FFFF00"/>
                </a:solidFill>
                <a:effectLst>
                  <a:outerShdw blurRad="38100" dist="38100" dir="2700000" algn="tl">
                    <a:srgbClr val="000000">
                      <a:alpha val="43137"/>
                    </a:srgbClr>
                  </a:outerShdw>
                </a:effectLst>
              </a:rPr>
              <a:t>): Цветки в соцветиях разной формы, разных размеров, однополые или обоеполые, число частей цветка различно, чашелистиков пять. Плод </a:t>
            </a:r>
            <a:r>
              <a:rPr lang="ru-RU" sz="1600" dirty="0" err="1">
                <a:solidFill>
                  <a:srgbClr val="FFFF00"/>
                </a:solidFill>
                <a:effectLst>
                  <a:outerShdw blurRad="38100" dist="38100" dir="2700000" algn="tl">
                    <a:srgbClr val="000000">
                      <a:alpha val="43137"/>
                    </a:srgbClr>
                  </a:outerShdw>
                </a:effectLst>
              </a:rPr>
              <a:t>многоорешек</a:t>
            </a:r>
            <a:r>
              <a:rPr lang="ru-RU" sz="1600" dirty="0">
                <a:solidFill>
                  <a:srgbClr val="FFFF00"/>
                </a:solidFill>
                <a:effectLst>
                  <a:outerShdw blurRad="38100" dist="38100" dir="2700000" algn="tl">
                    <a:srgbClr val="000000">
                      <a:alpha val="43137"/>
                    </a:srgbClr>
                  </a:outerShdw>
                </a:effectLst>
              </a:rPr>
              <a:t> либо </a:t>
            </a:r>
            <a:r>
              <a:rPr lang="ru-RU" sz="1600" dirty="0" err="1">
                <a:solidFill>
                  <a:srgbClr val="FFFF00"/>
                </a:solidFill>
                <a:effectLst>
                  <a:outerShdw blurRad="38100" dist="38100" dir="2700000" algn="tl">
                    <a:srgbClr val="000000">
                      <a:alpha val="43137"/>
                    </a:srgbClr>
                  </a:outerShdw>
                </a:effectLst>
              </a:rPr>
              <a:t>многосемянка</a:t>
            </a:r>
            <a:r>
              <a:rPr lang="ru-RU" sz="1600" dirty="0">
                <a:solidFill>
                  <a:srgbClr val="FFFF00"/>
                </a:solidFill>
                <a:effectLst>
                  <a:outerShdw blurRad="38100" dist="38100" dir="2700000" algn="tl">
                    <a:srgbClr val="000000">
                      <a:alpha val="43137"/>
                    </a:srgbClr>
                  </a:outerShdw>
                </a:effectLst>
              </a:rPr>
              <a:t>. Включает рода </a:t>
            </a:r>
            <a:r>
              <a:rPr lang="ru-RU" sz="1600" dirty="0" err="1">
                <a:solidFill>
                  <a:srgbClr val="FFFF00"/>
                </a:solidFill>
                <a:effectLst>
                  <a:outerShdw blurRad="38100" dist="38100" dir="2700000" algn="tl">
                    <a:srgbClr val="000000">
                      <a:alpha val="43137"/>
                    </a:srgbClr>
                  </a:outerShdw>
                </a:effectLst>
              </a:rPr>
              <a:t>рубус</a:t>
            </a:r>
            <a:r>
              <a:rPr lang="ru-RU" sz="1600" dirty="0">
                <a:solidFill>
                  <a:srgbClr val="FFFF00"/>
                </a:solidFill>
                <a:effectLst>
                  <a:outerShdw blurRad="38100" dist="38100" dir="2700000" algn="tl">
                    <a:srgbClr val="000000">
                      <a:alpha val="43137"/>
                    </a:srgbClr>
                  </a:outerShdw>
                </a:effectLst>
              </a:rPr>
              <a:t>, лапчатка, земляника, гравилат, таволга, шиповник, манжетка.</a:t>
            </a:r>
            <a:br>
              <a:rPr lang="ru-RU" sz="1600" dirty="0">
                <a:solidFill>
                  <a:srgbClr val="FFFF00"/>
                </a:solidFill>
                <a:effectLst>
                  <a:outerShdw blurRad="38100" dist="38100" dir="2700000" algn="tl">
                    <a:srgbClr val="000000">
                      <a:alpha val="43137"/>
                    </a:srgbClr>
                  </a:outerShdw>
                </a:effectLst>
              </a:rPr>
            </a:br>
            <a:r>
              <a:rPr lang="ru-RU" sz="1600" dirty="0">
                <a:solidFill>
                  <a:srgbClr val="FFFF00"/>
                </a:solidFill>
                <a:effectLst>
                  <a:outerShdw blurRad="38100" dist="38100" dir="2700000" algn="tl">
                    <a:srgbClr val="000000">
                      <a:alpha val="43137"/>
                    </a:srgbClr>
                  </a:outerShdw>
                </a:effectLst>
              </a:rPr>
              <a:t>Яблонные (яблоневые, семечковые) (</a:t>
            </a:r>
            <a:r>
              <a:rPr lang="ru-RU" sz="1600" dirty="0" err="1">
                <a:solidFill>
                  <a:srgbClr val="FFFF00"/>
                </a:solidFill>
                <a:effectLst>
                  <a:outerShdw blurRad="38100" dist="38100" dir="2700000" algn="tl">
                    <a:srgbClr val="000000">
                      <a:alpha val="43137"/>
                    </a:srgbClr>
                  </a:outerShdw>
                </a:effectLst>
              </a:rPr>
              <a:t>Maloideae</a:t>
            </a:r>
            <a:r>
              <a:rPr lang="ru-RU" sz="1600" dirty="0">
                <a:solidFill>
                  <a:srgbClr val="FFFF00"/>
                </a:solidFill>
                <a:effectLst>
                  <a:outerShdw blurRad="38100" dist="38100" dir="2700000" algn="tl">
                    <a:srgbClr val="000000">
                      <a:alpha val="43137"/>
                    </a:srgbClr>
                  </a:outerShdw>
                </a:effectLst>
              </a:rPr>
              <a:t>): Цветки одиночные или в многоцветковых соцветиях – щитках, гроздьях или в метелках, обычно довольно крупные, белые или красные, обоеполые. Основания чашечки, лепестков и тычинок сращены в мясистую цветочную трубочку, чашелистиков 5, лепестков 5, тычинок 20, реже 10 или 5, иногда 25 или более, пестик из 2-5 плодолистиков. Завязь нижняя, плод яблоко. Включает рода яблоня, груша, рябина, боярышник, кизильник.</a:t>
            </a:r>
            <a:br>
              <a:rPr lang="ru-RU" sz="1600" dirty="0">
                <a:solidFill>
                  <a:srgbClr val="FFFF00"/>
                </a:solidFill>
                <a:effectLst>
                  <a:outerShdw blurRad="38100" dist="38100" dir="2700000" algn="tl">
                    <a:srgbClr val="000000">
                      <a:alpha val="43137"/>
                    </a:srgbClr>
                  </a:outerShdw>
                </a:effectLst>
              </a:rPr>
            </a:br>
            <a:r>
              <a:rPr lang="ru-RU" sz="1600" dirty="0">
                <a:solidFill>
                  <a:srgbClr val="FFFF00"/>
                </a:solidFill>
                <a:effectLst>
                  <a:outerShdw blurRad="38100" dist="38100" dir="2700000" algn="tl">
                    <a:srgbClr val="000000">
                      <a:alpha val="43137"/>
                    </a:srgbClr>
                  </a:outerShdw>
                </a:effectLst>
              </a:rPr>
              <a:t>Сливовые (косточковые)(</a:t>
            </a:r>
            <a:r>
              <a:rPr lang="ru-RU" sz="1600" dirty="0" err="1">
                <a:solidFill>
                  <a:srgbClr val="FFFF00"/>
                </a:solidFill>
                <a:effectLst>
                  <a:outerShdw blurRad="38100" dist="38100" dir="2700000" algn="tl">
                    <a:srgbClr val="000000">
                      <a:alpha val="43137"/>
                    </a:srgbClr>
                  </a:outerShdw>
                </a:effectLst>
              </a:rPr>
              <a:t>Prunoideae</a:t>
            </a:r>
            <a:r>
              <a:rPr lang="ru-RU" sz="1600" dirty="0">
                <a:solidFill>
                  <a:srgbClr val="FFFF00"/>
                </a:solidFill>
                <a:effectLst>
                  <a:outerShdw blurRad="38100" dist="38100" dir="2700000" algn="tl">
                    <a:srgbClr val="000000">
                      <a:alpha val="43137"/>
                    </a:srgbClr>
                  </a:outerShdw>
                </a:effectLst>
              </a:rPr>
              <a:t>): Цветки в пучках, кистях или одиночные. Чашелистиков и лепестков обычно по пять, редко лепестки отсутствуют. Тычинок 10-20 или больше, плодолистиков 1 или 2-5. Плод односемянная костянка. Включает род слива, вишня, черемуха, миндаль, абрикос, персик.</a:t>
            </a:r>
          </a:p>
        </p:txBody>
      </p:sp>
    </p:spTree>
    <p:extLst>
      <p:ext uri="{BB962C8B-B14F-4D97-AF65-F5344CB8AC3E}">
        <p14:creationId xmlns:p14="http://schemas.microsoft.com/office/powerpoint/2010/main" xmlns="" val="3815002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cstate="print">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tretch>
            <a:fillRect/>
          </a:stretch>
        </p:blipFill>
        <p:spPr>
          <a:xfrm>
            <a:off x="0" y="19863"/>
            <a:ext cx="9144000" cy="7216801"/>
          </a:xfrm>
        </p:spPr>
      </p:pic>
      <p:sp>
        <p:nvSpPr>
          <p:cNvPr id="2" name="Заголовок 1"/>
          <p:cNvSpPr>
            <a:spLocks noGrp="1"/>
          </p:cNvSpPr>
          <p:nvPr>
            <p:ph type="title"/>
          </p:nvPr>
        </p:nvSpPr>
        <p:spPr>
          <a:xfrm>
            <a:off x="609600" y="274638"/>
            <a:ext cx="7924800" cy="6106690"/>
          </a:xfrm>
        </p:spPr>
        <p:txBody>
          <a:bodyPr/>
          <a:lstStyle/>
          <a:p>
            <a:r>
              <a:rPr lang="ru-RU" dirty="0" smtClean="0">
                <a:solidFill>
                  <a:srgbClr val="FFFF00"/>
                </a:solidFill>
                <a:effectLst>
                  <a:outerShdw blurRad="38100" dist="38100" dir="2700000" algn="tl">
                    <a:srgbClr val="000000">
                      <a:alpha val="43137"/>
                    </a:srgbClr>
                  </a:outerShdw>
                </a:effectLst>
              </a:rPr>
              <a:t>             Систематика</a:t>
            </a:r>
            <a:r>
              <a:rPr lang="ru-RU" dirty="0">
                <a:solidFill>
                  <a:srgbClr val="FFFF00"/>
                </a:solidFill>
                <a:effectLst>
                  <a:outerShdw blurRad="38100" dist="38100" dir="2700000" algn="tl">
                    <a:srgbClr val="000000">
                      <a:alpha val="43137"/>
                    </a:srgbClr>
                  </a:outerShdw>
                </a:effectLst>
              </a:rPr>
              <a:t/>
            </a:r>
            <a:br>
              <a:rPr lang="ru-RU"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Царство</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Растения (</a:t>
            </a:r>
            <a:r>
              <a:rPr lang="en-US" sz="1800" dirty="0">
                <a:solidFill>
                  <a:srgbClr val="FFFF00"/>
                </a:solidFill>
                <a:effectLst>
                  <a:outerShdw blurRad="38100" dist="38100" dir="2700000" algn="tl">
                    <a:srgbClr val="000000">
                      <a:alpha val="43137"/>
                    </a:srgbClr>
                  </a:outerShdw>
                </a:effectLst>
              </a:rPr>
              <a:t>Plantae)</a:t>
            </a:r>
            <a:br>
              <a:rPr lang="en-US"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Черемуха обыкновенная</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Отдел</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Цветковые (</a:t>
            </a:r>
            <a:r>
              <a:rPr lang="en-US" sz="1800" dirty="0" err="1">
                <a:solidFill>
                  <a:srgbClr val="FFFF00"/>
                </a:solidFill>
                <a:effectLst>
                  <a:outerShdw blurRad="38100" dist="38100" dir="2700000" algn="tl">
                    <a:srgbClr val="000000">
                      <a:alpha val="43137"/>
                    </a:srgbClr>
                  </a:outerShdw>
                </a:effectLst>
              </a:rPr>
              <a:t>Angiospermae</a:t>
            </a:r>
            <a:r>
              <a:rPr lang="en-US" sz="1800" dirty="0">
                <a:solidFill>
                  <a:srgbClr val="FFFF00"/>
                </a:solidFill>
                <a:effectLst>
                  <a:outerShdw blurRad="38100" dist="38100" dir="2700000" algn="tl">
                    <a:srgbClr val="000000">
                      <a:alpha val="43137"/>
                    </a:srgbClr>
                  </a:outerShdw>
                </a:effectLst>
              </a:rPr>
              <a:t>)</a:t>
            </a:r>
            <a:br>
              <a:rPr lang="en-US"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Класс</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Двудольные (</a:t>
            </a:r>
            <a:r>
              <a:rPr lang="en-US" sz="1800" dirty="0" err="1">
                <a:solidFill>
                  <a:srgbClr val="FFFF00"/>
                </a:solidFill>
                <a:effectLst>
                  <a:outerShdw blurRad="38100" dist="38100" dir="2700000" algn="tl">
                    <a:srgbClr val="000000">
                      <a:alpha val="43137"/>
                    </a:srgbClr>
                  </a:outerShdw>
                </a:effectLst>
              </a:rPr>
              <a:t>Magnoliopsida</a:t>
            </a:r>
            <a:r>
              <a:rPr lang="en-US" sz="1800" dirty="0">
                <a:solidFill>
                  <a:srgbClr val="FFFF00"/>
                </a:solidFill>
                <a:effectLst>
                  <a:outerShdw blurRad="38100" dist="38100" dir="2700000" algn="tl">
                    <a:srgbClr val="000000">
                      <a:alpha val="43137"/>
                    </a:srgbClr>
                  </a:outerShdw>
                </a:effectLst>
              </a:rPr>
              <a:t>)</a:t>
            </a:r>
            <a:br>
              <a:rPr lang="en-US"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Порядок</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Розоцветные (</a:t>
            </a:r>
            <a:r>
              <a:rPr lang="en-US" sz="1800" dirty="0">
                <a:solidFill>
                  <a:srgbClr val="FFFF00"/>
                </a:solidFill>
                <a:effectLst>
                  <a:outerShdw blurRad="38100" dist="38100" dir="2700000" algn="tl">
                    <a:srgbClr val="000000">
                      <a:alpha val="43137"/>
                    </a:srgbClr>
                  </a:outerShdw>
                </a:effectLst>
              </a:rPr>
              <a:t>Rosales)</a:t>
            </a:r>
            <a:br>
              <a:rPr lang="en-US"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Семейство</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Розовые (</a:t>
            </a:r>
            <a:r>
              <a:rPr lang="en-US" sz="1800" dirty="0" err="1">
                <a:solidFill>
                  <a:srgbClr val="FFFF00"/>
                </a:solidFill>
                <a:effectLst>
                  <a:outerShdw blurRad="38100" dist="38100" dir="2700000" algn="tl">
                    <a:srgbClr val="000000">
                      <a:alpha val="43137"/>
                    </a:srgbClr>
                  </a:outerShdw>
                </a:effectLst>
              </a:rPr>
              <a:t>Rosaceae</a:t>
            </a:r>
            <a:r>
              <a:rPr lang="en-US" sz="1800" dirty="0">
                <a:solidFill>
                  <a:srgbClr val="FFFF00"/>
                </a:solidFill>
                <a:effectLst>
                  <a:outerShdw blurRad="38100" dist="38100" dir="2700000" algn="tl">
                    <a:srgbClr val="000000">
                      <a:alpha val="43137"/>
                    </a:srgbClr>
                  </a:outerShdw>
                </a:effectLst>
              </a:rPr>
              <a:t>)</a:t>
            </a:r>
            <a:br>
              <a:rPr lang="en-US"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Род</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Слива (</a:t>
            </a:r>
            <a:r>
              <a:rPr lang="en-US" sz="1800" dirty="0" err="1">
                <a:solidFill>
                  <a:srgbClr val="FFFF00"/>
                </a:solidFill>
                <a:effectLst>
                  <a:outerShdw blurRad="38100" dist="38100" dir="2700000" algn="tl">
                    <a:srgbClr val="000000">
                      <a:alpha val="43137"/>
                    </a:srgbClr>
                  </a:outerShdw>
                </a:effectLst>
              </a:rPr>
              <a:t>Prunus</a:t>
            </a:r>
            <a:r>
              <a:rPr lang="en-US" sz="1800" dirty="0">
                <a:solidFill>
                  <a:srgbClr val="FFFF00"/>
                </a:solidFill>
                <a:effectLst>
                  <a:outerShdw blurRad="38100" dist="38100" dir="2700000" algn="tl">
                    <a:srgbClr val="000000">
                      <a:alpha val="43137"/>
                    </a:srgbClr>
                  </a:outerShdw>
                </a:effectLst>
              </a:rPr>
              <a:t>)</a:t>
            </a:r>
            <a:br>
              <a:rPr lang="en-US"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Вид</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Черемуха обыкновенная </a:t>
            </a:r>
            <a:r>
              <a:rPr lang="ru-RU" sz="1800" dirty="0" smtClean="0">
                <a:solidFill>
                  <a:srgbClr val="FFFF00"/>
                </a:solidFill>
                <a:effectLst>
                  <a:outerShdw blurRad="38100" dist="38100" dir="2700000" algn="tl">
                    <a:srgbClr val="000000">
                      <a:alpha val="43137"/>
                    </a:srgbClr>
                  </a:outerShdw>
                </a:effectLst>
              </a:rPr>
              <a:t>(</a:t>
            </a:r>
            <a:r>
              <a:rPr lang="en-US" sz="1800" dirty="0" err="1" smtClean="0">
                <a:solidFill>
                  <a:srgbClr val="FFFF00"/>
                </a:solidFill>
                <a:effectLst>
                  <a:outerShdw blurRad="38100" dist="38100" dir="2700000" algn="tl">
                    <a:srgbClr val="000000">
                      <a:alpha val="43137"/>
                    </a:srgbClr>
                  </a:outerShdw>
                </a:effectLst>
              </a:rPr>
              <a:t>padus</a:t>
            </a:r>
            <a:r>
              <a:rPr lang="ru-RU" sz="1800" dirty="0" smtClean="0">
                <a:solidFill>
                  <a:srgbClr val="FFFF00"/>
                </a:solidFill>
                <a:effectLst>
                  <a:outerShdw blurRad="38100" dist="38100" dir="2700000" algn="tl">
                    <a:srgbClr val="000000">
                      <a:alpha val="43137"/>
                    </a:srgbClr>
                  </a:outerShdw>
                </a:effectLst>
              </a:rPr>
              <a:t> </a:t>
            </a:r>
            <a:r>
              <a:rPr lang="en-US" sz="1800" dirty="0" err="1" smtClean="0">
                <a:solidFill>
                  <a:srgbClr val="FFFF00"/>
                </a:solidFill>
                <a:effectLst>
                  <a:outerShdw blurRad="38100" dist="38100" dir="2700000" algn="tl">
                    <a:srgbClr val="000000">
                      <a:alpha val="43137"/>
                    </a:srgbClr>
                  </a:outerShdw>
                </a:effectLst>
              </a:rPr>
              <a:t>avium</a:t>
            </a:r>
            <a:r>
              <a:rPr lang="en-US" dirty="0" smtClean="0">
                <a:solidFill>
                  <a:srgbClr val="FFFF00"/>
                </a:solidFill>
                <a:effectLst>
                  <a:outerShdw blurRad="38100" dist="38100" dir="2700000" algn="tl">
                    <a:srgbClr val="000000">
                      <a:alpha val="43137"/>
                    </a:srgbClr>
                  </a:outerShdw>
                </a:effectLst>
              </a:rPr>
              <a:t>)</a:t>
            </a:r>
            <a:r>
              <a:rPr lang="ru-RU" dirty="0" smtClean="0">
                <a:solidFill>
                  <a:srgbClr val="FFFF00"/>
                </a:solidFill>
              </a:rPr>
              <a:t/>
            </a:r>
            <a:br>
              <a:rPr lang="ru-RU" dirty="0" smtClean="0">
                <a:solidFill>
                  <a:srgbClr val="FFFF00"/>
                </a:solidFill>
              </a:rPr>
            </a:br>
            <a:r>
              <a:rPr lang="ru-RU" dirty="0" smtClean="0">
                <a:solidFill>
                  <a:srgbClr val="FFFF00"/>
                </a:solidFill>
              </a:rPr>
              <a:t/>
            </a:r>
            <a:br>
              <a:rPr lang="ru-RU" dirty="0" smtClean="0">
                <a:solidFill>
                  <a:srgbClr val="FFFF00"/>
                </a:solidFill>
              </a:rPr>
            </a:br>
            <a:endParaRPr lang="ru-RU" dirty="0">
              <a:solidFill>
                <a:srgbClr val="FFFF00"/>
              </a:solidFill>
            </a:endParaRPr>
          </a:p>
        </p:txBody>
      </p:sp>
      <p:sp>
        <p:nvSpPr>
          <p:cNvPr id="5" name="TextBox 4"/>
          <p:cNvSpPr txBox="1"/>
          <p:nvPr/>
        </p:nvSpPr>
        <p:spPr>
          <a:xfrm>
            <a:off x="285720" y="6286520"/>
            <a:ext cx="3929090" cy="369332"/>
          </a:xfrm>
          <a:prstGeom prst="rect">
            <a:avLst/>
          </a:prstGeom>
          <a:noFill/>
        </p:spPr>
        <p:txBody>
          <a:bodyPr wrap="square" rtlCol="0">
            <a:spAutoFit/>
          </a:bodyPr>
          <a:lstStyle/>
          <a:p>
            <a:r>
              <a:rPr lang="ru-RU" dirty="0" smtClean="0"/>
              <a:t>Задание по </a:t>
            </a:r>
            <a:r>
              <a:rPr lang="ru-RU" dirty="0" err="1" smtClean="0"/>
              <a:t>срс</a:t>
            </a:r>
            <a:endParaRPr lang="ru-RU" dirty="0"/>
          </a:p>
        </p:txBody>
      </p:sp>
    </p:spTree>
    <p:extLst>
      <p:ext uri="{BB962C8B-B14F-4D97-AF65-F5344CB8AC3E}">
        <p14:creationId xmlns:p14="http://schemas.microsoft.com/office/powerpoint/2010/main" xmlns="" val="2480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cstate="print">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tretch>
            <a:fillRect/>
          </a:stretch>
        </p:blipFill>
        <p:spPr>
          <a:xfrm>
            <a:off x="26996" y="0"/>
            <a:ext cx="9144000" cy="7216801"/>
          </a:xfrm>
        </p:spPr>
      </p:pic>
      <p:sp>
        <p:nvSpPr>
          <p:cNvPr id="2" name="Заголовок 1"/>
          <p:cNvSpPr>
            <a:spLocks noGrp="1"/>
          </p:cNvSpPr>
          <p:nvPr>
            <p:ph type="title"/>
          </p:nvPr>
        </p:nvSpPr>
        <p:spPr>
          <a:xfrm>
            <a:off x="609600" y="274638"/>
            <a:ext cx="7924800" cy="6466730"/>
          </a:xfrm>
        </p:spPr>
        <p:txBody>
          <a:bodyPr/>
          <a:lstStyle/>
          <a:p>
            <a:pPr algn="ctr"/>
            <a:r>
              <a:rPr lang="en-US" sz="3200" dirty="0" err="1">
                <a:solidFill>
                  <a:srgbClr val="FFFF00"/>
                </a:solidFill>
                <a:effectLst>
                  <a:outerShdw blurRad="38100" dist="38100" dir="2700000" algn="tl">
                    <a:srgbClr val="000000">
                      <a:alpha val="43137"/>
                    </a:srgbClr>
                  </a:outerShdw>
                </a:effectLst>
              </a:rPr>
              <a:t>padus</a:t>
            </a:r>
            <a:r>
              <a:rPr lang="ru-RU" sz="3200" dirty="0">
                <a:solidFill>
                  <a:srgbClr val="FFFF00"/>
                </a:solidFill>
                <a:effectLst>
                  <a:outerShdw blurRad="38100" dist="38100" dir="2700000" algn="tl">
                    <a:srgbClr val="000000">
                      <a:alpha val="43137"/>
                    </a:srgbClr>
                  </a:outerShdw>
                </a:effectLst>
              </a:rPr>
              <a:t> </a:t>
            </a:r>
            <a:r>
              <a:rPr lang="en-US" sz="3200" dirty="0" err="1" smtClean="0">
                <a:solidFill>
                  <a:srgbClr val="FFFF00"/>
                </a:solidFill>
                <a:effectLst>
                  <a:outerShdw blurRad="38100" dist="38100" dir="2700000" algn="tl">
                    <a:srgbClr val="000000">
                      <a:alpha val="43137"/>
                    </a:srgbClr>
                  </a:outerShdw>
                </a:effectLst>
              </a:rPr>
              <a:t>avium</a:t>
            </a:r>
            <a:r>
              <a:rPr lang="en-US" sz="1600" dirty="0" smtClean="0">
                <a:solidFill>
                  <a:srgbClr val="FFFF00"/>
                </a:solidFill>
                <a:effectLst>
                  <a:outerShdw blurRad="38100" dist="38100" dir="2700000" algn="tl">
                    <a:srgbClr val="000000">
                      <a:alpha val="43137"/>
                    </a:srgbClr>
                  </a:outerShdw>
                </a:effectLst>
              </a:rPr>
              <a:t/>
            </a:r>
            <a:br>
              <a:rPr lang="en-US" sz="1600" dirty="0" smtClean="0">
                <a:solidFill>
                  <a:srgbClr val="FFFF00"/>
                </a:solidFill>
                <a:effectLst>
                  <a:outerShdw blurRad="38100" dist="38100" dir="2700000" algn="tl">
                    <a:srgbClr val="000000">
                      <a:alpha val="43137"/>
                    </a:srgbClr>
                  </a:outerShdw>
                </a:effectLst>
              </a:rPr>
            </a:br>
            <a:r>
              <a:rPr lang="en-US" sz="1600" dirty="0" smtClean="0">
                <a:solidFill>
                  <a:srgbClr val="FFFF00"/>
                </a:solidFill>
                <a:effectLst>
                  <a:outerShdw blurRad="38100" dist="38100" dir="2700000" algn="tl">
                    <a:srgbClr val="000000">
                      <a:alpha val="43137"/>
                    </a:srgbClr>
                  </a:outerShdw>
                </a:effectLst>
              </a:rPr>
              <a:t/>
            </a:r>
            <a:br>
              <a:rPr lang="en-US" sz="1600" dirty="0" smtClean="0">
                <a:solidFill>
                  <a:srgbClr val="FFFF00"/>
                </a:solidFill>
                <a:effectLst>
                  <a:outerShdw blurRad="38100" dist="38100" dir="2700000" algn="tl">
                    <a:srgbClr val="000000">
                      <a:alpha val="43137"/>
                    </a:srgbClr>
                  </a:outerShdw>
                </a:effectLst>
              </a:rPr>
            </a:br>
            <a:r>
              <a:rPr lang="ru-RU" sz="1600" b="1" dirty="0">
                <a:solidFill>
                  <a:srgbClr val="FFFF00"/>
                </a:solidFill>
                <a:effectLst>
                  <a:outerShdw blurRad="38100" dist="38100" dir="2700000" algn="tl">
                    <a:srgbClr val="000000">
                      <a:alpha val="43137"/>
                    </a:srgbClr>
                  </a:outerShdw>
                </a:effectLst>
              </a:rPr>
              <a:t>Вегетативные органы черемухи.</a:t>
            </a:r>
            <a:r>
              <a:rPr lang="ru-RU" sz="1600" dirty="0">
                <a:solidFill>
                  <a:srgbClr val="FFFF00"/>
                </a:solidFill>
                <a:effectLst>
                  <a:outerShdw blurRad="38100" dist="38100" dir="2700000" algn="tl">
                    <a:srgbClr val="000000">
                      <a:alpha val="43137"/>
                    </a:srgbClr>
                  </a:outerShdw>
                </a:effectLst>
              </a:rPr>
              <a:t/>
            </a:r>
            <a:br>
              <a:rPr lang="ru-RU" sz="1600" dirty="0">
                <a:solidFill>
                  <a:srgbClr val="FFFF00"/>
                </a:solidFill>
                <a:effectLst>
                  <a:outerShdw blurRad="38100" dist="38100" dir="2700000" algn="tl">
                    <a:srgbClr val="000000">
                      <a:alpha val="43137"/>
                    </a:srgbClr>
                  </a:outerShdw>
                </a:effectLst>
              </a:rPr>
            </a:br>
            <a:r>
              <a:rPr lang="ru-RU" sz="1600" dirty="0" smtClean="0">
                <a:solidFill>
                  <a:srgbClr val="FFFF00"/>
                </a:solidFill>
                <a:effectLst>
                  <a:outerShdw blurRad="38100" dist="38100" dir="2700000" algn="tl">
                    <a:srgbClr val="000000">
                      <a:alpha val="43137"/>
                    </a:srgbClr>
                  </a:outerShdw>
                </a:effectLst>
              </a:rPr>
              <a:t>Дерево </a:t>
            </a:r>
            <a:r>
              <a:rPr lang="ru-RU" sz="1600" dirty="0">
                <a:solidFill>
                  <a:srgbClr val="FFFF00"/>
                </a:solidFill>
                <a:effectLst>
                  <a:outerShdw blurRad="38100" dist="38100" dir="2700000" algn="tl">
                    <a:srgbClr val="000000">
                      <a:alpha val="43137"/>
                    </a:srgbClr>
                  </a:outerShdw>
                </a:effectLst>
              </a:rPr>
              <a:t>или крупный кустар­ник до 10 метров высотой, с густой кроной и черно-се­рой растрескивающейся корой. Листья очередные, короткочерешковые эллиптические, по краям остропильча­тые, сверху матовые, снизу сизые</a:t>
            </a:r>
            <a:r>
              <a:rPr lang="ru-RU" sz="1600" dirty="0" smtClean="0">
                <a:solidFill>
                  <a:srgbClr val="FFFF00"/>
                </a:solidFill>
                <a:effectLst>
                  <a:outerShdw blurRad="38100" dist="38100" dir="2700000" algn="tl">
                    <a:srgbClr val="000000">
                      <a:alpha val="43137"/>
                    </a:srgbClr>
                  </a:outerShdw>
                </a:effectLst>
              </a:rPr>
              <a:t>.</a:t>
            </a:r>
            <a:r>
              <a:rPr lang="en-US" sz="1600" dirty="0" smtClean="0">
                <a:solidFill>
                  <a:srgbClr val="FFFF00"/>
                </a:solidFill>
                <a:effectLst>
                  <a:outerShdw blurRad="38100" dist="38100" dir="2700000" algn="tl">
                    <a:srgbClr val="000000">
                      <a:alpha val="43137"/>
                    </a:srgbClr>
                  </a:outerShdw>
                </a:effectLst>
              </a:rPr>
              <a:t/>
            </a:r>
            <a:br>
              <a:rPr lang="en-US" sz="1600" dirty="0" smtClean="0">
                <a:solidFill>
                  <a:srgbClr val="FFFF00"/>
                </a:solidFill>
                <a:effectLst>
                  <a:outerShdw blurRad="38100" dist="38100" dir="2700000" algn="tl">
                    <a:srgbClr val="000000">
                      <a:alpha val="43137"/>
                    </a:srgbClr>
                  </a:outerShdw>
                </a:effectLst>
              </a:rPr>
            </a:br>
            <a:r>
              <a:rPr lang="ru-RU" sz="1600" b="1" dirty="0">
                <a:solidFill>
                  <a:srgbClr val="FFFF00"/>
                </a:solidFill>
                <a:effectLst>
                  <a:outerShdw blurRad="38100" dist="38100" dir="2700000" algn="tl">
                    <a:srgbClr val="000000">
                      <a:alpha val="43137"/>
                    </a:srgbClr>
                  </a:outerShdw>
                </a:effectLst>
              </a:rPr>
              <a:t>Генеративные органы</a:t>
            </a:r>
            <a:r>
              <a:rPr lang="ru-RU" sz="1600" dirty="0">
                <a:solidFill>
                  <a:srgbClr val="FFFF00"/>
                </a:solidFill>
                <a:effectLst>
                  <a:outerShdw blurRad="38100" dist="38100" dir="2700000" algn="tl">
                    <a:srgbClr val="000000">
                      <a:alpha val="43137"/>
                    </a:srgbClr>
                  </a:outerShdw>
                </a:effectLst>
              </a:rPr>
              <a:t>.</a:t>
            </a:r>
            <a:br>
              <a:rPr lang="ru-RU" sz="1600" dirty="0">
                <a:solidFill>
                  <a:srgbClr val="FFFF00"/>
                </a:solidFill>
                <a:effectLst>
                  <a:outerShdw blurRad="38100" dist="38100" dir="2700000" algn="tl">
                    <a:srgbClr val="000000">
                      <a:alpha val="43137"/>
                    </a:srgbClr>
                  </a:outerShdw>
                </a:effectLst>
              </a:rPr>
            </a:br>
            <a:r>
              <a:rPr lang="ru-RU" sz="1600" dirty="0" smtClean="0">
                <a:solidFill>
                  <a:srgbClr val="FFFF00"/>
                </a:solidFill>
                <a:effectLst>
                  <a:outerShdw blurRad="38100" dist="38100" dir="2700000" algn="tl">
                    <a:srgbClr val="000000">
                      <a:alpha val="43137"/>
                    </a:srgbClr>
                  </a:outerShdw>
                </a:effectLst>
              </a:rPr>
              <a:t>Цветки </a:t>
            </a:r>
            <a:r>
              <a:rPr lang="ru-RU" sz="1600" dirty="0">
                <a:solidFill>
                  <a:srgbClr val="FFFF00"/>
                </a:solidFill>
                <a:effectLst>
                  <a:outerShdw blurRad="38100" dist="38100" dir="2700000" algn="tl">
                    <a:srgbClr val="000000">
                      <a:alpha val="43137"/>
                    </a:srgbClr>
                  </a:outerShdw>
                </a:effectLst>
              </a:rPr>
              <a:t>ароматные на цвето­ножках, собраны в густые поникающие кисти до 12 см длиной, белого цвета. Плоды — черные шаровидные ко­стянки со сладкой, сильно вяжущей мякотью и округло- яйцевидной косточкой. Цветет в мае, плоды созревают в августе -сентябре.</a:t>
            </a:r>
            <a:r>
              <a:rPr lang="en-US" sz="1600" dirty="0" smtClean="0">
                <a:solidFill>
                  <a:srgbClr val="FFFF00"/>
                </a:solidFill>
                <a:effectLst>
                  <a:outerShdw blurRad="38100" dist="38100" dir="2700000" algn="tl">
                    <a:srgbClr val="000000">
                      <a:alpha val="43137"/>
                    </a:srgbClr>
                  </a:outerShdw>
                </a:effectLst>
              </a:rPr>
              <a:t/>
            </a:r>
            <a:br>
              <a:rPr lang="en-US" sz="1600" dirty="0" smtClean="0">
                <a:solidFill>
                  <a:srgbClr val="FFFF00"/>
                </a:solidFill>
                <a:effectLst>
                  <a:outerShdw blurRad="38100" dist="38100" dir="2700000" algn="tl">
                    <a:srgbClr val="000000">
                      <a:alpha val="43137"/>
                    </a:srgbClr>
                  </a:outerShdw>
                </a:effectLst>
              </a:rPr>
            </a:br>
            <a:r>
              <a:rPr lang="ru-RU" sz="1600" b="1" dirty="0" smtClean="0">
                <a:solidFill>
                  <a:srgbClr val="FFFF00"/>
                </a:solidFill>
                <a:effectLst>
                  <a:outerShdw blurRad="38100" dist="38100" dir="2700000" algn="tl">
                    <a:srgbClr val="000000">
                      <a:alpha val="43137"/>
                    </a:srgbClr>
                  </a:outerShdw>
                </a:effectLst>
              </a:rPr>
              <a:t>Местообитание</a:t>
            </a:r>
            <a:r>
              <a:rPr lang="ru-RU" sz="1600" dirty="0">
                <a:solidFill>
                  <a:srgbClr val="FFFF00"/>
                </a:solidFill>
                <a:effectLst>
                  <a:outerShdw blurRad="38100" dist="38100" dir="2700000" algn="tl">
                    <a:srgbClr val="000000">
                      <a:alpha val="43137"/>
                    </a:srgbClr>
                  </a:outerShdw>
                </a:effectLst>
              </a:rPr>
              <a:t>: Растёт в лесах и кустарниковых зарослях по всей России до Белого моря, в Западной Европе, в Азии</a:t>
            </a:r>
            <a:r>
              <a:rPr lang="ru-RU" sz="1600" dirty="0" smtClean="0">
                <a:solidFill>
                  <a:srgbClr val="FFFF00"/>
                </a:solidFill>
                <a:effectLst>
                  <a:outerShdw blurRad="38100" dist="38100" dir="2700000" algn="tl">
                    <a:srgbClr val="000000">
                      <a:alpha val="43137"/>
                    </a:srgbClr>
                  </a:outerShdw>
                </a:effectLst>
              </a:rPr>
              <a:t>.</a:t>
            </a:r>
            <a:r>
              <a:rPr lang="en-US" sz="1600" dirty="0" smtClean="0">
                <a:solidFill>
                  <a:srgbClr val="FFFF00"/>
                </a:solidFill>
                <a:effectLst>
                  <a:outerShdw blurRad="38100" dist="38100" dir="2700000" algn="tl">
                    <a:srgbClr val="000000">
                      <a:alpha val="43137"/>
                    </a:srgbClr>
                  </a:outerShdw>
                </a:effectLst>
              </a:rPr>
              <a:t/>
            </a:r>
            <a:br>
              <a:rPr lang="en-US" sz="1600" dirty="0" smtClean="0">
                <a:solidFill>
                  <a:srgbClr val="FFFF00"/>
                </a:solidFill>
                <a:effectLst>
                  <a:outerShdw blurRad="38100" dist="38100" dir="2700000" algn="tl">
                    <a:srgbClr val="000000">
                      <a:alpha val="43137"/>
                    </a:srgbClr>
                  </a:outerShdw>
                </a:effectLst>
              </a:rPr>
            </a:br>
            <a:r>
              <a:rPr lang="ru-RU" sz="1600" dirty="0" smtClean="0">
                <a:solidFill>
                  <a:srgbClr val="FFFF00"/>
                </a:solidFill>
                <a:effectLst>
                  <a:outerShdw blurRad="38100" dist="38100" dir="2700000" algn="tl">
                    <a:srgbClr val="000000">
                      <a:alpha val="43137"/>
                    </a:srgbClr>
                  </a:outerShdw>
                </a:effectLst>
              </a:rPr>
              <a:t> </a:t>
            </a:r>
            <a:r>
              <a:rPr lang="ru-RU" sz="1600" dirty="0">
                <a:solidFill>
                  <a:srgbClr val="FFFF00"/>
                </a:solidFill>
                <a:effectLst>
                  <a:outerShdw blurRad="38100" dist="38100" dir="2700000" algn="tl">
                    <a:srgbClr val="000000">
                      <a:alpha val="43137"/>
                    </a:srgbClr>
                  </a:outerShdw>
                </a:effectLst>
              </a:rPr>
              <a:t>Культивируется как декоративное растение</a:t>
            </a:r>
            <a:r>
              <a:rPr lang="ru-RU" sz="1600" dirty="0" smtClean="0">
                <a:solidFill>
                  <a:srgbClr val="FFFF00"/>
                </a:solidFill>
                <a:effectLst>
                  <a:outerShdw blurRad="38100" dist="38100" dir="2700000" algn="tl">
                    <a:srgbClr val="000000">
                      <a:alpha val="43137"/>
                    </a:srgbClr>
                  </a:outerShdw>
                </a:effectLst>
              </a:rPr>
              <a:t>.</a:t>
            </a:r>
            <a:r>
              <a:rPr lang="en-US" sz="1600" dirty="0" smtClean="0">
                <a:solidFill>
                  <a:srgbClr val="FFFF00"/>
                </a:solidFill>
                <a:effectLst>
                  <a:outerShdw blurRad="38100" dist="38100" dir="2700000" algn="tl">
                    <a:srgbClr val="000000">
                      <a:alpha val="43137"/>
                    </a:srgbClr>
                  </a:outerShdw>
                </a:effectLst>
              </a:rPr>
              <a:t/>
            </a:r>
            <a:br>
              <a:rPr lang="en-US" sz="1600" dirty="0" smtClean="0">
                <a:solidFill>
                  <a:srgbClr val="FFFF00"/>
                </a:solidFill>
                <a:effectLst>
                  <a:outerShdw blurRad="38100" dist="38100" dir="2700000" algn="tl">
                    <a:srgbClr val="000000">
                      <a:alpha val="43137"/>
                    </a:srgbClr>
                  </a:outerShdw>
                </a:effectLst>
              </a:rPr>
            </a:br>
            <a:r>
              <a:rPr lang="ru-RU" sz="1600" b="1" dirty="0" smtClean="0">
                <a:solidFill>
                  <a:srgbClr val="FFFF00"/>
                </a:solidFill>
                <a:effectLst>
                  <a:outerShdw blurRad="38100" dist="38100" dir="2700000" algn="tl">
                    <a:srgbClr val="000000">
                      <a:alpha val="43137"/>
                    </a:srgbClr>
                  </a:outerShdw>
                </a:effectLst>
              </a:rPr>
              <a:t>ЗНАЧЕНИЕ:</a:t>
            </a:r>
            <a:r>
              <a:rPr lang="en-US" sz="1600" dirty="0" smtClean="0">
                <a:solidFill>
                  <a:srgbClr val="FFFF00"/>
                </a:solidFill>
                <a:effectLst>
                  <a:outerShdw blurRad="38100" dist="38100" dir="2700000" algn="tl">
                    <a:srgbClr val="000000">
                      <a:alpha val="43137"/>
                    </a:srgbClr>
                  </a:outerShdw>
                </a:effectLst>
              </a:rPr>
              <a:t/>
            </a:r>
            <a:br>
              <a:rPr lang="en-US" sz="1600" dirty="0" smtClean="0">
                <a:solidFill>
                  <a:srgbClr val="FFFF00"/>
                </a:solidFill>
                <a:effectLst>
                  <a:outerShdw blurRad="38100" dist="38100" dir="2700000" algn="tl">
                    <a:srgbClr val="000000">
                      <a:alpha val="43137"/>
                    </a:srgbClr>
                  </a:outerShdw>
                </a:effectLst>
              </a:rPr>
            </a:br>
            <a:r>
              <a:rPr lang="ru-RU" sz="1600" dirty="0">
                <a:solidFill>
                  <a:srgbClr val="FFFF00"/>
                </a:solidFill>
                <a:effectLst>
                  <a:outerShdw blurRad="38100" dist="38100" dir="2700000" algn="tl">
                    <a:srgbClr val="000000">
                      <a:alpha val="43137"/>
                    </a:srgbClr>
                  </a:outerShdw>
                </a:effectLst>
              </a:rPr>
              <a:t>Готовят алкогольные и прохладительные напитки, из сока - пищевой краситель.</a:t>
            </a:r>
            <a:br>
              <a:rPr lang="ru-RU" sz="1600" dirty="0">
                <a:solidFill>
                  <a:srgbClr val="FFFF00"/>
                </a:solidFill>
                <a:effectLst>
                  <a:outerShdw blurRad="38100" dist="38100" dir="2700000" algn="tl">
                    <a:srgbClr val="000000">
                      <a:alpha val="43137"/>
                    </a:srgbClr>
                  </a:outerShdw>
                </a:effectLst>
              </a:rPr>
            </a:br>
            <a:r>
              <a:rPr lang="ru-RU" sz="1600" dirty="0" smtClean="0">
                <a:solidFill>
                  <a:srgbClr val="FFFF00"/>
                </a:solidFill>
                <a:effectLst>
                  <a:outerShdw blurRad="38100" dist="38100" dir="2700000" algn="tl">
                    <a:srgbClr val="000000">
                      <a:alpha val="43137"/>
                    </a:srgbClr>
                  </a:outerShdw>
                </a:effectLst>
              </a:rPr>
              <a:t>Иногда </a:t>
            </a:r>
            <a:r>
              <a:rPr lang="ru-RU" sz="1600" dirty="0">
                <a:solidFill>
                  <a:srgbClr val="FFFF00"/>
                </a:solidFill>
                <a:effectLst>
                  <a:outerShdw blurRad="38100" dist="38100" dir="2700000" algn="tl">
                    <a:srgbClr val="000000">
                      <a:alpha val="43137"/>
                    </a:srgbClr>
                  </a:outerShdw>
                </a:effectLst>
              </a:rPr>
              <a:t>плоды сушат и размалывают в муку, которую употребляют для выпечки особого печенья и ватрушек, а также для начинки пирогов. Из плодов варят кисель</a:t>
            </a:r>
            <a:br>
              <a:rPr lang="ru-RU" sz="1600" dirty="0">
                <a:solidFill>
                  <a:srgbClr val="FFFF00"/>
                </a:solidFill>
                <a:effectLst>
                  <a:outerShdw blurRad="38100" dist="38100" dir="2700000" algn="tl">
                    <a:srgbClr val="000000">
                      <a:alpha val="43137"/>
                    </a:srgbClr>
                  </a:outerShdw>
                </a:effectLst>
              </a:rPr>
            </a:br>
            <a:r>
              <a:rPr lang="ru-RU" sz="1600" dirty="0" smtClean="0">
                <a:solidFill>
                  <a:srgbClr val="FFFF00"/>
                </a:solidFill>
                <a:effectLst>
                  <a:outerShdw blurRad="38100" dist="38100" dir="2700000" algn="tl">
                    <a:srgbClr val="000000">
                      <a:alpha val="43137"/>
                    </a:srgbClr>
                  </a:outerShdw>
                </a:effectLst>
              </a:rPr>
              <a:t>Плоды </a:t>
            </a:r>
            <a:r>
              <a:rPr lang="ru-RU" sz="1600" dirty="0">
                <a:solidFill>
                  <a:srgbClr val="FFFF00"/>
                </a:solidFill>
                <a:effectLst>
                  <a:outerShdw blurRad="38100" dist="38100" dir="2700000" algn="tl">
                    <a:srgbClr val="000000">
                      <a:alpha val="43137"/>
                    </a:srgbClr>
                  </a:outerShdw>
                </a:effectLst>
              </a:rPr>
              <a:t>черемухи собирают для лечебных целей</a:t>
            </a:r>
            <a:br>
              <a:rPr lang="ru-RU" sz="1600" dirty="0">
                <a:solidFill>
                  <a:srgbClr val="FFFF00"/>
                </a:solidFill>
                <a:effectLst>
                  <a:outerShdw blurRad="38100" dist="38100" dir="2700000" algn="tl">
                    <a:srgbClr val="000000">
                      <a:alpha val="43137"/>
                    </a:srgbClr>
                  </a:outerShdw>
                </a:effectLst>
              </a:rPr>
            </a:br>
            <a:r>
              <a:rPr lang="ru-RU" sz="1600" dirty="0">
                <a:solidFill>
                  <a:srgbClr val="FFFF00"/>
                </a:solidFill>
                <a:effectLst>
                  <a:outerShdw blurRad="38100" dist="38100" dir="2700000" algn="tl">
                    <a:srgbClr val="000000">
                      <a:alpha val="43137"/>
                    </a:srgbClr>
                  </a:outerShdw>
                </a:effectLst>
              </a:rPr>
              <a:t>Кора и листья обладают инсектицидными свойствами, поэтому кое-где служат средством для борьбы с бытовыми насекомыми.</a:t>
            </a:r>
            <a:r>
              <a:rPr lang="en-US" sz="3200" dirty="0" smtClean="0">
                <a:solidFill>
                  <a:srgbClr val="FFFF00"/>
                </a:solidFill>
              </a:rPr>
              <a:t/>
            </a:r>
            <a:br>
              <a:rPr lang="en-US" sz="3200" dirty="0" smtClean="0">
                <a:solidFill>
                  <a:srgbClr val="FFFF00"/>
                </a:solidFill>
              </a:rPr>
            </a:br>
            <a:endParaRPr lang="ru-RU" dirty="0">
              <a:solidFill>
                <a:srgbClr val="FFFF00"/>
              </a:solidFill>
            </a:endParaRPr>
          </a:p>
        </p:txBody>
      </p:sp>
    </p:spTree>
    <p:extLst>
      <p:ext uri="{BB962C8B-B14F-4D97-AF65-F5344CB8AC3E}">
        <p14:creationId xmlns:p14="http://schemas.microsoft.com/office/powerpoint/2010/main" xmlns="" val="1572312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tretch>
            <a:fillRect/>
          </a:stretch>
        </p:blipFill>
        <p:spPr>
          <a:xfrm>
            <a:off x="0" y="0"/>
            <a:ext cx="9363326" cy="6858000"/>
          </a:xfrm>
        </p:spPr>
      </p:pic>
      <p:sp>
        <p:nvSpPr>
          <p:cNvPr id="2" name="Заголовок 1"/>
          <p:cNvSpPr>
            <a:spLocks noGrp="1"/>
          </p:cNvSpPr>
          <p:nvPr>
            <p:ph type="title"/>
          </p:nvPr>
        </p:nvSpPr>
        <p:spPr>
          <a:xfrm>
            <a:off x="609600" y="274638"/>
            <a:ext cx="7924800" cy="4797436"/>
          </a:xfrm>
        </p:spPr>
        <p:txBody>
          <a:bodyPr/>
          <a:lstStyle/>
          <a:p>
            <a:r>
              <a:rPr lang="ru-RU" sz="3200" dirty="0" smtClean="0">
                <a:solidFill>
                  <a:srgbClr val="FFFF00"/>
                </a:solidFill>
                <a:effectLst>
                  <a:outerShdw blurRad="38100" dist="38100" dir="2700000" algn="tl">
                    <a:srgbClr val="000000">
                      <a:alpha val="43137"/>
                    </a:srgbClr>
                  </a:outerShdw>
                </a:effectLst>
              </a:rPr>
              <a:t>     </a:t>
            </a:r>
            <a:r>
              <a:rPr lang="ru-RU" sz="3200" dirty="0" err="1" smtClean="0">
                <a:solidFill>
                  <a:srgbClr val="FFFF00"/>
                </a:solidFill>
                <a:effectLst>
                  <a:outerShdw blurRad="38100" dist="38100" dir="2700000" algn="tl">
                    <a:srgbClr val="000000">
                      <a:alpha val="43137"/>
                    </a:srgbClr>
                  </a:outerShdw>
                </a:effectLst>
              </a:rPr>
              <a:t>сисТеМАТИКА</a:t>
            </a:r>
            <a:r>
              <a:rPr lang="ru-RU" sz="3200" dirty="0" smtClean="0">
                <a:solidFill>
                  <a:srgbClr val="FFFF00"/>
                </a:solidFill>
                <a:effectLst>
                  <a:outerShdw blurRad="38100" dist="38100" dir="2700000" algn="tl">
                    <a:srgbClr val="000000">
                      <a:alpha val="43137"/>
                    </a:srgbClr>
                  </a:outerShdw>
                </a:effectLst>
              </a:rPr>
              <a:t/>
            </a:r>
            <a:br>
              <a:rPr lang="ru-RU" sz="3200" dirty="0" smtClean="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Царство: </a:t>
            </a:r>
            <a:r>
              <a:rPr lang="en-US" sz="1800" dirty="0">
                <a:solidFill>
                  <a:srgbClr val="FFFF00"/>
                </a:solidFill>
                <a:effectLst>
                  <a:outerShdw blurRad="38100" dist="38100" dir="2700000" algn="tl">
                    <a:srgbClr val="000000">
                      <a:alpha val="43137"/>
                    </a:srgbClr>
                  </a:outerShdw>
                </a:effectLst>
              </a:rPr>
              <a:t>Plantae (</a:t>
            </a:r>
            <a:r>
              <a:rPr lang="ru-RU" sz="1800" dirty="0">
                <a:solidFill>
                  <a:srgbClr val="FFFF00"/>
                </a:solidFill>
                <a:effectLst>
                  <a:outerShdw blurRad="38100" dist="38100" dir="2700000" algn="tl">
                    <a:srgbClr val="000000">
                      <a:alpha val="43137"/>
                    </a:srgbClr>
                  </a:outerShdw>
                </a:effectLst>
              </a:rPr>
              <a:t>Растения)</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Тип/Отдел: </a:t>
            </a:r>
            <a:r>
              <a:rPr lang="en-US" sz="1800" dirty="0" err="1">
                <a:solidFill>
                  <a:srgbClr val="FFFF00"/>
                </a:solidFill>
                <a:effectLst>
                  <a:outerShdw blurRad="38100" dist="38100" dir="2700000" algn="tl">
                    <a:srgbClr val="000000">
                      <a:alpha val="43137"/>
                    </a:srgbClr>
                  </a:outerShdw>
                </a:effectLst>
              </a:rPr>
              <a:t>Tracheophyta</a:t>
            </a:r>
            <a:r>
              <a:rPr lang="en-US" sz="1800" dirty="0">
                <a:solidFill>
                  <a:srgbClr val="FFFF00"/>
                </a:solidFill>
                <a:effectLst>
                  <a:outerShdw blurRad="38100" dist="38100" dir="2700000" algn="tl">
                    <a:srgbClr val="000000">
                      <a:alpha val="43137"/>
                    </a:srgbClr>
                  </a:outerShdw>
                </a:effectLst>
              </a:rPr>
              <a:t> (</a:t>
            </a:r>
            <a:r>
              <a:rPr lang="ru-RU" sz="1800" dirty="0">
                <a:solidFill>
                  <a:srgbClr val="FFFF00"/>
                </a:solidFill>
                <a:effectLst>
                  <a:outerShdw blurRad="38100" dist="38100" dir="2700000" algn="tl">
                    <a:srgbClr val="000000">
                      <a:alpha val="43137"/>
                    </a:srgbClr>
                  </a:outerShdw>
                </a:effectLst>
              </a:rPr>
              <a:t>Сосудистые растения)</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Тип/Отдел: </a:t>
            </a:r>
            <a:r>
              <a:rPr lang="en-US" sz="1800" dirty="0">
                <a:solidFill>
                  <a:srgbClr val="FFFF00"/>
                </a:solidFill>
                <a:effectLst>
                  <a:outerShdw blurRad="38100" dist="38100" dir="2700000" algn="tl">
                    <a:srgbClr val="000000">
                      <a:alpha val="43137"/>
                    </a:srgbClr>
                  </a:outerShdw>
                </a:effectLst>
              </a:rPr>
              <a:t>Angiosperms (</a:t>
            </a:r>
            <a:r>
              <a:rPr lang="ru-RU" sz="1800" dirty="0">
                <a:solidFill>
                  <a:srgbClr val="FFFF00"/>
                </a:solidFill>
                <a:effectLst>
                  <a:outerShdw blurRad="38100" dist="38100" dir="2700000" algn="tl">
                    <a:srgbClr val="000000">
                      <a:alpha val="43137"/>
                    </a:srgbClr>
                  </a:outerShdw>
                </a:effectLst>
              </a:rPr>
              <a:t>Цветковые растения, или Покрытосеменные )</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Класс: </a:t>
            </a:r>
            <a:r>
              <a:rPr lang="en-US" sz="1800" dirty="0" err="1">
                <a:solidFill>
                  <a:srgbClr val="FFFF00"/>
                </a:solidFill>
                <a:effectLst>
                  <a:outerShdw blurRad="38100" dist="38100" dir="2700000" algn="tl">
                    <a:srgbClr val="000000">
                      <a:alpha val="43137"/>
                    </a:srgbClr>
                  </a:outerShdw>
                </a:effectLst>
              </a:rPr>
              <a:t>Magnoliopsida</a:t>
            </a:r>
            <a:r>
              <a:rPr lang="en-US" sz="1800" dirty="0">
                <a:solidFill>
                  <a:srgbClr val="FFFF00"/>
                </a:solidFill>
                <a:effectLst>
                  <a:outerShdw blurRad="38100" dist="38100" dir="2700000" algn="tl">
                    <a:srgbClr val="000000">
                      <a:alpha val="43137"/>
                    </a:srgbClr>
                  </a:outerShdw>
                </a:effectLst>
              </a:rPr>
              <a:t> (</a:t>
            </a:r>
            <a:r>
              <a:rPr lang="ru-RU" sz="1800" dirty="0" err="1">
                <a:solidFill>
                  <a:srgbClr val="FFFF00"/>
                </a:solidFill>
                <a:effectLst>
                  <a:outerShdw blurRad="38100" dist="38100" dir="2700000" algn="tl">
                    <a:srgbClr val="000000">
                      <a:alpha val="43137"/>
                    </a:srgbClr>
                  </a:outerShdw>
                </a:effectLst>
              </a:rPr>
              <a:t>Магнолиопсиды</a:t>
            </a:r>
            <a:r>
              <a:rPr lang="ru-RU" sz="1800" dirty="0">
                <a:solidFill>
                  <a:srgbClr val="FFFF00"/>
                </a:solidFill>
                <a:effectLst>
                  <a:outerShdw blurRad="38100" dist="38100" dir="2700000" algn="tl">
                    <a:srgbClr val="000000">
                      <a:alpha val="43137"/>
                    </a:srgbClr>
                  </a:outerShdw>
                </a:effectLst>
              </a:rPr>
              <a:t>, двудольные)</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Отряд/Порядок: </a:t>
            </a:r>
            <a:r>
              <a:rPr lang="en-US" sz="1800" dirty="0">
                <a:solidFill>
                  <a:srgbClr val="FFFF00"/>
                </a:solidFill>
                <a:effectLst>
                  <a:outerShdw blurRad="38100" dist="38100" dir="2700000" algn="tl">
                    <a:srgbClr val="000000">
                      <a:alpha val="43137"/>
                    </a:srgbClr>
                  </a:outerShdw>
                </a:effectLst>
              </a:rPr>
              <a:t>Rosales (</a:t>
            </a:r>
            <a:r>
              <a:rPr lang="ru-RU" sz="1800" dirty="0">
                <a:solidFill>
                  <a:srgbClr val="FFFF00"/>
                </a:solidFill>
                <a:effectLst>
                  <a:outerShdw blurRad="38100" dist="38100" dir="2700000" algn="tl">
                    <a:srgbClr val="000000">
                      <a:alpha val="43137"/>
                    </a:srgbClr>
                  </a:outerShdw>
                </a:effectLst>
              </a:rPr>
              <a:t>Розовые, розоцветные)</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Семейство: </a:t>
            </a:r>
            <a:r>
              <a:rPr lang="en-US" sz="1800" dirty="0" err="1">
                <a:solidFill>
                  <a:srgbClr val="FFFF00"/>
                </a:solidFill>
                <a:effectLst>
                  <a:outerShdw blurRad="38100" dist="38100" dir="2700000" algn="tl">
                    <a:srgbClr val="000000">
                      <a:alpha val="43137"/>
                    </a:srgbClr>
                  </a:outerShdw>
                </a:effectLst>
              </a:rPr>
              <a:t>Rosaceae</a:t>
            </a:r>
            <a:r>
              <a:rPr lang="en-US" sz="1800" dirty="0">
                <a:solidFill>
                  <a:srgbClr val="FFFF00"/>
                </a:solidFill>
                <a:effectLst>
                  <a:outerShdw blurRad="38100" dist="38100" dir="2700000" algn="tl">
                    <a:srgbClr val="000000">
                      <a:alpha val="43137"/>
                    </a:srgbClr>
                  </a:outerShdw>
                </a:effectLst>
              </a:rPr>
              <a:t> (</a:t>
            </a:r>
            <a:r>
              <a:rPr lang="ru-RU" sz="1800" dirty="0">
                <a:solidFill>
                  <a:srgbClr val="FFFF00"/>
                </a:solidFill>
                <a:effectLst>
                  <a:outerShdw blurRad="38100" dist="38100" dir="2700000" algn="tl">
                    <a:srgbClr val="000000">
                      <a:alpha val="43137"/>
                    </a:srgbClr>
                  </a:outerShdw>
                </a:effectLst>
              </a:rPr>
              <a:t>Розовые, розоцветные)</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Род: </a:t>
            </a:r>
            <a:r>
              <a:rPr lang="en-US" sz="1800" dirty="0" err="1">
                <a:solidFill>
                  <a:srgbClr val="FFFF00"/>
                </a:solidFill>
                <a:effectLst>
                  <a:outerShdw blurRad="38100" dist="38100" dir="2700000" algn="tl">
                    <a:srgbClr val="000000">
                      <a:alpha val="43137"/>
                    </a:srgbClr>
                  </a:outerShdw>
                </a:effectLst>
              </a:rPr>
              <a:t>Malus</a:t>
            </a:r>
            <a:r>
              <a:rPr lang="en-US" sz="1800" dirty="0">
                <a:solidFill>
                  <a:srgbClr val="FFFF00"/>
                </a:solidFill>
                <a:effectLst>
                  <a:outerShdw blurRad="38100" dist="38100" dir="2700000" algn="tl">
                    <a:srgbClr val="000000">
                      <a:alpha val="43137"/>
                    </a:srgbClr>
                  </a:outerShdw>
                </a:effectLst>
              </a:rPr>
              <a:t> (</a:t>
            </a:r>
            <a:r>
              <a:rPr lang="ru-RU" sz="1800" dirty="0">
                <a:solidFill>
                  <a:srgbClr val="FFFF00"/>
                </a:solidFill>
                <a:effectLst>
                  <a:outerShdw blurRad="38100" dist="38100" dir="2700000" algn="tl">
                    <a:srgbClr val="000000">
                      <a:alpha val="43137"/>
                    </a:srgbClr>
                  </a:outerShdw>
                </a:effectLst>
              </a:rPr>
              <a:t>Яблоня)</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Вид: </a:t>
            </a:r>
            <a:r>
              <a:rPr lang="en-US" sz="1800" dirty="0" err="1">
                <a:solidFill>
                  <a:srgbClr val="FFFF00"/>
                </a:solidFill>
                <a:effectLst>
                  <a:outerShdw blurRad="38100" dist="38100" dir="2700000" algn="tl">
                    <a:srgbClr val="000000">
                      <a:alpha val="43137"/>
                    </a:srgbClr>
                  </a:outerShdw>
                </a:effectLst>
              </a:rPr>
              <a:t>Malus</a:t>
            </a:r>
            <a:r>
              <a:rPr lang="en-US" sz="1800" dirty="0">
                <a:solidFill>
                  <a:srgbClr val="FFFF00"/>
                </a:solidFill>
                <a:effectLst>
                  <a:outerShdw blurRad="38100" dist="38100" dir="2700000" algn="tl">
                    <a:srgbClr val="000000">
                      <a:alpha val="43137"/>
                    </a:srgbClr>
                  </a:outerShdw>
                </a:effectLst>
              </a:rPr>
              <a:t> </a:t>
            </a:r>
            <a:r>
              <a:rPr lang="en-US" sz="1800" dirty="0" err="1">
                <a:solidFill>
                  <a:srgbClr val="FFFF00"/>
                </a:solidFill>
                <a:effectLst>
                  <a:outerShdw blurRad="38100" dist="38100" dir="2700000" algn="tl">
                    <a:srgbClr val="000000">
                      <a:alpha val="43137"/>
                    </a:srgbClr>
                  </a:outerShdw>
                </a:effectLst>
              </a:rPr>
              <a:t>domestica</a:t>
            </a:r>
            <a:r>
              <a:rPr lang="en-US" sz="1800" dirty="0">
                <a:solidFill>
                  <a:srgbClr val="FFFF00"/>
                </a:solidFill>
                <a:effectLst>
                  <a:outerShdw blurRad="38100" dist="38100" dir="2700000" algn="tl">
                    <a:srgbClr val="000000">
                      <a:alpha val="43137"/>
                    </a:srgbClr>
                  </a:outerShdw>
                </a:effectLst>
              </a:rPr>
              <a:t> (</a:t>
            </a:r>
            <a:r>
              <a:rPr lang="ru-RU" sz="1800" dirty="0">
                <a:solidFill>
                  <a:srgbClr val="FFFF00"/>
                </a:solidFill>
                <a:effectLst>
                  <a:outerShdw blurRad="38100" dist="38100" dir="2700000" algn="tl">
                    <a:srgbClr val="000000">
                      <a:alpha val="43137"/>
                    </a:srgbClr>
                  </a:outerShdw>
                </a:effectLst>
              </a:rPr>
              <a:t>Яблоня домашняя, или садовая</a:t>
            </a:r>
            <a:r>
              <a:rPr lang="ru-RU" sz="1800" dirty="0">
                <a:solidFill>
                  <a:srgbClr val="FFFF00"/>
                </a:solidFill>
              </a:rPr>
              <a:t>)</a:t>
            </a:r>
            <a:r>
              <a:rPr lang="ru-RU" dirty="0"/>
              <a:t/>
            </a:r>
            <a:br>
              <a:rPr lang="ru-RU" dirty="0"/>
            </a:br>
            <a:r>
              <a:rPr lang="ru-RU" dirty="0"/>
              <a:t/>
            </a:r>
            <a:br>
              <a:rPr lang="ru-RU" dirty="0"/>
            </a:br>
            <a:r>
              <a:rPr lang="ru-RU" dirty="0"/>
              <a:t/>
            </a:r>
            <a:br>
              <a:rPr lang="ru-RU" dirty="0"/>
            </a:br>
            <a:endParaRPr lang="ru-RU" dirty="0"/>
          </a:p>
        </p:txBody>
      </p:sp>
      <p:sp>
        <p:nvSpPr>
          <p:cNvPr id="4" name="TextBox 3"/>
          <p:cNvSpPr txBox="1"/>
          <p:nvPr/>
        </p:nvSpPr>
        <p:spPr>
          <a:xfrm>
            <a:off x="214282" y="5643578"/>
            <a:ext cx="4286280" cy="369332"/>
          </a:xfrm>
          <a:prstGeom prst="rect">
            <a:avLst/>
          </a:prstGeom>
          <a:noFill/>
        </p:spPr>
        <p:txBody>
          <a:bodyPr wrap="square" rtlCol="0">
            <a:spAutoFit/>
          </a:bodyPr>
          <a:lstStyle/>
          <a:p>
            <a:r>
              <a:rPr lang="ru-RU" dirty="0" smtClean="0"/>
              <a:t>Задание по </a:t>
            </a:r>
            <a:r>
              <a:rPr lang="ru-RU" dirty="0" err="1" smtClean="0"/>
              <a:t>срс</a:t>
            </a:r>
            <a:endParaRPr lang="ru-RU" dirty="0"/>
          </a:p>
        </p:txBody>
      </p:sp>
    </p:spTree>
    <p:extLst>
      <p:ext uri="{BB962C8B-B14F-4D97-AF65-F5344CB8AC3E}">
        <p14:creationId xmlns:p14="http://schemas.microsoft.com/office/powerpoint/2010/main" xmlns="" val="1010331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tretch>
            <a:fillRect/>
          </a:stretch>
        </p:blipFill>
        <p:spPr>
          <a:xfrm>
            <a:off x="0" y="22626"/>
            <a:ext cx="9363326" cy="6858000"/>
          </a:xfrm>
        </p:spPr>
      </p:pic>
      <p:sp>
        <p:nvSpPr>
          <p:cNvPr id="2" name="Заголовок 1"/>
          <p:cNvSpPr>
            <a:spLocks noGrp="1"/>
          </p:cNvSpPr>
          <p:nvPr>
            <p:ph type="title"/>
          </p:nvPr>
        </p:nvSpPr>
        <p:spPr>
          <a:xfrm>
            <a:off x="609600" y="274638"/>
            <a:ext cx="7924800" cy="5818658"/>
          </a:xfrm>
        </p:spPr>
        <p:txBody>
          <a:bodyPr/>
          <a:lstStyle/>
          <a:p>
            <a:r>
              <a:rPr lang="ru-RU" sz="3200" dirty="0" smtClean="0">
                <a:solidFill>
                  <a:srgbClr val="FFFF00"/>
                </a:solidFill>
                <a:effectLst>
                  <a:outerShdw blurRad="38100" dist="38100" dir="2700000" algn="tl">
                    <a:srgbClr val="000000">
                      <a:alpha val="43137"/>
                    </a:srgbClr>
                  </a:outerShdw>
                </a:effectLst>
              </a:rPr>
              <a:t>             </a:t>
            </a:r>
            <a:r>
              <a:rPr lang="en-US" sz="3200" dirty="0" err="1" smtClean="0">
                <a:solidFill>
                  <a:srgbClr val="FFFF00"/>
                </a:solidFill>
                <a:effectLst>
                  <a:outerShdw blurRad="38100" dist="38100" dir="2700000" algn="tl">
                    <a:srgbClr val="000000">
                      <a:alpha val="43137"/>
                    </a:srgbClr>
                  </a:outerShdw>
                </a:effectLst>
              </a:rPr>
              <a:t>Malus</a:t>
            </a:r>
            <a:r>
              <a:rPr lang="en-US" sz="3200" dirty="0" smtClean="0">
                <a:solidFill>
                  <a:srgbClr val="FFFF00"/>
                </a:solidFill>
                <a:effectLst>
                  <a:outerShdw blurRad="38100" dist="38100" dir="2700000" algn="tl">
                    <a:srgbClr val="000000">
                      <a:alpha val="43137"/>
                    </a:srgbClr>
                  </a:outerShdw>
                </a:effectLst>
              </a:rPr>
              <a:t> </a:t>
            </a:r>
            <a:r>
              <a:rPr lang="en-US" sz="3200" dirty="0" err="1" smtClean="0">
                <a:solidFill>
                  <a:srgbClr val="FFFF00"/>
                </a:solidFill>
                <a:effectLst>
                  <a:outerShdw blurRad="38100" dist="38100" dir="2700000" algn="tl">
                    <a:srgbClr val="000000">
                      <a:alpha val="43137"/>
                    </a:srgbClr>
                  </a:outerShdw>
                </a:effectLst>
              </a:rPr>
              <a:t>domestica</a:t>
            </a:r>
            <a:r>
              <a:rPr lang="ru-RU" sz="3200" dirty="0" smtClean="0">
                <a:solidFill>
                  <a:srgbClr val="FFFF00"/>
                </a:solidFill>
                <a:effectLst>
                  <a:outerShdw blurRad="38100" dist="38100" dir="2700000" algn="tl">
                    <a:srgbClr val="000000">
                      <a:alpha val="43137"/>
                    </a:srgbClr>
                  </a:outerShdw>
                </a:effectLst>
              </a:rPr>
              <a:t/>
            </a:r>
            <a:br>
              <a:rPr lang="ru-RU" sz="3200" dirty="0" smtClean="0">
                <a:solidFill>
                  <a:srgbClr val="FFFF00"/>
                </a:solidFill>
                <a:effectLst>
                  <a:outerShdw blurRad="38100" dist="38100" dir="2700000" algn="tl">
                    <a:srgbClr val="000000">
                      <a:alpha val="43137"/>
                    </a:srgbClr>
                  </a:outerShdw>
                </a:effectLst>
              </a:rPr>
            </a:br>
            <a:r>
              <a:rPr lang="ru-RU" sz="3200" dirty="0" smtClean="0">
                <a:solidFill>
                  <a:srgbClr val="FFFF00"/>
                </a:solidFill>
                <a:effectLst>
                  <a:outerShdw blurRad="38100" dist="38100" dir="2700000" algn="tl">
                    <a:srgbClr val="000000">
                      <a:alpha val="43137"/>
                    </a:srgbClr>
                  </a:outerShdw>
                </a:effectLst>
              </a:rPr>
              <a:t/>
            </a:r>
            <a:br>
              <a:rPr lang="ru-RU" sz="3200" dirty="0" smtClean="0">
                <a:solidFill>
                  <a:srgbClr val="FFFF00"/>
                </a:solidFill>
                <a:effectLst>
                  <a:outerShdw blurRad="38100" dist="38100" dir="2700000" algn="tl">
                    <a:srgbClr val="000000">
                      <a:alpha val="43137"/>
                    </a:srgbClr>
                  </a:outerShdw>
                </a:effectLst>
              </a:rPr>
            </a:br>
            <a:r>
              <a:rPr lang="ru-RU" sz="1800" b="1" dirty="0" smtClean="0">
                <a:solidFill>
                  <a:srgbClr val="FFFF00"/>
                </a:solidFill>
                <a:effectLst>
                  <a:outerShdw blurRad="38100" dist="38100" dir="2700000" algn="tl">
                    <a:srgbClr val="000000">
                      <a:alpha val="43137"/>
                    </a:srgbClr>
                  </a:outerShdw>
                </a:effectLst>
              </a:rPr>
              <a:t>вегетативные органы</a:t>
            </a:r>
            <a:r>
              <a:rPr lang="ru-RU" sz="3200" dirty="0" smtClean="0">
                <a:solidFill>
                  <a:srgbClr val="FFFF00"/>
                </a:solidFill>
                <a:effectLst>
                  <a:outerShdw blurRad="38100" dist="38100" dir="2700000" algn="tl">
                    <a:srgbClr val="000000">
                      <a:alpha val="43137"/>
                    </a:srgbClr>
                  </a:outerShdw>
                </a:effectLst>
              </a:rPr>
              <a:t>: </a:t>
            </a:r>
            <a:r>
              <a:rPr lang="ru-RU" sz="1800" dirty="0" smtClean="0">
                <a:solidFill>
                  <a:srgbClr val="FFFF00"/>
                </a:solidFill>
                <a:effectLst>
                  <a:outerShdw blurRad="38100" dist="38100" dir="2700000" algn="tl">
                    <a:srgbClr val="000000">
                      <a:alpha val="43137"/>
                    </a:srgbClr>
                  </a:outerShdw>
                </a:effectLst>
              </a:rPr>
              <a:t>Небольшие деревья с округлой или раскидной </a:t>
            </a:r>
            <a:r>
              <a:rPr lang="ru-RU" sz="1800" dirty="0" err="1" smtClean="0">
                <a:solidFill>
                  <a:srgbClr val="FFFF00"/>
                </a:solidFill>
                <a:effectLst>
                  <a:outerShdw blurRad="38100" dist="38100" dir="2700000" algn="tl">
                    <a:srgbClr val="000000">
                      <a:alpha val="43137"/>
                    </a:srgbClr>
                  </a:outerShdw>
                </a:effectLst>
              </a:rPr>
              <a:t>кроной,серокорыми</a:t>
            </a:r>
            <a:r>
              <a:rPr lang="ru-RU" sz="1800" dirty="0" smtClean="0">
                <a:solidFill>
                  <a:srgbClr val="FFFF00"/>
                </a:solidFill>
                <a:effectLst>
                  <a:outerShdw blurRad="38100" dist="38100" dir="2700000" algn="tl">
                    <a:srgbClr val="000000">
                      <a:alpha val="43137"/>
                    </a:srgbClr>
                  </a:outerShdw>
                </a:effectLst>
              </a:rPr>
              <a:t> </a:t>
            </a:r>
            <a:r>
              <a:rPr lang="ru-RU" sz="1800" dirty="0" err="1" smtClean="0">
                <a:solidFill>
                  <a:srgbClr val="FFFF00"/>
                </a:solidFill>
                <a:effectLst>
                  <a:outerShdw blurRad="38100" dist="38100" dir="2700000" algn="tl">
                    <a:srgbClr val="000000">
                      <a:alpha val="43137"/>
                    </a:srgbClr>
                  </a:outerShdw>
                </a:effectLst>
              </a:rPr>
              <a:t>стволами.Листья</a:t>
            </a:r>
            <a:r>
              <a:rPr lang="ru-RU" sz="1800" dirty="0" smtClean="0">
                <a:solidFill>
                  <a:srgbClr val="FFFF00"/>
                </a:solidFill>
                <a:effectLst>
                  <a:outerShdw blurRad="38100" dist="38100" dir="2700000" algn="tl">
                    <a:srgbClr val="000000">
                      <a:alpha val="43137"/>
                    </a:srgbClr>
                  </a:outerShdw>
                </a:effectLst>
              </a:rPr>
              <a:t> яйцевидные или эллиптические с </a:t>
            </a:r>
            <a:r>
              <a:rPr lang="ru-RU" sz="1800" dirty="0" err="1" smtClean="0">
                <a:solidFill>
                  <a:srgbClr val="FFFF00"/>
                </a:solidFill>
                <a:effectLst>
                  <a:outerShdw blurRad="38100" dist="38100" dir="2700000" algn="tl">
                    <a:srgbClr val="000000">
                      <a:alpha val="43137"/>
                    </a:srgbClr>
                  </a:outerShdw>
                </a:effectLst>
              </a:rPr>
              <a:t>пильчатозубчатым</a:t>
            </a:r>
            <a:r>
              <a:rPr lang="ru-RU" sz="1800" dirty="0" smtClean="0">
                <a:solidFill>
                  <a:srgbClr val="FFFF00"/>
                </a:solidFill>
                <a:effectLst>
                  <a:outerShdw blurRad="38100" dist="38100" dir="2700000" algn="tl">
                    <a:srgbClr val="000000">
                      <a:alpha val="43137"/>
                    </a:srgbClr>
                  </a:outerShdw>
                </a:effectLst>
              </a:rPr>
              <a:t> краем, </a:t>
            </a:r>
            <a:br>
              <a:rPr lang="ru-RU" sz="1800" dirty="0" smtClean="0">
                <a:solidFill>
                  <a:srgbClr val="FFFF00"/>
                </a:solidFill>
                <a:effectLst>
                  <a:outerShdw blurRad="38100" dist="38100" dir="2700000" algn="tl">
                    <a:srgbClr val="000000">
                      <a:alpha val="43137"/>
                    </a:srgbClr>
                  </a:outerShdw>
                </a:effectLst>
              </a:rPr>
            </a:br>
            <a:r>
              <a:rPr lang="ru-RU" sz="1800" b="1" dirty="0" smtClean="0">
                <a:solidFill>
                  <a:srgbClr val="FFFF00"/>
                </a:solidFill>
                <a:effectLst>
                  <a:outerShdw blurRad="38100" dist="38100" dir="2700000" algn="tl">
                    <a:srgbClr val="000000">
                      <a:alpha val="43137"/>
                    </a:srgbClr>
                  </a:outerShdw>
                </a:effectLst>
              </a:rPr>
              <a:t>Генеративные органы: </a:t>
            </a:r>
            <a:r>
              <a:rPr lang="ru-RU" sz="1800" dirty="0" smtClean="0">
                <a:solidFill>
                  <a:srgbClr val="FFFF00"/>
                </a:solidFill>
                <a:effectLst>
                  <a:outerShdw blurRad="38100" dist="38100" dir="2700000" algn="tl">
                    <a:srgbClr val="000000">
                      <a:alpha val="43137"/>
                    </a:srgbClr>
                  </a:outerShdw>
                </a:effectLst>
              </a:rPr>
              <a:t>цветки белые или </a:t>
            </a:r>
            <a:r>
              <a:rPr lang="ru-RU" sz="1800" dirty="0" err="1" smtClean="0">
                <a:solidFill>
                  <a:srgbClr val="FFFF00"/>
                </a:solidFill>
                <a:effectLst>
                  <a:outerShdw blurRad="38100" dist="38100" dir="2700000" algn="tl">
                    <a:srgbClr val="000000">
                      <a:alpha val="43137"/>
                    </a:srgbClr>
                  </a:outerShdw>
                </a:effectLst>
              </a:rPr>
              <a:t>розовые.плод</a:t>
            </a:r>
            <a:r>
              <a:rPr lang="ru-RU" sz="1800" dirty="0" smtClean="0">
                <a:solidFill>
                  <a:srgbClr val="FFFF00"/>
                </a:solidFill>
                <a:effectLst>
                  <a:outerShdw blurRad="38100" dist="38100" dir="2700000" algn="tl">
                    <a:srgbClr val="000000">
                      <a:alpha val="43137"/>
                    </a:srgbClr>
                  </a:outerShdw>
                </a:effectLst>
              </a:rPr>
              <a:t> яблоко</a:t>
            </a:r>
            <a:br>
              <a:rPr lang="ru-RU" sz="1800" dirty="0" smtClean="0">
                <a:solidFill>
                  <a:srgbClr val="FFFF00"/>
                </a:solidFill>
                <a:effectLst>
                  <a:outerShdw blurRad="38100" dist="38100" dir="2700000" algn="tl">
                    <a:srgbClr val="000000">
                      <a:alpha val="43137"/>
                    </a:srgbClr>
                  </a:outerShdw>
                </a:effectLst>
              </a:rPr>
            </a:br>
            <a:r>
              <a:rPr lang="ru-RU" sz="1800" b="1" dirty="0" smtClean="0">
                <a:solidFill>
                  <a:srgbClr val="FFFF00"/>
                </a:solidFill>
                <a:effectLst>
                  <a:outerShdw blurRad="38100" dist="38100" dir="2700000" algn="tl">
                    <a:srgbClr val="000000">
                      <a:alpha val="43137"/>
                    </a:srgbClr>
                  </a:outerShdw>
                </a:effectLst>
              </a:rPr>
              <a:t>распространение:</a:t>
            </a:r>
            <a:r>
              <a:rPr lang="ru-RU" sz="1800" dirty="0" smtClean="0">
                <a:solidFill>
                  <a:srgbClr val="FFFF00"/>
                </a:solidFill>
                <a:effectLst>
                  <a:outerShdw blurRad="38100" dist="38100" dir="2700000" algn="tl">
                    <a:srgbClr val="000000">
                      <a:alpha val="43137"/>
                    </a:srgbClr>
                  </a:outerShdw>
                </a:effectLst>
              </a:rPr>
              <a:t> по всему </a:t>
            </a:r>
            <a:r>
              <a:rPr lang="ru-RU" sz="1800" dirty="0" err="1" smtClean="0">
                <a:solidFill>
                  <a:srgbClr val="FFFF00"/>
                </a:solidFill>
                <a:effectLst>
                  <a:outerShdw blurRad="38100" dist="38100" dir="2700000" algn="tl">
                    <a:srgbClr val="000000">
                      <a:alpha val="43137"/>
                    </a:srgbClr>
                  </a:outerShdw>
                </a:effectLst>
              </a:rPr>
              <a:t>миру,но</a:t>
            </a:r>
            <a:r>
              <a:rPr lang="ru-RU" sz="1800" dirty="0" smtClean="0">
                <a:solidFill>
                  <a:srgbClr val="FFFF00"/>
                </a:solidFill>
                <a:effectLst>
                  <a:outerShdw blurRad="38100" dist="38100" dir="2700000" algn="tl">
                    <a:srgbClr val="000000">
                      <a:alpha val="43137"/>
                    </a:srgbClr>
                  </a:outerShdw>
                </a:effectLst>
              </a:rPr>
              <a:t> особенно- умеренная и субтропическая области Северного полушария</a:t>
            </a:r>
            <a:br>
              <a:rPr lang="ru-RU" sz="1800" dirty="0" smtClean="0">
                <a:solidFill>
                  <a:srgbClr val="FFFF00"/>
                </a:solidFill>
                <a:effectLst>
                  <a:outerShdw blurRad="38100" dist="38100" dir="2700000" algn="tl">
                    <a:srgbClr val="000000">
                      <a:alpha val="43137"/>
                    </a:srgbClr>
                  </a:outerShdw>
                </a:effectLst>
              </a:rPr>
            </a:br>
            <a:r>
              <a:rPr lang="ru-RU" sz="1800" b="1" dirty="0" smtClean="0">
                <a:solidFill>
                  <a:srgbClr val="FFFF00"/>
                </a:solidFill>
                <a:effectLst>
                  <a:outerShdw blurRad="38100" dist="38100" dir="2700000" algn="tl">
                    <a:srgbClr val="000000">
                      <a:alpha val="43137"/>
                    </a:srgbClr>
                  </a:outerShdw>
                </a:effectLst>
              </a:rPr>
              <a:t>значение:</a:t>
            </a:r>
            <a:r>
              <a:rPr lang="ru-RU" sz="1800" dirty="0" smtClean="0">
                <a:solidFill>
                  <a:srgbClr val="FFFF00"/>
                </a:solidFill>
                <a:effectLst>
                  <a:outerShdw blurRad="38100" dist="38100" dir="2700000" algn="tl">
                    <a:srgbClr val="000000">
                      <a:alpha val="43137"/>
                    </a:srgbClr>
                  </a:outerShdw>
                </a:effectLst>
              </a:rPr>
              <a:t> яблоня домашняя дает медоносным пчелам очень ценный весенний взяток </a:t>
            </a:r>
            <a:r>
              <a:rPr lang="ru-RU" sz="1800" dirty="0" err="1" smtClean="0">
                <a:solidFill>
                  <a:srgbClr val="FFFF00"/>
                </a:solidFill>
                <a:effectLst>
                  <a:outerShdw blurRad="38100" dist="38100" dir="2700000" algn="tl">
                    <a:srgbClr val="000000">
                      <a:alpha val="43137"/>
                    </a:srgbClr>
                  </a:outerShdw>
                </a:effectLst>
              </a:rPr>
              <a:t>нектара.служит</a:t>
            </a:r>
            <a:r>
              <a:rPr lang="ru-RU" sz="1800" dirty="0" smtClean="0">
                <a:solidFill>
                  <a:srgbClr val="FFFF00"/>
                </a:solidFill>
                <a:effectLst>
                  <a:outerShdw blurRad="38100" dist="38100" dir="2700000" algn="tl">
                    <a:srgbClr val="000000">
                      <a:alpha val="43137"/>
                    </a:srgbClr>
                  </a:outerShdw>
                </a:effectLst>
              </a:rPr>
              <a:t> источником витаминов(</a:t>
            </a:r>
            <a:r>
              <a:rPr lang="ru-RU" sz="1800" dirty="0" err="1" smtClean="0">
                <a:solidFill>
                  <a:srgbClr val="FFFF00"/>
                </a:solidFill>
                <a:effectLst>
                  <a:outerShdw blurRad="38100" dist="38100" dir="2700000" algn="tl">
                    <a:srgbClr val="000000">
                      <a:alpha val="43137"/>
                    </a:srgbClr>
                  </a:outerShdw>
                </a:effectLst>
              </a:rPr>
              <a:t>фруктоза,железо</a:t>
            </a:r>
            <a:r>
              <a:rPr lang="ru-RU" sz="1800" dirty="0" smtClean="0">
                <a:solidFill>
                  <a:srgbClr val="FFFF00"/>
                </a:solidFill>
                <a:effectLst>
                  <a:outerShdw blurRad="38100" dist="38100" dir="2700000" algn="tl">
                    <a:srgbClr val="000000">
                      <a:alpha val="43137"/>
                    </a:srgbClr>
                  </a:outerShdw>
                </a:effectLst>
              </a:rPr>
              <a:t>)</a:t>
            </a:r>
            <a:r>
              <a:rPr lang="ru-RU" sz="1800" dirty="0" smtClean="0">
                <a:solidFill>
                  <a:srgbClr val="FFFF00"/>
                </a:solidFill>
              </a:rPr>
              <a:t/>
            </a:r>
            <a:br>
              <a:rPr lang="ru-RU" sz="1800" dirty="0" smtClean="0">
                <a:solidFill>
                  <a:srgbClr val="FFFF00"/>
                </a:solidFill>
              </a:rPr>
            </a:br>
            <a:r>
              <a:rPr lang="ru-RU" sz="3200" dirty="0">
                <a:solidFill>
                  <a:srgbClr val="FFFF00"/>
                </a:solidFill>
              </a:rPr>
              <a:t/>
            </a:r>
            <a:br>
              <a:rPr lang="ru-RU" sz="3200" dirty="0">
                <a:solidFill>
                  <a:srgbClr val="FFFF00"/>
                </a:solidFill>
              </a:rPr>
            </a:br>
            <a:r>
              <a:rPr lang="ru-RU" sz="3200" dirty="0">
                <a:solidFill>
                  <a:srgbClr val="FFFF00"/>
                </a:solidFill>
              </a:rPr>
              <a:t/>
            </a:r>
            <a:br>
              <a:rPr lang="ru-RU" sz="3200" dirty="0">
                <a:solidFill>
                  <a:srgbClr val="FFFF00"/>
                </a:solidFill>
              </a:rPr>
            </a:br>
            <a:r>
              <a:rPr lang="ru-RU" sz="3200" dirty="0" smtClean="0">
                <a:solidFill>
                  <a:srgbClr val="FFFF00"/>
                </a:solidFill>
              </a:rPr>
              <a:t/>
            </a:r>
            <a:br>
              <a:rPr lang="ru-RU" sz="3200" dirty="0" smtClean="0">
                <a:solidFill>
                  <a:srgbClr val="FFFF00"/>
                </a:solidFill>
              </a:rPr>
            </a:br>
            <a:endParaRPr lang="ru-RU" dirty="0"/>
          </a:p>
        </p:txBody>
      </p:sp>
    </p:spTree>
    <p:extLst>
      <p:ext uri="{BB962C8B-B14F-4D97-AF65-F5344CB8AC3E}">
        <p14:creationId xmlns:p14="http://schemas.microsoft.com/office/powerpoint/2010/main" xmlns="" val="3042984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85728"/>
            <a:ext cx="9144000" cy="6355080"/>
          </a:xfrm>
          <a:prstGeom prst="rect">
            <a:avLst/>
          </a:prstGeom>
        </p:spPr>
      </p:pic>
      <p:sp>
        <p:nvSpPr>
          <p:cNvPr id="2" name="Заголовок 1"/>
          <p:cNvSpPr>
            <a:spLocks noGrp="1"/>
          </p:cNvSpPr>
          <p:nvPr>
            <p:ph type="ctrTitle"/>
          </p:nvPr>
        </p:nvSpPr>
        <p:spPr>
          <a:xfrm>
            <a:off x="940499" y="908720"/>
            <a:ext cx="7087885" cy="2016224"/>
          </a:xfrm>
        </p:spPr>
        <p:txBody>
          <a:bodyPr/>
          <a:lstStyle/>
          <a:p>
            <a:r>
              <a:rPr lang="ru-RU" sz="1600" b="1" dirty="0" smtClean="0">
                <a:solidFill>
                  <a:schemeClr val="bg1"/>
                </a:solidFill>
                <a:effectLst/>
              </a:rPr>
              <a:t/>
            </a:r>
            <a:br>
              <a:rPr lang="ru-RU" sz="1600" b="1" dirty="0" smtClean="0">
                <a:solidFill>
                  <a:schemeClr val="bg1"/>
                </a:solidFill>
                <a:effectLst/>
              </a:rPr>
            </a:br>
            <a:endParaRPr lang="ru-RU" sz="1600" b="1" dirty="0">
              <a:solidFill>
                <a:schemeClr val="bg1"/>
              </a:solidFill>
              <a:effectLst/>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39543" y="3714752"/>
            <a:ext cx="4104457" cy="2880320"/>
          </a:xfrm>
          <a:prstGeom prst="rect">
            <a:avLst/>
          </a:prstGeom>
          <a:ln>
            <a:noFill/>
          </a:ln>
          <a:effectLst>
            <a:softEdge rad="112500"/>
          </a:effectLst>
        </p:spPr>
      </p:pic>
      <p:sp>
        <p:nvSpPr>
          <p:cNvPr id="12" name="TextBox 11"/>
          <p:cNvSpPr txBox="1"/>
          <p:nvPr/>
        </p:nvSpPr>
        <p:spPr>
          <a:xfrm>
            <a:off x="0" y="3071810"/>
            <a:ext cx="5588112" cy="2585323"/>
          </a:xfrm>
          <a:prstGeom prst="rect">
            <a:avLst/>
          </a:prstGeom>
          <a:noFill/>
        </p:spPr>
        <p:txBody>
          <a:bodyPr wrap="square" rtlCol="0">
            <a:spAutoFit/>
          </a:bodyPr>
          <a:lstStyle/>
          <a:p>
            <a:r>
              <a:rPr lang="ru-RU" b="1" i="1" dirty="0" smtClean="0">
                <a:solidFill>
                  <a:schemeClr val="bg1"/>
                </a:solidFill>
                <a:latin typeface="Garamond" panose="02020404030301010803" pitchFamily="18" charset="0"/>
                <a:cs typeface="Arial" panose="020B0604020202020204" pitchFamily="34" charset="0"/>
              </a:rPr>
              <a:t>Первый день практики начался в г.Уфа 22.0</a:t>
            </a:r>
            <a:r>
              <a:rPr lang="en-US" b="1" i="1" dirty="0" smtClean="0">
                <a:solidFill>
                  <a:schemeClr val="bg1"/>
                </a:solidFill>
                <a:latin typeface="Garamond" panose="02020404030301010803" pitchFamily="18" charset="0"/>
                <a:cs typeface="Arial" panose="020B0604020202020204" pitchFamily="34" charset="0"/>
              </a:rPr>
              <a:t>5</a:t>
            </a:r>
            <a:r>
              <a:rPr lang="ru-RU" b="1" i="1" dirty="0" smtClean="0">
                <a:solidFill>
                  <a:schemeClr val="bg1"/>
                </a:solidFill>
                <a:latin typeface="Garamond" panose="02020404030301010803" pitchFamily="18" charset="0"/>
                <a:cs typeface="Arial" panose="020B0604020202020204" pitchFamily="34" charset="0"/>
              </a:rPr>
              <a:t>.2017г. С нами провели инструктаж. Совместно с нашим руководителем мы установили основные цели и задачи. Первая цель была- собрать древесные растения.</a:t>
            </a:r>
          </a:p>
          <a:p>
            <a:r>
              <a:rPr lang="ru-RU" b="1" i="1" dirty="0" smtClean="0">
                <a:solidFill>
                  <a:schemeClr val="bg1"/>
                </a:solidFill>
                <a:latin typeface="Garamond" panose="02020404030301010803" pitchFamily="18" charset="0"/>
                <a:cs typeface="Arial" panose="020B0604020202020204" pitchFamily="34" charset="0"/>
              </a:rPr>
              <a:t>Мы отправились в парк Матросова, где было  собрано 13 растений  из семейств: </a:t>
            </a:r>
            <a:r>
              <a:rPr lang="en-US" b="1" i="1" dirty="0" smtClean="0">
                <a:solidFill>
                  <a:schemeClr val="bg1"/>
                </a:solidFill>
                <a:latin typeface="Garamond" panose="02020404030301010803" pitchFamily="18" charset="0"/>
                <a:cs typeface="Arial" panose="020B0604020202020204" pitchFamily="34" charset="0"/>
              </a:rPr>
              <a:t>Rosaceae, Pinaceae,Cupressaceae</a:t>
            </a:r>
            <a:r>
              <a:rPr lang="en-US" b="1" i="1" dirty="0">
                <a:solidFill>
                  <a:schemeClr val="bg1"/>
                </a:solidFill>
                <a:latin typeface="Garamond" panose="02020404030301010803" pitchFamily="18" charset="0"/>
                <a:cs typeface="Arial" panose="020B0604020202020204" pitchFamily="34" charset="0"/>
              </a:rPr>
              <a:t>.</a:t>
            </a:r>
            <a:endParaRPr lang="ru-RU" b="1" i="1" dirty="0" smtClean="0">
              <a:solidFill>
                <a:schemeClr val="bg1"/>
              </a:solidFill>
              <a:latin typeface="Garamond" panose="02020404030301010803" pitchFamily="18" charset="0"/>
              <a:cs typeface="Arial" panose="020B0604020202020204" pitchFamily="34" charset="0"/>
            </a:endParaRPr>
          </a:p>
          <a:p>
            <a:endParaRPr lang="ru-RU" dirty="0">
              <a:solidFill>
                <a:schemeClr val="bg1"/>
              </a:solidFill>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57166"/>
            <a:ext cx="3275856" cy="2456892"/>
          </a:xfrm>
          <a:prstGeom prst="rect">
            <a:avLst/>
          </a:prstGeom>
          <a:ln>
            <a:noFill/>
          </a:ln>
          <a:effectLst>
            <a:softEdge rad="112500"/>
          </a:effectLst>
        </p:spPr>
      </p:pic>
      <p:pic>
        <p:nvPicPr>
          <p:cNvPr id="8" name="Рисунок 7" descr="инструктаж.jpg"/>
          <p:cNvPicPr>
            <a:picLocks noChangeAspect="1"/>
          </p:cNvPicPr>
          <p:nvPr/>
        </p:nvPicPr>
        <p:blipFill>
          <a:blip r:embed="rId5" cstate="print"/>
          <a:stretch>
            <a:fillRect/>
          </a:stretch>
        </p:blipFill>
        <p:spPr>
          <a:xfrm>
            <a:off x="3428992" y="428604"/>
            <a:ext cx="2381267" cy="1785950"/>
          </a:xfrm>
          <a:prstGeom prst="rect">
            <a:avLst/>
          </a:prstGeom>
          <a:ln>
            <a:noFill/>
          </a:ln>
          <a:effectLst>
            <a:softEdge rad="112500"/>
          </a:effectLst>
        </p:spPr>
      </p:pic>
      <p:pic>
        <p:nvPicPr>
          <p:cNvPr id="14" name="Рисунок 13" descr="цель.jpg"/>
          <p:cNvPicPr>
            <a:picLocks noChangeAspect="1"/>
          </p:cNvPicPr>
          <p:nvPr/>
        </p:nvPicPr>
        <p:blipFill>
          <a:blip r:embed="rId6" cstate="print"/>
          <a:stretch>
            <a:fillRect/>
          </a:stretch>
        </p:blipFill>
        <p:spPr>
          <a:xfrm>
            <a:off x="5888473" y="1500174"/>
            <a:ext cx="3255527" cy="2071710"/>
          </a:xfrm>
          <a:prstGeom prst="rect">
            <a:avLst/>
          </a:prstGeom>
          <a:ln>
            <a:noFill/>
          </a:ln>
          <a:effectLst>
            <a:softEdge rad="112500"/>
          </a:effectLst>
        </p:spPr>
      </p:pic>
    </p:spTree>
    <p:extLst>
      <p:ext uri="{BB962C8B-B14F-4D97-AF65-F5344CB8AC3E}">
        <p14:creationId xmlns:p14="http://schemas.microsoft.com/office/powerpoint/2010/main" xmlns="" val="305947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3"/>
          </p:nvPr>
        </p:nvPicPr>
        <p:blipFill>
          <a:blip r:embed="rId2" cstate="print">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tretch>
            <a:fillRect/>
          </a:stretch>
        </p:blipFill>
        <p:spPr>
          <a:xfrm>
            <a:off x="-15322" y="0"/>
            <a:ext cx="9153139" cy="6858000"/>
          </a:xfrm>
        </p:spPr>
      </p:pic>
      <p:sp>
        <p:nvSpPr>
          <p:cNvPr id="2" name="Заголовок 1"/>
          <p:cNvSpPr>
            <a:spLocks noGrp="1"/>
          </p:cNvSpPr>
          <p:nvPr>
            <p:ph type="title"/>
          </p:nvPr>
        </p:nvSpPr>
        <p:spPr>
          <a:xfrm>
            <a:off x="609600" y="274638"/>
            <a:ext cx="7924800" cy="4011618"/>
          </a:xfrm>
        </p:spPr>
        <p:txBody>
          <a:bodyPr/>
          <a:lstStyle/>
          <a:p>
            <a:r>
              <a:rPr lang="ru-RU" sz="1800" b="1" dirty="0" smtClean="0">
                <a:solidFill>
                  <a:srgbClr val="FFFF00"/>
                </a:solidFill>
                <a:effectLst>
                  <a:outerShdw blurRad="38100" dist="38100" dir="2700000" algn="tl">
                    <a:srgbClr val="000000">
                      <a:alpha val="43137"/>
                    </a:srgbClr>
                  </a:outerShdw>
                </a:effectLst>
              </a:rPr>
              <a:t/>
            </a:r>
            <a:br>
              <a:rPr lang="ru-RU" sz="1800" b="1" dirty="0" smtClean="0">
                <a:solidFill>
                  <a:srgbClr val="FFFF00"/>
                </a:solidFill>
                <a:effectLst>
                  <a:outerShdw blurRad="38100" dist="38100" dir="2700000" algn="tl">
                    <a:srgbClr val="000000">
                      <a:alpha val="43137"/>
                    </a:srgbClr>
                  </a:outerShdw>
                </a:effectLst>
              </a:rPr>
            </a:br>
            <a:r>
              <a:rPr lang="ru-RU" sz="3200" b="1" dirty="0" smtClean="0">
                <a:solidFill>
                  <a:srgbClr val="FFFF00"/>
                </a:solidFill>
                <a:effectLst>
                  <a:outerShdw blurRad="38100" dist="38100" dir="2700000" algn="tl">
                    <a:srgbClr val="000000">
                      <a:alpha val="43137"/>
                    </a:srgbClr>
                  </a:outerShdw>
                </a:effectLst>
              </a:rPr>
              <a:t>Систематика</a:t>
            </a:r>
            <a:r>
              <a:rPr lang="ru-RU" sz="1800" dirty="0" smtClean="0">
                <a:solidFill>
                  <a:srgbClr val="FFFF00"/>
                </a:solidFill>
                <a:effectLst>
                  <a:outerShdw blurRad="38100" dist="38100" dir="2700000" algn="tl">
                    <a:srgbClr val="000000">
                      <a:alpha val="43137"/>
                    </a:srgbClr>
                  </a:outerShdw>
                </a:effectLst>
              </a:rPr>
              <a:t/>
            </a:r>
            <a:br>
              <a:rPr lang="ru-RU" sz="1800" dirty="0" smtClean="0">
                <a:solidFill>
                  <a:srgbClr val="FFFF00"/>
                </a:solidFill>
                <a:effectLst>
                  <a:outerShdw blurRad="38100" dist="38100" dir="2700000" algn="tl">
                    <a:srgbClr val="000000">
                      <a:alpha val="43137"/>
                    </a:srgbClr>
                  </a:outerShdw>
                </a:effectLst>
              </a:rPr>
            </a:br>
            <a:r>
              <a:rPr lang="ru-RU" sz="1800" dirty="0" smtClean="0">
                <a:solidFill>
                  <a:srgbClr val="FFFF00"/>
                </a:solidFill>
                <a:effectLst>
                  <a:outerShdw blurRad="38100" dist="38100" dir="2700000" algn="tl">
                    <a:srgbClr val="000000">
                      <a:alpha val="43137"/>
                    </a:srgbClr>
                  </a:outerShdw>
                </a:effectLst>
              </a:rPr>
              <a:t>Царство</a:t>
            </a:r>
            <a:r>
              <a:rPr lang="ru-RU" sz="1800" dirty="0">
                <a:solidFill>
                  <a:srgbClr val="FFFF00"/>
                </a:solidFill>
                <a:effectLst>
                  <a:outerShdw blurRad="38100" dist="38100" dir="2700000" algn="tl">
                    <a:srgbClr val="000000">
                      <a:alpha val="43137"/>
                    </a:srgbClr>
                  </a:outerShdw>
                </a:effectLst>
              </a:rPr>
              <a:t>: </a:t>
            </a:r>
            <a:r>
              <a:rPr lang="en-US" sz="1800" dirty="0">
                <a:solidFill>
                  <a:srgbClr val="FFFF00"/>
                </a:solidFill>
                <a:effectLst>
                  <a:outerShdw blurRad="38100" dist="38100" dir="2700000" algn="tl">
                    <a:srgbClr val="000000">
                      <a:alpha val="43137"/>
                    </a:srgbClr>
                  </a:outerShdw>
                </a:effectLst>
              </a:rPr>
              <a:t>Plantae (</a:t>
            </a:r>
            <a:r>
              <a:rPr lang="ru-RU" sz="1800" dirty="0">
                <a:solidFill>
                  <a:srgbClr val="FFFF00"/>
                </a:solidFill>
                <a:effectLst>
                  <a:outerShdw blurRad="38100" dist="38100" dir="2700000" algn="tl">
                    <a:srgbClr val="000000">
                      <a:alpha val="43137"/>
                    </a:srgbClr>
                  </a:outerShdw>
                </a:effectLst>
              </a:rPr>
              <a:t>Растения)</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Тип/Отдел: </a:t>
            </a:r>
            <a:r>
              <a:rPr lang="en-US" sz="1800" dirty="0" err="1">
                <a:solidFill>
                  <a:srgbClr val="FFFF00"/>
                </a:solidFill>
                <a:effectLst>
                  <a:outerShdw blurRad="38100" dist="38100" dir="2700000" algn="tl">
                    <a:srgbClr val="000000">
                      <a:alpha val="43137"/>
                    </a:srgbClr>
                  </a:outerShdw>
                </a:effectLst>
              </a:rPr>
              <a:t>Tracheophyta</a:t>
            </a:r>
            <a:r>
              <a:rPr lang="en-US" sz="1800" dirty="0">
                <a:solidFill>
                  <a:srgbClr val="FFFF00"/>
                </a:solidFill>
                <a:effectLst>
                  <a:outerShdw blurRad="38100" dist="38100" dir="2700000" algn="tl">
                    <a:srgbClr val="000000">
                      <a:alpha val="43137"/>
                    </a:srgbClr>
                  </a:outerShdw>
                </a:effectLst>
              </a:rPr>
              <a:t> (</a:t>
            </a:r>
            <a:r>
              <a:rPr lang="ru-RU" sz="1800" dirty="0">
                <a:solidFill>
                  <a:srgbClr val="FFFF00"/>
                </a:solidFill>
                <a:effectLst>
                  <a:outerShdw blurRad="38100" dist="38100" dir="2700000" algn="tl">
                    <a:srgbClr val="000000">
                      <a:alpha val="43137"/>
                    </a:srgbClr>
                  </a:outerShdw>
                </a:effectLst>
              </a:rPr>
              <a:t>Сосудистые растения)</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Тип/Отдел: </a:t>
            </a:r>
            <a:r>
              <a:rPr lang="en-US" sz="1800" dirty="0">
                <a:solidFill>
                  <a:srgbClr val="FFFF00"/>
                </a:solidFill>
                <a:effectLst>
                  <a:outerShdw blurRad="38100" dist="38100" dir="2700000" algn="tl">
                    <a:srgbClr val="000000">
                      <a:alpha val="43137"/>
                    </a:srgbClr>
                  </a:outerShdw>
                </a:effectLst>
              </a:rPr>
              <a:t>Angiosperms (</a:t>
            </a:r>
            <a:r>
              <a:rPr lang="ru-RU" sz="1800" dirty="0">
                <a:solidFill>
                  <a:srgbClr val="FFFF00"/>
                </a:solidFill>
                <a:effectLst>
                  <a:outerShdw blurRad="38100" dist="38100" dir="2700000" algn="tl">
                    <a:srgbClr val="000000">
                      <a:alpha val="43137"/>
                    </a:srgbClr>
                  </a:outerShdw>
                </a:effectLst>
              </a:rPr>
              <a:t>Цветковые растения, или Покрытосеменные )</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Класс: </a:t>
            </a:r>
            <a:r>
              <a:rPr lang="en-US" sz="1800" dirty="0" err="1">
                <a:solidFill>
                  <a:srgbClr val="FFFF00"/>
                </a:solidFill>
                <a:effectLst>
                  <a:outerShdw blurRad="38100" dist="38100" dir="2700000" algn="tl">
                    <a:srgbClr val="000000">
                      <a:alpha val="43137"/>
                    </a:srgbClr>
                  </a:outerShdw>
                </a:effectLst>
              </a:rPr>
              <a:t>Magnoliopsida</a:t>
            </a:r>
            <a:r>
              <a:rPr lang="en-US" sz="1800" dirty="0">
                <a:solidFill>
                  <a:srgbClr val="FFFF00"/>
                </a:solidFill>
                <a:effectLst>
                  <a:outerShdw blurRad="38100" dist="38100" dir="2700000" algn="tl">
                    <a:srgbClr val="000000">
                      <a:alpha val="43137"/>
                    </a:srgbClr>
                  </a:outerShdw>
                </a:effectLst>
              </a:rPr>
              <a:t> (</a:t>
            </a:r>
            <a:r>
              <a:rPr lang="ru-RU" sz="1800" dirty="0" err="1">
                <a:solidFill>
                  <a:srgbClr val="FFFF00"/>
                </a:solidFill>
                <a:effectLst>
                  <a:outerShdw blurRad="38100" dist="38100" dir="2700000" algn="tl">
                    <a:srgbClr val="000000">
                      <a:alpha val="43137"/>
                    </a:srgbClr>
                  </a:outerShdw>
                </a:effectLst>
              </a:rPr>
              <a:t>Магнолиопсиды</a:t>
            </a:r>
            <a:r>
              <a:rPr lang="ru-RU" sz="1800" dirty="0">
                <a:solidFill>
                  <a:srgbClr val="FFFF00"/>
                </a:solidFill>
                <a:effectLst>
                  <a:outerShdw blurRad="38100" dist="38100" dir="2700000" algn="tl">
                    <a:srgbClr val="000000">
                      <a:alpha val="43137"/>
                    </a:srgbClr>
                  </a:outerShdw>
                </a:effectLst>
              </a:rPr>
              <a:t>, двудольные)</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Отряд/Порядок: </a:t>
            </a:r>
            <a:r>
              <a:rPr lang="en-US" sz="1800" dirty="0">
                <a:solidFill>
                  <a:srgbClr val="FFFF00"/>
                </a:solidFill>
                <a:effectLst>
                  <a:outerShdw blurRad="38100" dist="38100" dir="2700000" algn="tl">
                    <a:srgbClr val="000000">
                      <a:alpha val="43137"/>
                    </a:srgbClr>
                  </a:outerShdw>
                </a:effectLst>
              </a:rPr>
              <a:t>Rosales (</a:t>
            </a:r>
            <a:r>
              <a:rPr lang="ru-RU" sz="1800" dirty="0">
                <a:solidFill>
                  <a:srgbClr val="FFFF00"/>
                </a:solidFill>
                <a:effectLst>
                  <a:outerShdw blurRad="38100" dist="38100" dir="2700000" algn="tl">
                    <a:srgbClr val="000000">
                      <a:alpha val="43137"/>
                    </a:srgbClr>
                  </a:outerShdw>
                </a:effectLst>
              </a:rPr>
              <a:t>Розовые, розоцветные)</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Семейство: </a:t>
            </a:r>
            <a:r>
              <a:rPr lang="en-US" sz="1800" dirty="0" err="1">
                <a:solidFill>
                  <a:srgbClr val="FFFF00"/>
                </a:solidFill>
                <a:effectLst>
                  <a:outerShdw blurRad="38100" dist="38100" dir="2700000" algn="tl">
                    <a:srgbClr val="000000">
                      <a:alpha val="43137"/>
                    </a:srgbClr>
                  </a:outerShdw>
                </a:effectLst>
              </a:rPr>
              <a:t>Rosaceae</a:t>
            </a:r>
            <a:r>
              <a:rPr lang="en-US" sz="1800" dirty="0">
                <a:solidFill>
                  <a:srgbClr val="FFFF00"/>
                </a:solidFill>
                <a:effectLst>
                  <a:outerShdw blurRad="38100" dist="38100" dir="2700000" algn="tl">
                    <a:srgbClr val="000000">
                      <a:alpha val="43137"/>
                    </a:srgbClr>
                  </a:outerShdw>
                </a:effectLst>
              </a:rPr>
              <a:t> (</a:t>
            </a:r>
            <a:r>
              <a:rPr lang="ru-RU" sz="1800" dirty="0">
                <a:solidFill>
                  <a:srgbClr val="FFFF00"/>
                </a:solidFill>
                <a:effectLst>
                  <a:outerShdw blurRad="38100" dist="38100" dir="2700000" algn="tl">
                    <a:srgbClr val="000000">
                      <a:alpha val="43137"/>
                    </a:srgbClr>
                  </a:outerShdw>
                </a:effectLst>
              </a:rPr>
              <a:t>Розовые, розоцветные)</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Род: </a:t>
            </a:r>
            <a:r>
              <a:rPr lang="en-US" sz="1800" dirty="0" err="1">
                <a:solidFill>
                  <a:srgbClr val="FFFF00"/>
                </a:solidFill>
                <a:effectLst>
                  <a:outerShdw blurRad="38100" dist="38100" dir="2700000" algn="tl">
                    <a:srgbClr val="000000">
                      <a:alpha val="43137"/>
                    </a:srgbClr>
                  </a:outerShdw>
                </a:effectLst>
              </a:rPr>
              <a:t>Fragaria</a:t>
            </a:r>
            <a:r>
              <a:rPr lang="en-US" sz="1800" dirty="0">
                <a:solidFill>
                  <a:srgbClr val="FFFF00"/>
                </a:solidFill>
                <a:effectLst>
                  <a:outerShdw blurRad="38100" dist="38100" dir="2700000" algn="tl">
                    <a:srgbClr val="000000">
                      <a:alpha val="43137"/>
                    </a:srgbClr>
                  </a:outerShdw>
                </a:effectLst>
              </a:rPr>
              <a:t> (</a:t>
            </a:r>
            <a:r>
              <a:rPr lang="ru-RU" sz="1800" dirty="0">
                <a:solidFill>
                  <a:srgbClr val="FFFF00"/>
                </a:solidFill>
                <a:effectLst>
                  <a:outerShdw blurRad="38100" dist="38100" dir="2700000" algn="tl">
                    <a:srgbClr val="000000">
                      <a:alpha val="43137"/>
                    </a:srgbClr>
                  </a:outerShdw>
                </a:effectLst>
              </a:rPr>
              <a:t>Земляника)</a:t>
            </a:r>
            <a:br>
              <a:rPr lang="ru-RU" sz="1800" dirty="0">
                <a:solidFill>
                  <a:srgbClr val="FFFF00"/>
                </a:solidFill>
                <a:effectLst>
                  <a:outerShdw blurRad="38100" dist="38100" dir="2700000" algn="tl">
                    <a:srgbClr val="000000">
                      <a:alpha val="43137"/>
                    </a:srgbClr>
                  </a:outerShdw>
                </a:effectLst>
              </a:rPr>
            </a:br>
            <a:r>
              <a:rPr lang="ru-RU" sz="1800" dirty="0">
                <a:solidFill>
                  <a:srgbClr val="FFFF00"/>
                </a:solidFill>
                <a:effectLst>
                  <a:outerShdw blurRad="38100" dist="38100" dir="2700000" algn="tl">
                    <a:srgbClr val="000000">
                      <a:alpha val="43137"/>
                    </a:srgbClr>
                  </a:outerShdw>
                </a:effectLst>
              </a:rPr>
              <a:t>Вид: </a:t>
            </a:r>
            <a:r>
              <a:rPr lang="en-US" sz="1800" dirty="0" err="1">
                <a:solidFill>
                  <a:srgbClr val="FFFF00"/>
                </a:solidFill>
                <a:effectLst>
                  <a:outerShdw blurRad="38100" dist="38100" dir="2700000" algn="tl">
                    <a:srgbClr val="000000">
                      <a:alpha val="43137"/>
                    </a:srgbClr>
                  </a:outerShdw>
                </a:effectLst>
              </a:rPr>
              <a:t>Fragaria</a:t>
            </a:r>
            <a:r>
              <a:rPr lang="en-US" sz="1800" dirty="0">
                <a:solidFill>
                  <a:srgbClr val="FFFF00"/>
                </a:solidFill>
                <a:effectLst>
                  <a:outerShdw blurRad="38100" dist="38100" dir="2700000" algn="tl">
                    <a:srgbClr val="000000">
                      <a:alpha val="43137"/>
                    </a:srgbClr>
                  </a:outerShdw>
                </a:effectLst>
              </a:rPr>
              <a:t> </a:t>
            </a:r>
            <a:r>
              <a:rPr lang="en-US" sz="1800" dirty="0" err="1">
                <a:solidFill>
                  <a:srgbClr val="FFFF00"/>
                </a:solidFill>
                <a:effectLst>
                  <a:outerShdw blurRad="38100" dist="38100" dir="2700000" algn="tl">
                    <a:srgbClr val="000000">
                      <a:alpha val="43137"/>
                    </a:srgbClr>
                  </a:outerShdw>
                </a:effectLst>
              </a:rPr>
              <a:t>viridis</a:t>
            </a:r>
            <a:r>
              <a:rPr lang="en-US" sz="1800" dirty="0">
                <a:solidFill>
                  <a:srgbClr val="FFFF00"/>
                </a:solidFill>
                <a:effectLst>
                  <a:outerShdw blurRad="38100" dist="38100" dir="2700000" algn="tl">
                    <a:srgbClr val="000000">
                      <a:alpha val="43137"/>
                    </a:srgbClr>
                  </a:outerShdw>
                </a:effectLst>
              </a:rPr>
              <a:t> (</a:t>
            </a:r>
            <a:r>
              <a:rPr lang="ru-RU" sz="1800" dirty="0">
                <a:solidFill>
                  <a:srgbClr val="FFFF00"/>
                </a:solidFill>
                <a:effectLst>
                  <a:outerShdw blurRad="38100" dist="38100" dir="2700000" algn="tl">
                    <a:srgbClr val="000000">
                      <a:alpha val="43137"/>
                    </a:srgbClr>
                  </a:outerShdw>
                </a:effectLst>
              </a:rPr>
              <a:t>Земляника зеленая )</a:t>
            </a:r>
            <a:r>
              <a:rPr lang="ru-RU" dirty="0"/>
              <a:t/>
            </a:r>
            <a:br>
              <a:rPr lang="ru-RU" dirty="0"/>
            </a:br>
            <a:endParaRPr lang="ru-RU" dirty="0"/>
          </a:p>
        </p:txBody>
      </p:sp>
      <p:sp>
        <p:nvSpPr>
          <p:cNvPr id="4" name="TextBox 3"/>
          <p:cNvSpPr txBox="1"/>
          <p:nvPr/>
        </p:nvSpPr>
        <p:spPr>
          <a:xfrm>
            <a:off x="357158" y="5572140"/>
            <a:ext cx="2928958" cy="369332"/>
          </a:xfrm>
          <a:prstGeom prst="rect">
            <a:avLst/>
          </a:prstGeom>
          <a:noFill/>
        </p:spPr>
        <p:txBody>
          <a:bodyPr wrap="square" rtlCol="0">
            <a:spAutoFit/>
          </a:bodyPr>
          <a:lstStyle/>
          <a:p>
            <a:r>
              <a:rPr lang="ru-RU" dirty="0" smtClean="0"/>
              <a:t>Задание по </a:t>
            </a:r>
            <a:r>
              <a:rPr lang="ru-RU" dirty="0" err="1" smtClean="0"/>
              <a:t>срс</a:t>
            </a:r>
            <a:endParaRPr lang="ru-RU" dirty="0"/>
          </a:p>
        </p:txBody>
      </p:sp>
    </p:spTree>
    <p:extLst>
      <p:ext uri="{BB962C8B-B14F-4D97-AF65-F5344CB8AC3E}">
        <p14:creationId xmlns:p14="http://schemas.microsoft.com/office/powerpoint/2010/main" xmlns="" val="1484637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3"/>
          </p:nvPr>
        </p:nvPicPr>
        <p:blipFill>
          <a:blip r:embed="rId2" cstate="print">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tretch>
            <a:fillRect/>
          </a:stretch>
        </p:blipFill>
        <p:spPr>
          <a:xfrm>
            <a:off x="-9139" y="-8353"/>
            <a:ext cx="9153139" cy="6858000"/>
          </a:xfrm>
        </p:spPr>
      </p:pic>
      <p:sp>
        <p:nvSpPr>
          <p:cNvPr id="2" name="Заголовок 1"/>
          <p:cNvSpPr>
            <a:spLocks noGrp="1"/>
          </p:cNvSpPr>
          <p:nvPr>
            <p:ph type="title"/>
          </p:nvPr>
        </p:nvSpPr>
        <p:spPr>
          <a:xfrm>
            <a:off x="609600" y="274638"/>
            <a:ext cx="7924800" cy="6178698"/>
          </a:xfrm>
        </p:spPr>
        <p:txBody>
          <a:bodyPr/>
          <a:lstStyle/>
          <a:p>
            <a:r>
              <a:rPr lang="en-US" sz="3200" dirty="0" err="1">
                <a:solidFill>
                  <a:srgbClr val="FFFF00"/>
                </a:solidFill>
                <a:effectLst>
                  <a:outerShdw blurRad="38100" dist="38100" dir="2700000" algn="tl">
                    <a:srgbClr val="000000">
                      <a:alpha val="43137"/>
                    </a:srgbClr>
                  </a:outerShdw>
                </a:effectLst>
              </a:rPr>
              <a:t>Fragaria</a:t>
            </a:r>
            <a:r>
              <a:rPr lang="en-US" sz="3200" dirty="0">
                <a:solidFill>
                  <a:srgbClr val="FFFF00"/>
                </a:solidFill>
                <a:effectLst>
                  <a:outerShdw blurRad="38100" dist="38100" dir="2700000" algn="tl">
                    <a:srgbClr val="000000">
                      <a:alpha val="43137"/>
                    </a:srgbClr>
                  </a:outerShdw>
                </a:effectLst>
              </a:rPr>
              <a:t> </a:t>
            </a:r>
            <a:r>
              <a:rPr lang="en-US" sz="3200" dirty="0" err="1" smtClean="0">
                <a:solidFill>
                  <a:srgbClr val="FFFF00"/>
                </a:solidFill>
                <a:effectLst>
                  <a:outerShdw blurRad="38100" dist="38100" dir="2700000" algn="tl">
                    <a:srgbClr val="000000">
                      <a:alpha val="43137"/>
                    </a:srgbClr>
                  </a:outerShdw>
                </a:effectLst>
              </a:rPr>
              <a:t>viridis</a:t>
            </a:r>
            <a:r>
              <a:rPr lang="ru-RU" sz="3200" dirty="0">
                <a:solidFill>
                  <a:srgbClr val="FFFF00"/>
                </a:solidFill>
                <a:effectLst>
                  <a:outerShdw blurRad="38100" dist="38100" dir="2700000" algn="tl">
                    <a:srgbClr val="000000">
                      <a:alpha val="43137"/>
                    </a:srgbClr>
                  </a:outerShdw>
                </a:effectLst>
              </a:rPr>
              <a:t/>
            </a:r>
            <a:br>
              <a:rPr lang="ru-RU" sz="3200" dirty="0">
                <a:solidFill>
                  <a:srgbClr val="FFFF00"/>
                </a:solidFill>
                <a:effectLst>
                  <a:outerShdw blurRad="38100" dist="38100" dir="2700000" algn="tl">
                    <a:srgbClr val="000000">
                      <a:alpha val="43137"/>
                    </a:srgbClr>
                  </a:outerShdw>
                </a:effectLst>
              </a:rPr>
            </a:br>
            <a:r>
              <a:rPr lang="ru-RU" sz="1800" b="1" dirty="0">
                <a:solidFill>
                  <a:srgbClr val="FFFF00"/>
                </a:solidFill>
                <a:effectLst>
                  <a:outerShdw blurRad="38100" dist="38100" dir="2700000" algn="tl">
                    <a:srgbClr val="000000">
                      <a:alpha val="43137"/>
                    </a:srgbClr>
                  </a:outerShdw>
                </a:effectLst>
              </a:rPr>
              <a:t>Вегетативные </a:t>
            </a:r>
            <a:r>
              <a:rPr lang="ru-RU" sz="1800" b="1" dirty="0" smtClean="0">
                <a:solidFill>
                  <a:srgbClr val="FFFF00"/>
                </a:solidFill>
                <a:effectLst>
                  <a:outerShdw blurRad="38100" dist="38100" dir="2700000" algn="tl">
                    <a:srgbClr val="000000">
                      <a:alpha val="43137"/>
                    </a:srgbClr>
                  </a:outerShdw>
                </a:effectLst>
              </a:rPr>
              <a:t>органы.</a:t>
            </a:r>
            <a:r>
              <a:rPr lang="ru-RU" sz="1800" dirty="0">
                <a:solidFill>
                  <a:srgbClr val="FFFF00"/>
                </a:solidFill>
                <a:effectLst>
                  <a:outerShdw blurRad="38100" dist="38100" dir="2700000" algn="tl">
                    <a:srgbClr val="000000">
                      <a:alpha val="43137"/>
                    </a:srgbClr>
                  </a:outerShdw>
                </a:effectLst>
              </a:rPr>
              <a:t/>
            </a:r>
            <a:br>
              <a:rPr lang="ru-RU" sz="1800" dirty="0">
                <a:solidFill>
                  <a:srgbClr val="FFFF00"/>
                </a:solidFill>
                <a:effectLst>
                  <a:outerShdw blurRad="38100" dist="38100" dir="2700000" algn="tl">
                    <a:srgbClr val="000000">
                      <a:alpha val="43137"/>
                    </a:srgbClr>
                  </a:outerShdw>
                </a:effectLst>
              </a:rPr>
            </a:br>
            <a:r>
              <a:rPr lang="ru-RU" sz="1800" dirty="0" smtClean="0">
                <a:solidFill>
                  <a:srgbClr val="FFFF00"/>
                </a:solidFill>
                <a:effectLst>
                  <a:outerShdw blurRad="38100" dist="38100" dir="2700000" algn="tl">
                    <a:srgbClr val="000000">
                      <a:alpha val="43137"/>
                    </a:srgbClr>
                  </a:outerShdw>
                </a:effectLst>
              </a:rPr>
              <a:t>Многолетнее </a:t>
            </a:r>
            <a:r>
              <a:rPr lang="ru-RU" sz="1800" dirty="0">
                <a:solidFill>
                  <a:srgbClr val="FFFF00"/>
                </a:solidFill>
                <a:effectLst>
                  <a:outerShdw blurRad="38100" dist="38100" dir="2700000" algn="tl">
                    <a:srgbClr val="000000">
                      <a:alpha val="43137"/>
                    </a:srgbClr>
                  </a:outerShdw>
                </a:effectLst>
              </a:rPr>
              <a:t>травянистое ра­стение 5-20 см высоты, с многочисленными тонкими кор­нями. Стебли одиночные или немногочисленные, покры­ты волосками. Листья тройчатые, на длинных черешках (4-13 см), средний листок ромбически-овальный на ко­ротком черешке, боковые — косо-яйцевидные, почти си­дячие</a:t>
            </a:r>
            <a:r>
              <a:rPr lang="ru-RU" sz="1800" dirty="0" smtClean="0">
                <a:solidFill>
                  <a:srgbClr val="FFFF00"/>
                </a:solidFill>
                <a:effectLst>
                  <a:outerShdw blurRad="38100" dist="38100" dir="2700000" algn="tl">
                    <a:srgbClr val="000000">
                      <a:alpha val="43137"/>
                    </a:srgbClr>
                  </a:outerShdw>
                </a:effectLst>
              </a:rPr>
              <a:t>.</a:t>
            </a:r>
            <a:r>
              <a:rPr lang="ru-RU" sz="1800" dirty="0">
                <a:solidFill>
                  <a:srgbClr val="FFFF00"/>
                </a:solidFill>
                <a:effectLst>
                  <a:outerShdw blurRad="38100" dist="38100" dir="2700000" algn="tl">
                    <a:srgbClr val="000000">
                      <a:alpha val="43137"/>
                    </a:srgbClr>
                  </a:outerShdw>
                </a:effectLst>
              </a:rPr>
              <a:t/>
            </a:r>
            <a:br>
              <a:rPr lang="ru-RU" sz="1800" dirty="0">
                <a:solidFill>
                  <a:srgbClr val="FFFF00"/>
                </a:solidFill>
                <a:effectLst>
                  <a:outerShdw blurRad="38100" dist="38100" dir="2700000" algn="tl">
                    <a:srgbClr val="000000">
                      <a:alpha val="43137"/>
                    </a:srgbClr>
                  </a:outerShdw>
                </a:effectLst>
              </a:rPr>
            </a:br>
            <a:r>
              <a:rPr lang="ru-RU" sz="1800" b="1" dirty="0">
                <a:solidFill>
                  <a:srgbClr val="FFFF00"/>
                </a:solidFill>
                <a:effectLst>
                  <a:outerShdw blurRad="38100" dist="38100" dir="2700000" algn="tl">
                    <a:srgbClr val="000000">
                      <a:alpha val="43137"/>
                    </a:srgbClr>
                  </a:outerShdw>
                </a:effectLst>
              </a:rPr>
              <a:t>Генеративные органы.</a:t>
            </a:r>
            <a:br>
              <a:rPr lang="ru-RU" sz="1800" b="1" dirty="0">
                <a:solidFill>
                  <a:srgbClr val="FFFF00"/>
                </a:solidFill>
                <a:effectLst>
                  <a:outerShdw blurRad="38100" dist="38100" dir="2700000" algn="tl">
                    <a:srgbClr val="000000">
                      <a:alpha val="43137"/>
                    </a:srgbClr>
                  </a:outerShdw>
                </a:effectLst>
              </a:rPr>
            </a:br>
            <a:r>
              <a:rPr lang="ru-RU" sz="1800" dirty="0" smtClean="0">
                <a:solidFill>
                  <a:srgbClr val="FFFF00"/>
                </a:solidFill>
                <a:effectLst>
                  <a:outerShdw blurRad="38100" dist="38100" dir="2700000" algn="tl">
                    <a:srgbClr val="000000">
                      <a:alpha val="43137"/>
                    </a:srgbClr>
                  </a:outerShdw>
                </a:effectLst>
              </a:rPr>
              <a:t>Цветы </a:t>
            </a:r>
            <a:r>
              <a:rPr lang="ru-RU" sz="1800" dirty="0">
                <a:solidFill>
                  <a:srgbClr val="FFFF00"/>
                </a:solidFill>
                <a:effectLst>
                  <a:outerShdw blurRad="38100" dist="38100" dir="2700000" algn="tl">
                    <a:srgbClr val="000000">
                      <a:alpha val="43137"/>
                    </a:srgbClr>
                  </a:outerShdw>
                </a:effectLst>
              </a:rPr>
              <a:t>белые 1,7-2 см в диа­метре, обычно обоеполые. Плоды — ложные ягоды крас­ного цвета, душистые. Размножается вегетативно и се­менами.</a:t>
            </a:r>
            <a:br>
              <a:rPr lang="ru-RU" sz="1800" dirty="0">
                <a:solidFill>
                  <a:srgbClr val="FFFF00"/>
                </a:solidFill>
                <a:effectLst>
                  <a:outerShdw blurRad="38100" dist="38100" dir="2700000" algn="tl">
                    <a:srgbClr val="000000">
                      <a:alpha val="43137"/>
                    </a:srgbClr>
                  </a:outerShdw>
                </a:effectLst>
              </a:rPr>
            </a:br>
            <a:r>
              <a:rPr lang="ru-RU" sz="1800" b="1" dirty="0">
                <a:solidFill>
                  <a:srgbClr val="FFFF00"/>
                </a:solidFill>
                <a:effectLst>
                  <a:outerShdw blurRad="38100" dist="38100" dir="2700000" algn="tl">
                    <a:srgbClr val="000000">
                      <a:alpha val="43137"/>
                    </a:srgbClr>
                  </a:outerShdw>
                </a:effectLst>
              </a:rPr>
              <a:t>Распространение</a:t>
            </a:r>
            <a:r>
              <a:rPr lang="ru-RU" sz="1800" dirty="0">
                <a:solidFill>
                  <a:srgbClr val="FFFF00"/>
                </a:solidFill>
                <a:effectLst>
                  <a:outerShdw blurRad="38100" dist="38100" dir="2700000" algn="tl">
                    <a:srgbClr val="000000">
                      <a:alpha val="43137"/>
                    </a:srgbClr>
                  </a:outerShdw>
                </a:effectLst>
              </a:rPr>
              <a:t>.</a:t>
            </a:r>
            <a:br>
              <a:rPr lang="ru-RU" sz="1800" dirty="0">
                <a:solidFill>
                  <a:srgbClr val="FFFF00"/>
                </a:solidFill>
                <a:effectLst>
                  <a:outerShdw blurRad="38100" dist="38100" dir="2700000" algn="tl">
                    <a:srgbClr val="000000">
                      <a:alpha val="43137"/>
                    </a:srgbClr>
                  </a:outerShdw>
                </a:effectLst>
              </a:rPr>
            </a:br>
            <a:r>
              <a:rPr lang="ru-RU" sz="1800" dirty="0" smtClean="0">
                <a:solidFill>
                  <a:srgbClr val="FFFF00"/>
                </a:solidFill>
                <a:effectLst>
                  <a:outerShdw blurRad="38100" dist="38100" dir="2700000" algn="tl">
                    <a:srgbClr val="000000">
                      <a:alpha val="43137"/>
                    </a:srgbClr>
                  </a:outerShdw>
                </a:effectLst>
              </a:rPr>
              <a:t>Распространена </a:t>
            </a:r>
            <a:r>
              <a:rPr lang="ru-RU" sz="1800" dirty="0">
                <a:solidFill>
                  <a:srgbClr val="FFFF00"/>
                </a:solidFill>
                <a:effectLst>
                  <a:outerShdw blurRad="38100" dist="38100" dir="2700000" algn="tl">
                    <a:srgbClr val="000000">
                      <a:alpha val="43137"/>
                    </a:srgbClr>
                  </a:outerShdw>
                </a:effectLst>
              </a:rPr>
              <a:t>в Европе, Запад­ной и Восточной Сибири, на Кавказе и в Средней Азии. Растет в разреженных хвойных лесах, на опушках, вы­рубках и старых гарях, реже среди кустарников.</a:t>
            </a:r>
            <a:br>
              <a:rPr lang="ru-RU" sz="1800" dirty="0">
                <a:solidFill>
                  <a:srgbClr val="FFFF00"/>
                </a:solidFill>
                <a:effectLst>
                  <a:outerShdw blurRad="38100" dist="38100" dir="2700000" algn="tl">
                    <a:srgbClr val="000000">
                      <a:alpha val="43137"/>
                    </a:srgbClr>
                  </a:outerShdw>
                </a:effectLst>
              </a:rPr>
            </a:br>
            <a:r>
              <a:rPr lang="ru-RU" sz="1800" b="1" dirty="0">
                <a:solidFill>
                  <a:srgbClr val="FFFF00"/>
                </a:solidFill>
                <a:effectLst>
                  <a:outerShdw blurRad="38100" dist="38100" dir="2700000" algn="tl">
                    <a:srgbClr val="000000">
                      <a:alpha val="43137"/>
                    </a:srgbClr>
                  </a:outerShdw>
                </a:effectLst>
              </a:rPr>
              <a:t>Хозяйственное значение. </a:t>
            </a:r>
            <a:r>
              <a:rPr lang="ru-RU" sz="1800" dirty="0">
                <a:solidFill>
                  <a:srgbClr val="FFFF00"/>
                </a:solidFill>
                <a:effectLst>
                  <a:outerShdw blurRad="38100" dist="38100" dir="2700000" algn="tl">
                    <a:srgbClr val="000000">
                      <a:alpha val="43137"/>
                    </a:srgbClr>
                  </a:outerShdw>
                </a:effectLst>
              </a:rPr>
              <a:t>Земляника зеленая (клубника) - кормовое растение среднего качества, но ценное лекарственное растение. </a:t>
            </a:r>
            <a:r>
              <a:rPr lang="ru-RU" sz="1800" dirty="0" smtClean="0">
                <a:solidFill>
                  <a:srgbClr val="FFFF00"/>
                </a:solidFill>
              </a:rPr>
              <a:t/>
            </a:r>
            <a:br>
              <a:rPr lang="ru-RU" sz="1800" dirty="0" smtClean="0">
                <a:solidFill>
                  <a:srgbClr val="FFFF00"/>
                </a:solidFill>
              </a:rPr>
            </a:br>
            <a:endParaRPr lang="ru-RU" sz="1800" dirty="0"/>
          </a:p>
        </p:txBody>
      </p:sp>
    </p:spTree>
    <p:extLst>
      <p:ext uri="{BB962C8B-B14F-4D97-AF65-F5344CB8AC3E}">
        <p14:creationId xmlns:p14="http://schemas.microsoft.com/office/powerpoint/2010/main" xmlns="" val="3037349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lum contrast="20000"/>
            <a:extLst>
              <a:ext uri="{28A0092B-C50C-407E-A947-70E740481C1C}">
                <a14:useLocalDpi xmlns:a14="http://schemas.microsoft.com/office/drawing/2010/main" xmlns="" val="0"/>
              </a:ext>
            </a:extLst>
          </a:blip>
          <a:stretch>
            <a:fillRect/>
          </a:stretch>
        </p:blipFill>
        <p:spPr>
          <a:xfrm>
            <a:off x="0" y="8620"/>
            <a:ext cx="9144000" cy="6948772"/>
          </a:xfrm>
          <a:prstGeom prst="rect">
            <a:avLst/>
          </a:prstGeom>
        </p:spPr>
      </p:pic>
      <p:sp>
        <p:nvSpPr>
          <p:cNvPr id="3" name="TextBox 2"/>
          <p:cNvSpPr txBox="1"/>
          <p:nvPr/>
        </p:nvSpPr>
        <p:spPr>
          <a:xfrm>
            <a:off x="1571604" y="2214554"/>
            <a:ext cx="7286676" cy="984885"/>
          </a:xfrm>
          <a:prstGeom prst="rect">
            <a:avLst/>
          </a:prstGeom>
          <a:noFill/>
        </p:spPr>
        <p:txBody>
          <a:bodyPr wrap="square" rtlCol="0">
            <a:spAutoFit/>
          </a:bodyPr>
          <a:lstStyle/>
          <a:p>
            <a:r>
              <a:rPr lang="ru-RU" sz="5800" i="1" dirty="0" smtClean="0">
                <a:solidFill>
                  <a:schemeClr val="bg1"/>
                </a:solidFill>
                <a:effectLst>
                  <a:glow rad="63500">
                    <a:schemeClr val="accent3">
                      <a:satMod val="175000"/>
                      <a:alpha val="40000"/>
                    </a:schemeClr>
                  </a:glow>
                  <a:outerShdw blurRad="38100" dist="38100" dir="2700000" algn="tl">
                    <a:srgbClr val="000000">
                      <a:alpha val="43137"/>
                    </a:srgbClr>
                  </a:outerShdw>
                </a:effectLst>
                <a:latin typeface="Garamond" pitchFamily="18" charset="0"/>
              </a:rPr>
              <a:t>Спасибо за внимание!</a:t>
            </a:r>
            <a:endParaRPr lang="ru-RU" sz="5800" i="1" dirty="0">
              <a:solidFill>
                <a:schemeClr val="bg1"/>
              </a:solidFill>
              <a:effectLst>
                <a:glow rad="63500">
                  <a:schemeClr val="accent3">
                    <a:satMod val="175000"/>
                    <a:alpha val="40000"/>
                  </a:schemeClr>
                </a:glow>
                <a:outerShdw blurRad="38100" dist="38100" dir="2700000" algn="tl">
                  <a:srgbClr val="000000">
                    <a:alpha val="43137"/>
                  </a:srgbClr>
                </a:outerShdw>
              </a:effectLst>
              <a:latin typeface="Garamond"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285728"/>
            <a:ext cx="9144000" cy="6255803"/>
          </a:xfrm>
          <a:prstGeom prst="rect">
            <a:avLst/>
          </a:prstGeom>
        </p:spPr>
      </p:pic>
      <p:sp>
        <p:nvSpPr>
          <p:cNvPr id="5" name="TextBox 4"/>
          <p:cNvSpPr txBox="1"/>
          <p:nvPr/>
        </p:nvSpPr>
        <p:spPr>
          <a:xfrm>
            <a:off x="357158" y="1428736"/>
            <a:ext cx="4572032" cy="1477328"/>
          </a:xfrm>
          <a:prstGeom prst="rect">
            <a:avLst/>
          </a:prstGeom>
          <a:noFill/>
        </p:spPr>
        <p:txBody>
          <a:bodyPr wrap="square" rtlCol="0">
            <a:spAutoFit/>
          </a:bodyPr>
          <a:lstStyle/>
          <a:p>
            <a:r>
              <a:rPr lang="ru-RU" b="1" i="1" dirty="0" smtClean="0">
                <a:solidFill>
                  <a:schemeClr val="bg1">
                    <a:lumMod val="95000"/>
                    <a:lumOff val="5000"/>
                  </a:schemeClr>
                </a:solidFill>
                <a:latin typeface="Garamond" pitchFamily="18" charset="0"/>
              </a:rPr>
              <a:t>День второй.23.05.2017г.Погода нас не радует, но мы не отчаиваемся. Сегодня мы отправились собирать сорные растения …и вот уже в нашем гербарии насчитывается около 30 растений .</a:t>
            </a:r>
            <a:endParaRPr lang="ru-RU" b="1" i="1" dirty="0">
              <a:solidFill>
                <a:schemeClr val="bg1">
                  <a:lumMod val="95000"/>
                  <a:lumOff val="5000"/>
                </a:schemeClr>
              </a:solidFill>
              <a:latin typeface="Garamond" pitchFamily="18" charset="0"/>
            </a:endParaRPr>
          </a:p>
        </p:txBody>
      </p:sp>
      <p:pic>
        <p:nvPicPr>
          <p:cNvPr id="6" name="Рисунок 5" descr="05.jpg"/>
          <p:cNvPicPr>
            <a:picLocks noChangeAspect="1"/>
          </p:cNvPicPr>
          <p:nvPr/>
        </p:nvPicPr>
        <p:blipFill>
          <a:blip r:embed="rId3" cstate="print"/>
          <a:stretch>
            <a:fillRect/>
          </a:stretch>
        </p:blipFill>
        <p:spPr>
          <a:xfrm>
            <a:off x="1357290" y="3500438"/>
            <a:ext cx="3286148" cy="2409888"/>
          </a:xfrm>
          <a:prstGeom prst="rect">
            <a:avLst/>
          </a:prstGeom>
          <a:ln>
            <a:noFill/>
          </a:ln>
          <a:effectLst>
            <a:softEdge rad="112500"/>
          </a:effectLst>
        </p:spPr>
      </p:pic>
      <p:pic>
        <p:nvPicPr>
          <p:cNvPr id="7" name="Рисунок 6" descr="5.jpg"/>
          <p:cNvPicPr>
            <a:picLocks noChangeAspect="1"/>
          </p:cNvPicPr>
          <p:nvPr/>
        </p:nvPicPr>
        <p:blipFill>
          <a:blip r:embed="rId4" cstate="print"/>
          <a:stretch>
            <a:fillRect/>
          </a:stretch>
        </p:blipFill>
        <p:spPr>
          <a:xfrm>
            <a:off x="4881564" y="3429000"/>
            <a:ext cx="3476649" cy="2607487"/>
          </a:xfrm>
          <a:prstGeom prst="rect">
            <a:avLst/>
          </a:prstGeom>
          <a:ln>
            <a:noFill/>
          </a:ln>
          <a:effectLst>
            <a:softEdge rad="112500"/>
          </a:effectLst>
        </p:spPr>
      </p:pic>
      <p:pic>
        <p:nvPicPr>
          <p:cNvPr id="8" name="Рисунок 7" descr="27278_zemlyanika-zelenaya-foto.jpg"/>
          <p:cNvPicPr>
            <a:picLocks noChangeAspect="1"/>
          </p:cNvPicPr>
          <p:nvPr/>
        </p:nvPicPr>
        <p:blipFill>
          <a:blip r:embed="rId5" cstate="print"/>
          <a:stretch>
            <a:fillRect/>
          </a:stretch>
        </p:blipFill>
        <p:spPr>
          <a:xfrm>
            <a:off x="4929190" y="642918"/>
            <a:ext cx="3500435" cy="2623165"/>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51460"/>
            <a:ext cx="9144000" cy="6355080"/>
          </a:xfrm>
          <a:prstGeom prst="rect">
            <a:avLst/>
          </a:prstGeom>
        </p:spPr>
      </p:pic>
      <p:sp>
        <p:nvSpPr>
          <p:cNvPr id="3" name="Подзаголовок 2"/>
          <p:cNvSpPr>
            <a:spLocks noGrp="1"/>
          </p:cNvSpPr>
          <p:nvPr>
            <p:ph type="subTitle" idx="1"/>
          </p:nvPr>
        </p:nvSpPr>
        <p:spPr>
          <a:xfrm>
            <a:off x="4932040" y="3140968"/>
            <a:ext cx="3600400" cy="1824608"/>
          </a:xfrm>
        </p:spPr>
        <p:txBody>
          <a:bodyPr/>
          <a:lstStyle/>
          <a:p>
            <a:endParaRPr lang="ru-RU" dirty="0"/>
          </a:p>
        </p:txBody>
      </p:sp>
      <p:sp>
        <p:nvSpPr>
          <p:cNvPr id="2" name="Заголовок 1"/>
          <p:cNvSpPr>
            <a:spLocks noGrp="1"/>
          </p:cNvSpPr>
          <p:nvPr>
            <p:ph type="ctrTitle"/>
          </p:nvPr>
        </p:nvSpPr>
        <p:spPr>
          <a:xfrm>
            <a:off x="940499" y="908720"/>
            <a:ext cx="7087885" cy="2016224"/>
          </a:xfrm>
        </p:spPr>
        <p:txBody>
          <a:bodyPr/>
          <a:lstStyle/>
          <a:p>
            <a:r>
              <a:rPr lang="ru-RU" sz="1600" b="1" dirty="0" smtClean="0">
                <a:solidFill>
                  <a:schemeClr val="bg1"/>
                </a:solidFill>
                <a:effectLst/>
              </a:rPr>
              <a:t/>
            </a:r>
            <a:br>
              <a:rPr lang="ru-RU" sz="1600" b="1" dirty="0" smtClean="0">
                <a:solidFill>
                  <a:schemeClr val="bg1"/>
                </a:solidFill>
                <a:effectLst/>
              </a:rPr>
            </a:br>
            <a:endParaRPr lang="ru-RU" sz="1600" b="1" dirty="0">
              <a:solidFill>
                <a:schemeClr val="bg1"/>
              </a:solidFill>
              <a:effectLst/>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282" y="4000504"/>
            <a:ext cx="3000396" cy="2250297"/>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14744" y="2071678"/>
            <a:ext cx="2890086" cy="2042524"/>
          </a:xfrm>
          <a:prstGeom prst="rect">
            <a:avLst/>
          </a:prstGeom>
          <a:ln>
            <a:noFill/>
          </a:ln>
          <a:effectLst>
            <a:softEdge rad="11250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57554" y="4071942"/>
            <a:ext cx="2571768" cy="2214578"/>
          </a:xfrm>
          <a:prstGeom prst="rect">
            <a:avLst/>
          </a:prstGeom>
          <a:ln>
            <a:noFill/>
          </a:ln>
          <a:effectLst>
            <a:softEdge rad="112500"/>
          </a:effectLst>
        </p:spPr>
      </p:pic>
      <p:sp>
        <p:nvSpPr>
          <p:cNvPr id="7" name="TextBox 6"/>
          <p:cNvSpPr txBox="1"/>
          <p:nvPr/>
        </p:nvSpPr>
        <p:spPr>
          <a:xfrm>
            <a:off x="428596" y="1142984"/>
            <a:ext cx="3960440" cy="1477328"/>
          </a:xfrm>
          <a:prstGeom prst="rect">
            <a:avLst/>
          </a:prstGeom>
          <a:noFill/>
        </p:spPr>
        <p:txBody>
          <a:bodyPr wrap="square" rtlCol="0">
            <a:spAutoFit/>
          </a:bodyPr>
          <a:lstStyle/>
          <a:p>
            <a:r>
              <a:rPr lang="ru-RU" b="1" i="1" dirty="0" smtClean="0">
                <a:solidFill>
                  <a:schemeClr val="bg1"/>
                </a:solidFill>
                <a:latin typeface="Garamond" pitchFamily="18" charset="0"/>
              </a:rPr>
              <a:t>День третий 24.05.2017 Ходили в Ботанический сад , там было так здорово. Нам провели интересную экскурсию и мы узнали много новых растений. </a:t>
            </a:r>
            <a:endParaRPr lang="ru-RU" b="1" i="1" dirty="0">
              <a:solidFill>
                <a:schemeClr val="bg1"/>
              </a:solidFill>
              <a:latin typeface="Garamond" pitchFamily="18" charset="0"/>
            </a:endParaRPr>
          </a:p>
        </p:txBody>
      </p:sp>
      <p:pic>
        <p:nvPicPr>
          <p:cNvPr id="10" name="Рисунок 9" descr="FLt2UEJDQRI.jpg"/>
          <p:cNvPicPr>
            <a:picLocks noChangeAspect="1"/>
          </p:cNvPicPr>
          <p:nvPr/>
        </p:nvPicPr>
        <p:blipFill>
          <a:blip r:embed="rId6" cstate="print"/>
          <a:stretch>
            <a:fillRect/>
          </a:stretch>
        </p:blipFill>
        <p:spPr>
          <a:xfrm>
            <a:off x="6215074" y="4071942"/>
            <a:ext cx="2643206" cy="2286016"/>
          </a:xfrm>
          <a:prstGeom prst="rect">
            <a:avLst/>
          </a:prstGeom>
          <a:ln>
            <a:noFill/>
          </a:ln>
          <a:effectLst>
            <a:softEdge rad="112500"/>
          </a:effectLst>
        </p:spPr>
      </p:pic>
      <p:pic>
        <p:nvPicPr>
          <p:cNvPr id="11" name="Рисунок 10" descr="cceqnQYgbig.jpg"/>
          <p:cNvPicPr>
            <a:picLocks noChangeAspect="1"/>
          </p:cNvPicPr>
          <p:nvPr/>
        </p:nvPicPr>
        <p:blipFill>
          <a:blip r:embed="rId7" cstate="print"/>
          <a:stretch>
            <a:fillRect/>
          </a:stretch>
        </p:blipFill>
        <p:spPr>
          <a:xfrm>
            <a:off x="7000892" y="571480"/>
            <a:ext cx="1928826" cy="3429024"/>
          </a:xfrm>
          <a:prstGeom prst="rect">
            <a:avLst/>
          </a:prstGeom>
          <a:ln>
            <a:noFill/>
          </a:ln>
          <a:effectLst>
            <a:softEdge rad="112500"/>
          </a:effectLst>
        </p:spPr>
      </p:pic>
      <p:pic>
        <p:nvPicPr>
          <p:cNvPr id="12" name="Рисунок 11" descr="UMkPQZdpZlU.jpg"/>
          <p:cNvPicPr>
            <a:picLocks noChangeAspect="1"/>
          </p:cNvPicPr>
          <p:nvPr/>
        </p:nvPicPr>
        <p:blipFill>
          <a:blip r:embed="rId8" cstate="print"/>
          <a:stretch>
            <a:fillRect/>
          </a:stretch>
        </p:blipFill>
        <p:spPr>
          <a:xfrm>
            <a:off x="4143372" y="428604"/>
            <a:ext cx="3000364" cy="1687705"/>
          </a:xfrm>
          <a:prstGeom prst="rect">
            <a:avLst/>
          </a:prstGeom>
          <a:ln>
            <a:noFill/>
          </a:ln>
          <a:effectLst>
            <a:softEdge rad="112500"/>
          </a:effectLst>
        </p:spPr>
      </p:pic>
    </p:spTree>
    <p:extLst>
      <p:ext uri="{BB962C8B-B14F-4D97-AF65-F5344CB8AC3E}">
        <p14:creationId xmlns:p14="http://schemas.microsoft.com/office/powerpoint/2010/main" xmlns="" val="3230336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51460"/>
            <a:ext cx="9144000" cy="6355080"/>
          </a:xfrm>
          <a:prstGeom prst="rect">
            <a:avLst/>
          </a:prstGeom>
        </p:spPr>
      </p:pic>
      <p:sp>
        <p:nvSpPr>
          <p:cNvPr id="2" name="Заголовок 1"/>
          <p:cNvSpPr>
            <a:spLocks noGrp="1"/>
          </p:cNvSpPr>
          <p:nvPr>
            <p:ph type="ctrTitle"/>
          </p:nvPr>
        </p:nvSpPr>
        <p:spPr>
          <a:xfrm>
            <a:off x="940499" y="908720"/>
            <a:ext cx="7087885" cy="2016224"/>
          </a:xfrm>
        </p:spPr>
        <p:txBody>
          <a:bodyPr/>
          <a:lstStyle/>
          <a:p>
            <a:r>
              <a:rPr lang="ru-RU" sz="1600" b="1" dirty="0" smtClean="0">
                <a:solidFill>
                  <a:schemeClr val="bg1"/>
                </a:solidFill>
                <a:effectLst/>
              </a:rPr>
              <a:t/>
            </a:r>
            <a:br>
              <a:rPr lang="ru-RU" sz="1600" b="1" dirty="0" smtClean="0">
                <a:solidFill>
                  <a:schemeClr val="bg1"/>
                </a:solidFill>
                <a:effectLst/>
              </a:rPr>
            </a:br>
            <a:endParaRPr lang="ru-RU" sz="1600" b="1" dirty="0">
              <a:solidFill>
                <a:schemeClr val="bg1"/>
              </a:solidFill>
              <a:effectLst/>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0628" y="3500438"/>
            <a:ext cx="2000264" cy="2714644"/>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7158" y="2928934"/>
            <a:ext cx="2452418" cy="3214710"/>
          </a:xfrm>
          <a:prstGeom prst="rect">
            <a:avLst/>
          </a:prstGeom>
          <a:ln>
            <a:noFill/>
          </a:ln>
          <a:effectLst>
            <a:softEdge rad="112500"/>
          </a:effectLst>
        </p:spPr>
      </p:pic>
      <p:sp>
        <p:nvSpPr>
          <p:cNvPr id="7" name="TextBox 6"/>
          <p:cNvSpPr txBox="1"/>
          <p:nvPr/>
        </p:nvSpPr>
        <p:spPr>
          <a:xfrm>
            <a:off x="428596" y="214290"/>
            <a:ext cx="4143404" cy="3139321"/>
          </a:xfrm>
          <a:prstGeom prst="rect">
            <a:avLst/>
          </a:prstGeom>
          <a:noFill/>
        </p:spPr>
        <p:txBody>
          <a:bodyPr wrap="square" rtlCol="0">
            <a:spAutoFit/>
          </a:bodyPr>
          <a:lstStyle/>
          <a:p>
            <a:r>
              <a:rPr lang="ru-RU" b="1" i="1" dirty="0" smtClean="0">
                <a:solidFill>
                  <a:schemeClr val="bg1"/>
                </a:solidFill>
                <a:latin typeface="Garamond" pitchFamily="18" charset="0"/>
              </a:rPr>
              <a:t>После Ботанического  сада нас ждала увлекательная прогулка по парку Лесоводов. Было собрано 21 растение из семейств:</a:t>
            </a:r>
            <a:r>
              <a:rPr lang="en-US" b="1" i="1" dirty="0" err="1" smtClean="0">
                <a:solidFill>
                  <a:schemeClr val="bg1"/>
                </a:solidFill>
                <a:latin typeface="Garamond" pitchFamily="18" charset="0"/>
              </a:rPr>
              <a:t>Ranunculaceae</a:t>
            </a:r>
            <a:r>
              <a:rPr lang="en-US" b="1" i="1" dirty="0" smtClean="0">
                <a:solidFill>
                  <a:schemeClr val="bg1"/>
                </a:solidFill>
                <a:latin typeface="Garamond" pitchFamily="18" charset="0"/>
              </a:rPr>
              <a:t>, </a:t>
            </a:r>
            <a:r>
              <a:rPr lang="en-US" b="1" i="1" dirty="0" err="1" smtClean="0">
                <a:solidFill>
                  <a:schemeClr val="bg1"/>
                </a:solidFill>
                <a:latin typeface="Garamond" pitchFamily="18" charset="0"/>
              </a:rPr>
              <a:t>Aristolachiaceae</a:t>
            </a:r>
            <a:r>
              <a:rPr lang="en-US" b="1" i="1" dirty="0" smtClean="0">
                <a:solidFill>
                  <a:schemeClr val="bg1"/>
                </a:solidFill>
                <a:latin typeface="Garamond" pitchFamily="18" charset="0"/>
              </a:rPr>
              <a:t>, </a:t>
            </a:r>
            <a:r>
              <a:rPr lang="en-US" b="1" i="1" dirty="0" err="1" smtClean="0">
                <a:solidFill>
                  <a:schemeClr val="bg1"/>
                </a:solidFill>
                <a:latin typeface="Garamond" pitchFamily="18" charset="0"/>
              </a:rPr>
              <a:t>Rubiaceae</a:t>
            </a:r>
            <a:r>
              <a:rPr lang="en-US" b="1" i="1" dirty="0" smtClean="0">
                <a:solidFill>
                  <a:schemeClr val="bg1"/>
                </a:solidFill>
                <a:latin typeface="Garamond" pitchFamily="18" charset="0"/>
              </a:rPr>
              <a:t>, </a:t>
            </a:r>
            <a:r>
              <a:rPr lang="en-US" b="1" i="1" dirty="0" err="1" smtClean="0">
                <a:solidFill>
                  <a:schemeClr val="bg1"/>
                </a:solidFill>
                <a:latin typeface="Garamond" pitchFamily="18" charset="0"/>
              </a:rPr>
              <a:t>Aspidiaceae</a:t>
            </a:r>
            <a:r>
              <a:rPr lang="en-US" b="1" i="1" dirty="0" smtClean="0">
                <a:solidFill>
                  <a:schemeClr val="bg1"/>
                </a:solidFill>
                <a:latin typeface="Garamond" pitchFamily="18" charset="0"/>
              </a:rPr>
              <a:t>, </a:t>
            </a:r>
            <a:r>
              <a:rPr lang="en-US" b="1" i="1" dirty="0" err="1" smtClean="0">
                <a:solidFill>
                  <a:schemeClr val="bg1"/>
                </a:solidFill>
                <a:latin typeface="Garamond" pitchFamily="18" charset="0"/>
              </a:rPr>
              <a:t>Liliaceae</a:t>
            </a:r>
            <a:r>
              <a:rPr lang="ru-RU" b="1" i="1" dirty="0" smtClean="0">
                <a:solidFill>
                  <a:schemeClr val="bg1"/>
                </a:solidFill>
                <a:latin typeface="Garamond" pitchFamily="18" charset="0"/>
              </a:rPr>
              <a:t>.И вот уже в нашем </a:t>
            </a:r>
            <a:r>
              <a:rPr lang="ru-RU" b="1" i="1" dirty="0" err="1" smtClean="0">
                <a:solidFill>
                  <a:schemeClr val="bg1"/>
                </a:solidFill>
                <a:latin typeface="Garamond" pitchFamily="18" charset="0"/>
              </a:rPr>
              <a:t>гербарие</a:t>
            </a:r>
            <a:r>
              <a:rPr lang="ru-RU" b="1" i="1" dirty="0" smtClean="0">
                <a:solidFill>
                  <a:schemeClr val="bg1"/>
                </a:solidFill>
                <a:latin typeface="Garamond" pitchFamily="18" charset="0"/>
              </a:rPr>
              <a:t> насчитывается 50 растений. Также нас ждал приятный сюрприз…мы пришли к </a:t>
            </a:r>
            <a:r>
              <a:rPr lang="ru-RU" b="1" i="1" dirty="0" err="1" smtClean="0">
                <a:solidFill>
                  <a:schemeClr val="bg1"/>
                </a:solidFill>
                <a:latin typeface="Garamond" pitchFamily="18" charset="0"/>
              </a:rPr>
              <a:t>зоопарку,где</a:t>
            </a:r>
            <a:r>
              <a:rPr lang="ru-RU" b="1" i="1" dirty="0" smtClean="0">
                <a:solidFill>
                  <a:schemeClr val="bg1"/>
                </a:solidFill>
                <a:latin typeface="Garamond" pitchFamily="18" charset="0"/>
              </a:rPr>
              <a:t> увидели большое разнообразие животных.</a:t>
            </a:r>
            <a:endParaRPr lang="ru-RU" b="1" i="1" dirty="0">
              <a:solidFill>
                <a:schemeClr val="bg1"/>
              </a:solidFill>
              <a:latin typeface="Garamond" pitchFamily="18" charset="0"/>
            </a:endParaRPr>
          </a:p>
        </p:txBody>
      </p:sp>
      <p:pic>
        <p:nvPicPr>
          <p:cNvPr id="8" name="Рисунок 7" descr="nzz_t-CosYw (1).jpg"/>
          <p:cNvPicPr>
            <a:picLocks noChangeAspect="1"/>
          </p:cNvPicPr>
          <p:nvPr/>
        </p:nvPicPr>
        <p:blipFill>
          <a:blip r:embed="rId5" cstate="print"/>
          <a:stretch>
            <a:fillRect/>
          </a:stretch>
        </p:blipFill>
        <p:spPr>
          <a:xfrm>
            <a:off x="2714612" y="3000372"/>
            <a:ext cx="2071689" cy="3429024"/>
          </a:xfrm>
          <a:prstGeom prst="rect">
            <a:avLst/>
          </a:prstGeom>
          <a:ln>
            <a:noFill/>
          </a:ln>
          <a:effectLst>
            <a:softEdge rad="112500"/>
          </a:effectLst>
        </p:spPr>
      </p:pic>
      <p:pic>
        <p:nvPicPr>
          <p:cNvPr id="10" name="Рисунок 9" descr="iJ2pJIy39No.jpg"/>
          <p:cNvPicPr>
            <a:picLocks noChangeAspect="1"/>
          </p:cNvPicPr>
          <p:nvPr/>
        </p:nvPicPr>
        <p:blipFill>
          <a:blip r:embed="rId6" cstate="print"/>
          <a:stretch>
            <a:fillRect/>
          </a:stretch>
        </p:blipFill>
        <p:spPr>
          <a:xfrm>
            <a:off x="4714876" y="428604"/>
            <a:ext cx="2571755" cy="3000397"/>
          </a:xfrm>
          <a:prstGeom prst="rect">
            <a:avLst/>
          </a:prstGeom>
          <a:ln>
            <a:noFill/>
          </a:ln>
          <a:effectLst>
            <a:softEdge rad="112500"/>
          </a:effectLst>
        </p:spPr>
      </p:pic>
      <p:pic>
        <p:nvPicPr>
          <p:cNvPr id="11" name="Рисунок 10" descr="ubb0m0uIntA.jpg"/>
          <p:cNvPicPr>
            <a:picLocks noChangeAspect="1"/>
          </p:cNvPicPr>
          <p:nvPr/>
        </p:nvPicPr>
        <p:blipFill>
          <a:blip r:embed="rId7" cstate="print"/>
          <a:stretch>
            <a:fillRect/>
          </a:stretch>
        </p:blipFill>
        <p:spPr>
          <a:xfrm>
            <a:off x="7143768" y="2357430"/>
            <a:ext cx="1803797" cy="3206749"/>
          </a:xfrm>
          <a:prstGeom prst="rect">
            <a:avLst/>
          </a:prstGeom>
          <a:ln>
            <a:noFill/>
          </a:ln>
          <a:effectLst>
            <a:softEdge rad="112500"/>
          </a:effectLst>
        </p:spPr>
      </p:pic>
    </p:spTree>
    <p:extLst>
      <p:ext uri="{BB962C8B-B14F-4D97-AF65-F5344CB8AC3E}">
        <p14:creationId xmlns:p14="http://schemas.microsoft.com/office/powerpoint/2010/main" xmlns="" val="2102035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214289"/>
            <a:ext cx="9144000" cy="6355079"/>
          </a:xfrm>
          <a:prstGeom prst="rect">
            <a:avLst/>
          </a:prstGeom>
        </p:spPr>
      </p:pic>
      <p:sp>
        <p:nvSpPr>
          <p:cNvPr id="5" name="TextBox 4"/>
          <p:cNvSpPr txBox="1"/>
          <p:nvPr/>
        </p:nvSpPr>
        <p:spPr>
          <a:xfrm>
            <a:off x="500034" y="1357298"/>
            <a:ext cx="5072098" cy="1477328"/>
          </a:xfrm>
          <a:prstGeom prst="rect">
            <a:avLst/>
          </a:prstGeom>
          <a:noFill/>
        </p:spPr>
        <p:txBody>
          <a:bodyPr wrap="square" rtlCol="0">
            <a:spAutoFit/>
          </a:bodyPr>
          <a:lstStyle/>
          <a:p>
            <a:r>
              <a:rPr lang="ru-RU" b="1" i="1" dirty="0" smtClean="0">
                <a:solidFill>
                  <a:schemeClr val="bg1">
                    <a:lumMod val="95000"/>
                    <a:lumOff val="5000"/>
                  </a:schemeClr>
                </a:solidFill>
                <a:latin typeface="Garamond" pitchFamily="18" charset="0"/>
              </a:rPr>
              <a:t>Итак! Ответственный момент. Половина растений собрана, теперь нужно определить и оформить гербарий для сдачи. Пришлось нелегко, но мы смогли.25,26,27 мая мы посвятили именно этому.</a:t>
            </a:r>
            <a:endParaRPr lang="ru-RU" b="1" i="1" dirty="0">
              <a:solidFill>
                <a:schemeClr val="bg1">
                  <a:lumMod val="95000"/>
                  <a:lumOff val="5000"/>
                </a:schemeClr>
              </a:solidFill>
              <a:latin typeface="Garamond" pitchFamily="18" charset="0"/>
            </a:endParaRPr>
          </a:p>
        </p:txBody>
      </p:sp>
      <p:pic>
        <p:nvPicPr>
          <p:cNvPr id="6" name="Рисунок 5" descr="VnMadQrL4Fw.jpg"/>
          <p:cNvPicPr>
            <a:picLocks noChangeAspect="1"/>
          </p:cNvPicPr>
          <p:nvPr/>
        </p:nvPicPr>
        <p:blipFill>
          <a:blip r:embed="rId3" cstate="print"/>
          <a:stretch>
            <a:fillRect/>
          </a:stretch>
        </p:blipFill>
        <p:spPr>
          <a:xfrm>
            <a:off x="357158" y="2857496"/>
            <a:ext cx="3571868" cy="3071834"/>
          </a:xfrm>
          <a:prstGeom prst="rect">
            <a:avLst/>
          </a:prstGeom>
          <a:ln>
            <a:noFill/>
          </a:ln>
          <a:effectLst>
            <a:softEdge rad="112500"/>
          </a:effectLst>
        </p:spPr>
      </p:pic>
      <p:pic>
        <p:nvPicPr>
          <p:cNvPr id="7" name="Рисунок 6" descr="mini_2.jpg"/>
          <p:cNvPicPr>
            <a:picLocks noChangeAspect="1"/>
          </p:cNvPicPr>
          <p:nvPr/>
        </p:nvPicPr>
        <p:blipFill>
          <a:blip r:embed="rId4" cstate="print"/>
          <a:stretch>
            <a:fillRect/>
          </a:stretch>
        </p:blipFill>
        <p:spPr>
          <a:xfrm>
            <a:off x="5715008" y="642918"/>
            <a:ext cx="2924175" cy="2190750"/>
          </a:xfrm>
          <a:prstGeom prst="rect">
            <a:avLst/>
          </a:prstGeom>
          <a:ln>
            <a:noFill/>
          </a:ln>
          <a:effectLst>
            <a:softEdge rad="112500"/>
          </a:effectLst>
        </p:spPr>
      </p:pic>
      <p:pic>
        <p:nvPicPr>
          <p:cNvPr id="8" name="Рисунок 7" descr="470x0_f738f36fc79007428076501ef4e39755___jpg____4_18323ee6.jpg"/>
          <p:cNvPicPr>
            <a:picLocks noChangeAspect="1"/>
          </p:cNvPicPr>
          <p:nvPr/>
        </p:nvPicPr>
        <p:blipFill>
          <a:blip r:embed="rId5" cstate="print"/>
          <a:stretch>
            <a:fillRect/>
          </a:stretch>
        </p:blipFill>
        <p:spPr>
          <a:xfrm>
            <a:off x="4143372" y="2928934"/>
            <a:ext cx="1857388" cy="2643206"/>
          </a:xfrm>
          <a:prstGeom prst="rect">
            <a:avLst/>
          </a:prstGeom>
          <a:ln>
            <a:noFill/>
          </a:ln>
          <a:effectLst>
            <a:softEdge rad="112500"/>
          </a:effectLst>
        </p:spPr>
      </p:pic>
      <p:pic>
        <p:nvPicPr>
          <p:cNvPr id="9" name="Рисунок 8" descr="d029288a77550d365822d998ce1ac860.jpg"/>
          <p:cNvPicPr>
            <a:picLocks noChangeAspect="1"/>
          </p:cNvPicPr>
          <p:nvPr/>
        </p:nvPicPr>
        <p:blipFill>
          <a:blip r:embed="rId6" cstate="print"/>
          <a:stretch>
            <a:fillRect/>
          </a:stretch>
        </p:blipFill>
        <p:spPr>
          <a:xfrm>
            <a:off x="7429520" y="2928934"/>
            <a:ext cx="1295399" cy="2043216"/>
          </a:xfrm>
          <a:prstGeom prst="rect">
            <a:avLst/>
          </a:prstGeom>
          <a:ln>
            <a:noFill/>
          </a:ln>
          <a:effectLst>
            <a:softEdge rad="112500"/>
          </a:effectLst>
        </p:spPr>
      </p:pic>
      <p:pic>
        <p:nvPicPr>
          <p:cNvPr id="10" name="Рисунок 9" descr="dea6dc609e56b15e50be0ff9390c1a7a.jpg"/>
          <p:cNvPicPr>
            <a:picLocks noChangeAspect="1"/>
          </p:cNvPicPr>
          <p:nvPr/>
        </p:nvPicPr>
        <p:blipFill>
          <a:blip r:embed="rId7" cstate="print"/>
          <a:stretch>
            <a:fillRect/>
          </a:stretch>
        </p:blipFill>
        <p:spPr>
          <a:xfrm>
            <a:off x="6143636" y="3643314"/>
            <a:ext cx="1285884" cy="1990532"/>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285728"/>
            <a:ext cx="9144000" cy="6251538"/>
          </a:xfrm>
          <a:prstGeom prst="rect">
            <a:avLst/>
          </a:prstGeom>
        </p:spPr>
      </p:pic>
      <p:sp>
        <p:nvSpPr>
          <p:cNvPr id="5" name="TextBox 4"/>
          <p:cNvSpPr txBox="1"/>
          <p:nvPr/>
        </p:nvSpPr>
        <p:spPr>
          <a:xfrm>
            <a:off x="500034" y="1000108"/>
            <a:ext cx="4929222" cy="1200329"/>
          </a:xfrm>
          <a:prstGeom prst="rect">
            <a:avLst/>
          </a:prstGeom>
          <a:noFill/>
        </p:spPr>
        <p:txBody>
          <a:bodyPr wrap="square" rtlCol="0">
            <a:spAutoFit/>
          </a:bodyPr>
          <a:lstStyle/>
          <a:p>
            <a:r>
              <a:rPr lang="ru-RU" b="1" i="1" dirty="0" smtClean="0">
                <a:solidFill>
                  <a:schemeClr val="bg1">
                    <a:lumMod val="95000"/>
                    <a:lumOff val="5000"/>
                  </a:schemeClr>
                </a:solidFill>
                <a:latin typeface="Garamond" pitchFamily="18" charset="0"/>
              </a:rPr>
              <a:t>Уже 28 мая, а это значит что скоро мы отправимся на практику в СОЦ Салихово…очень волнительно. Пора собирать вещи. </a:t>
            </a:r>
            <a:endParaRPr lang="ru-RU" b="1" i="1" dirty="0">
              <a:solidFill>
                <a:schemeClr val="bg1">
                  <a:lumMod val="95000"/>
                  <a:lumOff val="5000"/>
                </a:schemeClr>
              </a:solidFill>
              <a:latin typeface="Garamond" pitchFamily="18" charset="0"/>
            </a:endParaRPr>
          </a:p>
        </p:txBody>
      </p:sp>
      <p:pic>
        <p:nvPicPr>
          <p:cNvPr id="6" name="Рисунок 5" descr="eba934cd1e07522706f078fa64fd61d3.jpg"/>
          <p:cNvPicPr>
            <a:picLocks noChangeAspect="1"/>
          </p:cNvPicPr>
          <p:nvPr/>
        </p:nvPicPr>
        <p:blipFill>
          <a:blip r:embed="rId3" cstate="print"/>
          <a:stretch>
            <a:fillRect/>
          </a:stretch>
        </p:blipFill>
        <p:spPr>
          <a:xfrm>
            <a:off x="5214942" y="928670"/>
            <a:ext cx="2452678" cy="1916155"/>
          </a:xfrm>
          <a:prstGeom prst="rect">
            <a:avLst/>
          </a:prstGeom>
          <a:ln>
            <a:noFill/>
          </a:ln>
          <a:effectLst>
            <a:softEdge rad="112500"/>
          </a:effectLst>
        </p:spPr>
      </p:pic>
      <p:pic>
        <p:nvPicPr>
          <p:cNvPr id="7" name="Рисунок 6" descr="i (4).jpg"/>
          <p:cNvPicPr>
            <a:picLocks noChangeAspect="1"/>
          </p:cNvPicPr>
          <p:nvPr/>
        </p:nvPicPr>
        <p:blipFill>
          <a:blip r:embed="rId4" cstate="print"/>
          <a:stretch>
            <a:fillRect/>
          </a:stretch>
        </p:blipFill>
        <p:spPr>
          <a:xfrm>
            <a:off x="571472" y="2571743"/>
            <a:ext cx="4071966" cy="2290481"/>
          </a:xfrm>
          <a:prstGeom prst="rect">
            <a:avLst/>
          </a:prstGeom>
          <a:ln>
            <a:noFill/>
          </a:ln>
          <a:effectLst>
            <a:softEdge rad="112500"/>
          </a:effectLst>
        </p:spPr>
      </p:pic>
      <p:pic>
        <p:nvPicPr>
          <p:cNvPr id="8" name="Рисунок 7" descr="UralSirius-800x429.jpg"/>
          <p:cNvPicPr>
            <a:picLocks noChangeAspect="1"/>
          </p:cNvPicPr>
          <p:nvPr/>
        </p:nvPicPr>
        <p:blipFill>
          <a:blip r:embed="rId5" cstate="print"/>
          <a:stretch>
            <a:fillRect/>
          </a:stretch>
        </p:blipFill>
        <p:spPr>
          <a:xfrm>
            <a:off x="4643438" y="3286124"/>
            <a:ext cx="4071966" cy="2757493"/>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51460"/>
            <a:ext cx="9144000" cy="6355080"/>
          </a:xfrm>
          <a:prstGeom prst="rect">
            <a:avLst/>
          </a:prstGeom>
        </p:spPr>
      </p:pic>
      <p:sp>
        <p:nvSpPr>
          <p:cNvPr id="3" name="Подзаголовок 2"/>
          <p:cNvSpPr>
            <a:spLocks noGrp="1"/>
          </p:cNvSpPr>
          <p:nvPr>
            <p:ph type="subTitle" idx="1"/>
          </p:nvPr>
        </p:nvSpPr>
        <p:spPr>
          <a:xfrm>
            <a:off x="4592991" y="3236776"/>
            <a:ext cx="3600400" cy="1824608"/>
          </a:xfrm>
        </p:spPr>
        <p:txBody>
          <a:bodyPr>
            <a:noAutofit/>
          </a:bodyPr>
          <a:lstStyle/>
          <a:p>
            <a:r>
              <a:rPr lang="ru-RU" sz="1800" b="1" i="1" dirty="0" smtClean="0">
                <a:solidFill>
                  <a:schemeClr val="bg1"/>
                </a:solidFill>
                <a:latin typeface="Garamond" pitchFamily="18" charset="0"/>
              </a:rPr>
              <a:t>Началась новая неделя нашей практики 29.05.17г.в СОЦ Салихово. Первый день прошел быстро. Мы заселились, сходили на экскурсию, ознакомились с местностью. И успели собрать 17 растений из семейств:</a:t>
            </a:r>
            <a:r>
              <a:rPr lang="en-US" sz="1800" b="1" i="1" dirty="0" err="1" smtClean="0">
                <a:solidFill>
                  <a:schemeClr val="bg1"/>
                </a:solidFill>
                <a:latin typeface="Garamond" pitchFamily="18" charset="0"/>
              </a:rPr>
              <a:t>Chenopodiaceae</a:t>
            </a:r>
            <a:r>
              <a:rPr lang="en-US" sz="1800" b="1" i="1" dirty="0" smtClean="0">
                <a:solidFill>
                  <a:schemeClr val="bg1"/>
                </a:solidFill>
                <a:latin typeface="Garamond" pitchFamily="18" charset="0"/>
              </a:rPr>
              <a:t>, Salicaceae. </a:t>
            </a:r>
            <a:r>
              <a:rPr lang="en-US" sz="1800" b="1" i="1" dirty="0" err="1" smtClean="0">
                <a:solidFill>
                  <a:schemeClr val="bg1"/>
                </a:solidFill>
                <a:latin typeface="Garamond" pitchFamily="18" charset="0"/>
              </a:rPr>
              <a:t>Poaceae</a:t>
            </a:r>
            <a:r>
              <a:rPr lang="en-US" sz="1800" b="1" i="1" dirty="0">
                <a:solidFill>
                  <a:schemeClr val="bg1"/>
                </a:solidFill>
                <a:latin typeface="Garamond" pitchFamily="18" charset="0"/>
              </a:rPr>
              <a:t>.</a:t>
            </a:r>
            <a:endParaRPr lang="ru-RU" sz="1800" b="1" i="1" dirty="0">
              <a:solidFill>
                <a:schemeClr val="bg1"/>
              </a:solidFill>
              <a:latin typeface="Garamond" pitchFamily="18" charset="0"/>
            </a:endParaRPr>
          </a:p>
        </p:txBody>
      </p:sp>
      <p:sp>
        <p:nvSpPr>
          <p:cNvPr id="2" name="Заголовок 1"/>
          <p:cNvSpPr>
            <a:spLocks noGrp="1"/>
          </p:cNvSpPr>
          <p:nvPr>
            <p:ph type="ctrTitle"/>
          </p:nvPr>
        </p:nvSpPr>
        <p:spPr>
          <a:xfrm>
            <a:off x="940499" y="908720"/>
            <a:ext cx="7087885" cy="2016224"/>
          </a:xfrm>
        </p:spPr>
        <p:txBody>
          <a:bodyPr/>
          <a:lstStyle/>
          <a:p>
            <a:r>
              <a:rPr lang="ru-RU" sz="1600" b="1" dirty="0" smtClean="0">
                <a:solidFill>
                  <a:schemeClr val="bg1"/>
                </a:solidFill>
                <a:effectLst/>
              </a:rPr>
              <a:t/>
            </a:r>
            <a:br>
              <a:rPr lang="ru-RU" sz="1600" b="1" dirty="0" smtClean="0">
                <a:solidFill>
                  <a:schemeClr val="bg1"/>
                </a:solidFill>
                <a:effectLst/>
              </a:rPr>
            </a:br>
            <a:endParaRPr lang="ru-RU" sz="1600" b="1" dirty="0">
              <a:solidFill>
                <a:schemeClr val="bg1"/>
              </a:solidFill>
              <a:effectLst/>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57752" y="571480"/>
            <a:ext cx="3419872" cy="2564904"/>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4348" y="3786190"/>
            <a:ext cx="3611893" cy="2708920"/>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4348" y="642918"/>
            <a:ext cx="1785950" cy="3175022"/>
          </a:xfrm>
          <a:prstGeom prst="rect">
            <a:avLst/>
          </a:prstGeom>
          <a:ln>
            <a:noFill/>
          </a:ln>
          <a:effectLst>
            <a:softEdge rad="112500"/>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57488" y="642918"/>
            <a:ext cx="1799902" cy="3199825"/>
          </a:xfrm>
          <a:prstGeom prst="rect">
            <a:avLst/>
          </a:prstGeom>
          <a:ln>
            <a:noFill/>
          </a:ln>
          <a:effectLst>
            <a:softEdge rad="112500"/>
          </a:effectLst>
        </p:spPr>
      </p:pic>
    </p:spTree>
    <p:extLst>
      <p:ext uri="{BB962C8B-B14F-4D97-AF65-F5344CB8AC3E}">
        <p14:creationId xmlns:p14="http://schemas.microsoft.com/office/powerpoint/2010/main" xmlns="" val="877306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0" y="214290"/>
            <a:ext cx="9144000" cy="6355079"/>
          </a:xfrm>
          <a:prstGeom prst="rect">
            <a:avLst/>
          </a:prstGeom>
        </p:spPr>
      </p:pic>
      <p:sp>
        <p:nvSpPr>
          <p:cNvPr id="5" name="TextBox 4"/>
          <p:cNvSpPr txBox="1"/>
          <p:nvPr/>
        </p:nvSpPr>
        <p:spPr>
          <a:xfrm>
            <a:off x="428596" y="1000108"/>
            <a:ext cx="6286544" cy="1200329"/>
          </a:xfrm>
          <a:prstGeom prst="rect">
            <a:avLst/>
          </a:prstGeom>
          <a:noFill/>
        </p:spPr>
        <p:txBody>
          <a:bodyPr wrap="square" rtlCol="0">
            <a:spAutoFit/>
          </a:bodyPr>
          <a:lstStyle/>
          <a:p>
            <a:r>
              <a:rPr lang="ru-RU" b="1" i="1" dirty="0" smtClean="0">
                <a:solidFill>
                  <a:schemeClr val="bg1">
                    <a:lumMod val="95000"/>
                    <a:lumOff val="5000"/>
                  </a:schemeClr>
                </a:solidFill>
                <a:latin typeface="Garamond" pitchFamily="18" charset="0"/>
              </a:rPr>
              <a:t>30.05.2017г.Мы решили спроектировать клумбу в мусульманском стиле. Мы проделали большой фронт работы, осталось только засеять. После хорошей работы можно и пообедать.</a:t>
            </a:r>
            <a:endParaRPr lang="ru-RU" b="1" i="1" dirty="0">
              <a:solidFill>
                <a:schemeClr val="bg1">
                  <a:lumMod val="95000"/>
                  <a:lumOff val="5000"/>
                </a:schemeClr>
              </a:solidFill>
              <a:latin typeface="Garamond" pitchFamily="18" charset="0"/>
            </a:endParaRPr>
          </a:p>
        </p:txBody>
      </p:sp>
      <p:pic>
        <p:nvPicPr>
          <p:cNvPr id="6" name="Рисунок 5" descr="83vh489UbGc.jpg"/>
          <p:cNvPicPr>
            <a:picLocks noChangeAspect="1"/>
          </p:cNvPicPr>
          <p:nvPr/>
        </p:nvPicPr>
        <p:blipFill>
          <a:blip r:embed="rId3" cstate="print"/>
          <a:stretch>
            <a:fillRect/>
          </a:stretch>
        </p:blipFill>
        <p:spPr>
          <a:xfrm>
            <a:off x="5572132" y="2857496"/>
            <a:ext cx="3214678" cy="2411009"/>
          </a:xfrm>
          <a:prstGeom prst="rect">
            <a:avLst/>
          </a:prstGeom>
          <a:ln>
            <a:noFill/>
          </a:ln>
          <a:effectLst>
            <a:softEdge rad="112500"/>
          </a:effectLst>
        </p:spPr>
      </p:pic>
      <p:pic>
        <p:nvPicPr>
          <p:cNvPr id="7" name="Рисунок 6" descr="BCcTD49ZJpg.jpg"/>
          <p:cNvPicPr>
            <a:picLocks noChangeAspect="1"/>
          </p:cNvPicPr>
          <p:nvPr/>
        </p:nvPicPr>
        <p:blipFill>
          <a:blip r:embed="rId4" cstate="print"/>
          <a:stretch>
            <a:fillRect/>
          </a:stretch>
        </p:blipFill>
        <p:spPr>
          <a:xfrm>
            <a:off x="6500826" y="714356"/>
            <a:ext cx="2357454" cy="1768091"/>
          </a:xfrm>
          <a:prstGeom prst="rect">
            <a:avLst/>
          </a:prstGeom>
          <a:ln>
            <a:noFill/>
          </a:ln>
          <a:effectLst>
            <a:softEdge rad="112500"/>
          </a:effectLst>
        </p:spPr>
      </p:pic>
      <p:pic>
        <p:nvPicPr>
          <p:cNvPr id="8" name="Рисунок 7" descr="ESfzQzZV8DI.jpg"/>
          <p:cNvPicPr>
            <a:picLocks noChangeAspect="1"/>
          </p:cNvPicPr>
          <p:nvPr/>
        </p:nvPicPr>
        <p:blipFill>
          <a:blip r:embed="rId5" cstate="print"/>
          <a:stretch>
            <a:fillRect/>
          </a:stretch>
        </p:blipFill>
        <p:spPr>
          <a:xfrm>
            <a:off x="357158" y="3214686"/>
            <a:ext cx="3214710" cy="2678901"/>
          </a:xfrm>
          <a:prstGeom prst="rect">
            <a:avLst/>
          </a:prstGeom>
          <a:ln>
            <a:noFill/>
          </a:ln>
          <a:effectLst>
            <a:softEdge rad="112500"/>
          </a:effectLst>
        </p:spPr>
      </p:pic>
      <p:pic>
        <p:nvPicPr>
          <p:cNvPr id="9" name="Рисунок 8" descr="LJuDZIjJep0.jpg"/>
          <p:cNvPicPr>
            <a:picLocks noChangeAspect="1"/>
          </p:cNvPicPr>
          <p:nvPr/>
        </p:nvPicPr>
        <p:blipFill>
          <a:blip r:embed="rId6" cstate="print"/>
          <a:stretch>
            <a:fillRect/>
          </a:stretch>
        </p:blipFill>
        <p:spPr>
          <a:xfrm>
            <a:off x="3643306" y="3143248"/>
            <a:ext cx="1857388" cy="2724171"/>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828</TotalTime>
  <Words>478</Words>
  <Application>Microsoft Office PowerPoint</Application>
  <PresentationFormat>Экран (4:3)</PresentationFormat>
  <Paragraphs>40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Горизонт</vt:lpstr>
      <vt:lpstr>Слайд 1</vt:lpstr>
      <vt:lpstr> </vt:lpstr>
      <vt:lpstr>Слайд 3</vt:lpstr>
      <vt:lpstr> </vt:lpstr>
      <vt:lpstr> </vt:lpstr>
      <vt:lpstr>Слайд 6</vt:lpstr>
      <vt:lpstr>Слайд 7</vt:lpstr>
      <vt:lpstr> </vt:lpstr>
      <vt:lpstr>Слайд 9</vt:lpstr>
      <vt:lpstr>Слайд 10</vt:lpstr>
      <vt:lpstr>3</vt:lpstr>
      <vt:lpstr>Слайд 12</vt:lpstr>
      <vt:lpstr>    Систематика Отдел покрытосеменные -(цветковые) Magnoliophyta. Класс двудольные - Dicotyledones. Подкласс розиды - Rosidae.  Порядок розовые (розоцветные) - Rosales Семейство – розоцветные – Rosaceae</vt:lpstr>
      <vt:lpstr> описание семейства Семейство включает около 100 родов и 3000 видов, распространенных почти во всех областях земного шара, от субтропиков до Арктики. Но основная их часть сконцентрирована в умеренной и субтропических зонах северного полушария. Представители семейства встречаются в самых разнообразных растительных сообществах. Розоцветные не играют большой роли в образовании естественной древесной растительности, они принимают участие в образовании второго яруса и подлеска в лесах и в кустарниковых зарослях. Однако это семейство необыкновенно ценно для человека. Плодоводство основано главным образом на различных видах именно этого семейства. Многие виды семейства отличаются высокой декоративностью, с давних пор широко распространены в культуре, и стали основой для выведения множества сортов декоративных деревьев и кустарников. Представители семейства листопадные или вечнозеленые деревья, кустарники и полукустарники, а так же многолетние и однолетние травы. Листья очередные или супротивные, часто с прилистниками, простые или сложные. Цветки одиночные или собраны в различные соцветия. Цветки обычно актиноморфные, обоеполые. Околоцветник обычно двойной, редко венчик редуцирован, чашелистики, лепестки и тычинки иногда сращены вместе и образуют цветочную трубку. Чашелистиков и лепестков обычно по 5, тычинок в 2-3 раза больше, чем чашелистиков, или они в неопределенном числе; плодолистиков обычно столько же, сколько чашелистиков, или в два раза больше, свободных или сросшихся с внутренней стенкой цветоложа. Завязь верхняя или нижняя. Большинство представителей семейства энтомофильные (насекомоопыдяемые) растения, но в строении цветка они не имеют ярко выраженных приспособлений для насекомых опылителей (например, как у растений семейства ятрышниковые). Цветки чаще белые, розовые, ярко-красные, реже желтые, изредка голубые. Плоды необычно разнообразны и приспособлены к различным способам распространения, семена большинства представителей распространяются с помощью ветра или животных. Плод сборный - орешек, листовка, семянка, костянка или простой – яблоко. </vt:lpstr>
      <vt:lpstr>По строению цветка и плода семейство часто подразделяют на несколько подсемейств:  Спирейные (Spiraeoidea): Соцветия кистевидные, цветки большей частью мелкие, белые или розовые; гипантий плоский, воронковидный или колокольчатый. Чашелистиков и лепестков по 5, реже 4 или 6, тычинок 10-20-70. Плод многолистовка, редко коробочка. Включает рода спирея и рябинник, пузыреплодник. Розовые (Rosoideae): Цветки в соцветиях разной формы, разных размеров, однополые или обоеполые, число частей цветка различно, чашелистиков пять. Плод многоорешек либо многосемянка. Включает рода рубус, лапчатка, земляника, гравилат, таволга, шиповник, манжетка. Яблонные (яблоневые, семечковые) (Maloideae): Цветки одиночные или в многоцветковых соцветиях – щитках, гроздьях или в метелках, обычно довольно крупные, белые или красные, обоеполые. Основания чашечки, лепестков и тычинок сращены в мясистую цветочную трубочку, чашелистиков 5, лепестков 5, тычинок 20, реже 10 или 5, иногда 25 или более, пестик из 2-5 плодолистиков. Завязь нижняя, плод яблоко. Включает рода яблоня, груша, рябина, боярышник, кизильник. Сливовые (косточковые)(Prunoideae): Цветки в пучках, кистях или одиночные. Чашелистиков и лепестков обычно по пять, редко лепестки отсутствуют. Тычинок 10-20 или больше, плодолистиков 1 или 2-5. Плод односемянная костянка. Включает род слива, вишня, черемуха, миндаль, абрикос, персик.</vt:lpstr>
      <vt:lpstr>             Систематика Царство Растения (Plantae) Черемуха обыкновенная Отдел Цветковые (Angiospermae) Класс Двудольные (Magnoliopsida) Порядок Розоцветные (Rosales) Семейство Розовые (Rosaceae) Род Слива (Prunus) Вид Черемуха обыкновенная (padus avium)  </vt:lpstr>
      <vt:lpstr>padus avium  Вегетативные органы черемухи. Дерево или крупный кустар­ник до 10 метров высотой, с густой кроной и черно-се­рой растрескивающейся корой. Листья очередные, короткочерешковые эллиптические, по краям остропильча­тые, сверху матовые, снизу сизые. Генеративные органы. Цветки ароматные на цвето­ножках, собраны в густые поникающие кисти до 12 см длиной, белого цвета. Плоды — черные шаровидные ко­стянки со сладкой, сильно вяжущей мякотью и округло- яйцевидной косточкой. Цветет в мае, плоды созревают в августе -сентябре. Местообитание: Растёт в лесах и кустарниковых зарослях по всей России до Белого моря, в Западной Европе, в Азии.  Культивируется как декоративное растение. ЗНАЧЕНИЕ: Готовят алкогольные и прохладительные напитки, из сока - пищевой краситель. Иногда плоды сушат и размалывают в муку, которую употребляют для выпечки особого печенья и ватрушек, а также для начинки пирогов. Из плодов варят кисель Плоды черемухи собирают для лечебных целей Кора и листья обладают инсектицидными свойствами, поэтому кое-где служат средством для борьбы с бытовыми насекомыми. </vt:lpstr>
      <vt:lpstr>     сисТеМАТИКА  Царство: Plantae (Растения) Тип/Отдел: Tracheophyta (Сосудистые растения) Тип/Отдел: Angiosperms (Цветковые растения, или Покрытосеменные ) Класс: Magnoliopsida (Магнолиопсиды, двудольные) Отряд/Порядок: Rosales (Розовые, розоцветные) Семейство: Rosaceae (Розовые, розоцветные) Род: Malus (Яблоня) Вид: Malus domestica (Яблоня домашняя, или садовая)   </vt:lpstr>
      <vt:lpstr>             Malus domestica  вегетативные органы: Небольшие деревья с округлой или раскидной кроной,серокорыми стволами.Листья яйцевидные или эллиптические с пильчатозубчатым краем,  Генеративные органы: цветки белые или розовые.плод яблоко распространение: по всему миру,но особенно- умеренная и субтропическая области Северного полушария значение: яблоня домашняя дает медоносным пчелам очень ценный весенний взяток нектара.служит источником витаминов(фруктоза,железо)    </vt:lpstr>
      <vt:lpstr> Систематика Царство: Plantae (Растения) Тип/Отдел: Tracheophyta (Сосудистые растения) Тип/Отдел: Angiosperms (Цветковые растения, или Покрытосеменные ) Класс: Magnoliopsida (Магнолиопсиды, двудольные) Отряд/Порядок: Rosales (Розовые, розоцветные) Семейство: Rosaceae (Розовые, розоцветные) Род: Fragaria (Земляника) Вид: Fragaria viridis (Земляника зеленая ) </vt:lpstr>
      <vt:lpstr>Fragaria viridis Вегетативные органы. Многолетнее травянистое ра­стение 5-20 см высоты, с многочисленными тонкими кор­нями. Стебли одиночные или немногочисленные, покры­ты волосками. Листья тройчатые, на длинных черешках (4-13 см), средний листок ромбически-овальный на ко­ротком черешке, боковые — косо-яйцевидные, почти си­дячие. Генеративные органы. Цветы белые 1,7-2 см в диа­метре, обычно обоеполые. Плоды — ложные ягоды крас­ного цвета, душистые. Размножается вегетативно и се­менами. Распространение. Распространена в Европе, Запад­ной и Восточной Сибири, на Кавказе и в Средней Азии. Растет в разреженных хвойных лесах, на опушках, вы­рубках и старых гарях, реже среди кустарников. Хозяйственное значение. Земляника зеленая (клубника) - кормовое растение среднего качества, но ценное лекарственное растение.  </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GreyWolf</dc:creator>
  <cp:lastModifiedBy>Илюша</cp:lastModifiedBy>
  <cp:revision>64</cp:revision>
  <dcterms:created xsi:type="dcterms:W3CDTF">2017-03-30T03:58:13Z</dcterms:created>
  <dcterms:modified xsi:type="dcterms:W3CDTF">2017-06-08T17:00:47Z</dcterms:modified>
</cp:coreProperties>
</file>