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7" r:id="rId1"/>
    <p:sldMasterId id="2147484171" r:id="rId2"/>
  </p:sldMasterIdLst>
  <p:notesMasterIdLst>
    <p:notesMasterId r:id="rId12"/>
  </p:notesMasterIdLst>
  <p:handoutMasterIdLst>
    <p:handoutMasterId r:id="rId13"/>
  </p:handoutMasterIdLst>
  <p:sldIdLst>
    <p:sldId id="729" r:id="rId3"/>
    <p:sldId id="742" r:id="rId4"/>
    <p:sldId id="807" r:id="rId5"/>
    <p:sldId id="808" r:id="rId6"/>
    <p:sldId id="796" r:id="rId7"/>
    <p:sldId id="811" r:id="rId8"/>
    <p:sldId id="739" r:id="rId9"/>
    <p:sldId id="799" r:id="rId10"/>
    <p:sldId id="809" r:id="rId11"/>
  </p:sldIdLst>
  <p:sldSz cx="9144000" cy="5143500" type="screen16x9"/>
  <p:notesSz cx="9928225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141">
          <p15:clr>
            <a:srgbClr val="A4A3A4"/>
          </p15:clr>
        </p15:guide>
        <p15:guide id="2" pos="312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003300"/>
    <a:srgbClr val="FF5050"/>
    <a:srgbClr val="CC0000"/>
    <a:srgbClr val="FF9999"/>
    <a:srgbClr val="FFFFCC"/>
    <a:srgbClr val="1F497D"/>
    <a:srgbClr val="FF7C80"/>
    <a:srgbClr val="DA9710"/>
    <a:srgbClr val="B45608"/>
    <a:srgbClr val="99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04" autoAdjust="0"/>
    <p:restoredTop sz="93020" autoAdjust="0"/>
  </p:normalViewPr>
  <p:slideViewPr>
    <p:cSldViewPr>
      <p:cViewPr>
        <p:scale>
          <a:sx n="70" d="100"/>
          <a:sy n="70" d="100"/>
        </p:scale>
        <p:origin x="-2814" y="-148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0" d="100"/>
          <a:sy n="90" d="100"/>
        </p:scale>
        <p:origin x="-1747" y="-82"/>
      </p:cViewPr>
      <p:guideLst>
        <p:guide orient="horz" pos="2141"/>
        <p:guide pos="3127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Система образования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Общеобразовательные организации</c:v>
                </c:pt>
              </c:strCache>
            </c:strRef>
          </c:tx>
          <c:dLbls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Дошкольные образовательные организации</c:v>
                </c:pt>
              </c:strCache>
            </c:strRef>
          </c:tx>
          <c:dLbls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Учреждения дополнительного образования</c:v>
                </c:pt>
              </c:strCache>
            </c:strRef>
          </c:tx>
          <c:dLbls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dLbls/>
        <c:axId val="78711808"/>
        <c:axId val="78742272"/>
      </c:barChart>
      <c:catAx>
        <c:axId val="78711808"/>
        <c:scaling>
          <c:orientation val="minMax"/>
        </c:scaling>
        <c:delete val="1"/>
        <c:axPos val="b"/>
        <c:majorTickMark val="none"/>
        <c:tickLblPos val="none"/>
        <c:crossAx val="78742272"/>
        <c:crosses val="autoZero"/>
        <c:auto val="1"/>
        <c:lblAlgn val="ctr"/>
        <c:lblOffset val="100"/>
      </c:catAx>
      <c:valAx>
        <c:axId val="78742272"/>
        <c:scaling>
          <c:orientation val="minMax"/>
        </c:scaling>
        <c:delete val="1"/>
        <c:axPos val="l"/>
        <c:minorGridlines/>
        <c:numFmt formatCode="General" sourceLinked="1"/>
        <c:majorTickMark val="none"/>
        <c:tickLblPos val="none"/>
        <c:crossAx val="78711808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4146" y="0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pPr>
                <a:defRPr/>
              </a:pPr>
              <a:t>18.05.2022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218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4146" y="6456218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715776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146" y="0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18.05.2022</a:t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8750" y="509588"/>
            <a:ext cx="45307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615" y="3228895"/>
            <a:ext cx="7942580" cy="30589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6218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146" y="6456218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85930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54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9151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3545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28447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83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49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375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751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127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502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87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254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62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00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E303C-5F61-44A2-BF75-D56A300C606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40406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461D0-2145-4618-8B9F-A6E04B255A7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16295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85"/>
            <a:ext cx="7772400" cy="1021556"/>
          </a:xfrm>
        </p:spPr>
        <p:txBody>
          <a:bodyPr anchor="t"/>
          <a:lstStyle>
            <a:lvl1pPr algn="l">
              <a:defRPr sz="47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42"/>
            <a:ext cx="7772400" cy="112514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3756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7513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127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1502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878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2254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76297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3005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41C59-4C67-439F-8F82-69BB8AB826D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57794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7E08E-ECEF-4845-AF3D-ED63F1EF66D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35488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7567" indent="0">
              <a:buNone/>
              <a:defRPr sz="2400" b="1"/>
            </a:lvl2pPr>
            <a:lvl3pPr marL="1075137" indent="0">
              <a:buNone/>
              <a:defRPr sz="2100" b="1"/>
            </a:lvl3pPr>
            <a:lvl4pPr marL="1612705" indent="0">
              <a:buNone/>
              <a:defRPr sz="1900" b="1"/>
            </a:lvl4pPr>
            <a:lvl5pPr marL="2150273" indent="0">
              <a:buNone/>
              <a:defRPr sz="1900" b="1"/>
            </a:lvl5pPr>
            <a:lvl6pPr marL="2687839" indent="0">
              <a:buNone/>
              <a:defRPr sz="1900" b="1"/>
            </a:lvl6pPr>
            <a:lvl7pPr marL="3225407" indent="0">
              <a:buNone/>
              <a:defRPr sz="1900" b="1"/>
            </a:lvl7pPr>
            <a:lvl8pPr marL="3762974" indent="0">
              <a:buNone/>
              <a:defRPr sz="1900" b="1"/>
            </a:lvl8pPr>
            <a:lvl9pPr marL="4300543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7567" indent="0">
              <a:buNone/>
              <a:defRPr sz="2400" b="1"/>
            </a:lvl2pPr>
            <a:lvl3pPr marL="1075137" indent="0">
              <a:buNone/>
              <a:defRPr sz="2100" b="1"/>
            </a:lvl3pPr>
            <a:lvl4pPr marL="1612705" indent="0">
              <a:buNone/>
              <a:defRPr sz="1900" b="1"/>
            </a:lvl4pPr>
            <a:lvl5pPr marL="2150273" indent="0">
              <a:buNone/>
              <a:defRPr sz="1900" b="1"/>
            </a:lvl5pPr>
            <a:lvl6pPr marL="2687839" indent="0">
              <a:buNone/>
              <a:defRPr sz="1900" b="1"/>
            </a:lvl6pPr>
            <a:lvl7pPr marL="3225407" indent="0">
              <a:buNone/>
              <a:defRPr sz="1900" b="1"/>
            </a:lvl7pPr>
            <a:lvl8pPr marL="3762974" indent="0">
              <a:buNone/>
              <a:defRPr sz="1900" b="1"/>
            </a:lvl8pPr>
            <a:lvl9pPr marL="4300543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FB139-C949-47A6-B0D7-528BB64C2F6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13612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D15C9-5E2F-476E-99F6-60E9FB06B75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17945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561BE-D27A-4DFD-9761-997DCDFF54C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76264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1" y="204851"/>
            <a:ext cx="5111750" cy="4389835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43"/>
            <a:ext cx="3008313" cy="3518297"/>
          </a:xfrm>
        </p:spPr>
        <p:txBody>
          <a:bodyPr/>
          <a:lstStyle>
            <a:lvl1pPr marL="0" indent="0">
              <a:buNone/>
              <a:defRPr sz="1600"/>
            </a:lvl1pPr>
            <a:lvl2pPr marL="537567" indent="0">
              <a:buNone/>
              <a:defRPr sz="1400"/>
            </a:lvl2pPr>
            <a:lvl3pPr marL="1075137" indent="0">
              <a:buNone/>
              <a:defRPr sz="1200"/>
            </a:lvl3pPr>
            <a:lvl4pPr marL="1612705" indent="0">
              <a:buNone/>
              <a:defRPr sz="1100"/>
            </a:lvl4pPr>
            <a:lvl5pPr marL="2150273" indent="0">
              <a:buNone/>
              <a:defRPr sz="1100"/>
            </a:lvl5pPr>
            <a:lvl6pPr marL="2687839" indent="0">
              <a:buNone/>
              <a:defRPr sz="1100"/>
            </a:lvl6pPr>
            <a:lvl7pPr marL="3225407" indent="0">
              <a:buNone/>
              <a:defRPr sz="1100"/>
            </a:lvl7pPr>
            <a:lvl8pPr marL="3762974" indent="0">
              <a:buNone/>
              <a:defRPr sz="1100"/>
            </a:lvl8pPr>
            <a:lvl9pPr marL="4300543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F8FD2-918E-4449-98B2-64B857546CD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9971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15489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800"/>
            </a:lvl1pPr>
            <a:lvl2pPr marL="537567" indent="0">
              <a:buNone/>
              <a:defRPr sz="3300"/>
            </a:lvl2pPr>
            <a:lvl3pPr marL="1075137" indent="0">
              <a:buNone/>
              <a:defRPr sz="2800"/>
            </a:lvl3pPr>
            <a:lvl4pPr marL="1612705" indent="0">
              <a:buNone/>
              <a:defRPr sz="2400"/>
            </a:lvl4pPr>
            <a:lvl5pPr marL="2150273" indent="0">
              <a:buNone/>
              <a:defRPr sz="2400"/>
            </a:lvl5pPr>
            <a:lvl6pPr marL="2687839" indent="0">
              <a:buNone/>
              <a:defRPr sz="2400"/>
            </a:lvl6pPr>
            <a:lvl7pPr marL="3225407" indent="0">
              <a:buNone/>
              <a:defRPr sz="2400"/>
            </a:lvl7pPr>
            <a:lvl8pPr marL="3762974" indent="0">
              <a:buNone/>
              <a:defRPr sz="2400"/>
            </a:lvl8pPr>
            <a:lvl9pPr marL="4300543" indent="0">
              <a:buNone/>
              <a:defRPr sz="24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67"/>
            <a:ext cx="5486400" cy="603647"/>
          </a:xfrm>
        </p:spPr>
        <p:txBody>
          <a:bodyPr/>
          <a:lstStyle>
            <a:lvl1pPr marL="0" indent="0">
              <a:buNone/>
              <a:defRPr sz="1600"/>
            </a:lvl1pPr>
            <a:lvl2pPr marL="537567" indent="0">
              <a:buNone/>
              <a:defRPr sz="1400"/>
            </a:lvl2pPr>
            <a:lvl3pPr marL="1075137" indent="0">
              <a:buNone/>
              <a:defRPr sz="1200"/>
            </a:lvl3pPr>
            <a:lvl4pPr marL="1612705" indent="0">
              <a:buNone/>
              <a:defRPr sz="1100"/>
            </a:lvl4pPr>
            <a:lvl5pPr marL="2150273" indent="0">
              <a:buNone/>
              <a:defRPr sz="1100"/>
            </a:lvl5pPr>
            <a:lvl6pPr marL="2687839" indent="0">
              <a:buNone/>
              <a:defRPr sz="1100"/>
            </a:lvl6pPr>
            <a:lvl7pPr marL="3225407" indent="0">
              <a:buNone/>
              <a:defRPr sz="1100"/>
            </a:lvl7pPr>
            <a:lvl8pPr marL="3762974" indent="0">
              <a:buNone/>
              <a:defRPr sz="1100"/>
            </a:lvl8pPr>
            <a:lvl9pPr marL="4300543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4837D-8289-4A5F-B006-0E92F5BC1CD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9716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9FA47-5A2D-420F-87BD-EC739FC4501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21583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6025"/>
            <a:ext cx="2057400" cy="438864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6025"/>
            <a:ext cx="6019800" cy="438864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C3F40-DDEB-4B22-AD5A-4ABA1D99527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9308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9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28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3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4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5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6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7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7481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9372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96" indent="0">
              <a:buNone/>
              <a:defRPr sz="2000" b="1"/>
            </a:lvl2pPr>
            <a:lvl3pPr marL="914192" indent="0">
              <a:buNone/>
              <a:defRPr sz="1800" b="1"/>
            </a:lvl3pPr>
            <a:lvl4pPr marL="1371288" indent="0">
              <a:buNone/>
              <a:defRPr sz="1600" b="1"/>
            </a:lvl4pPr>
            <a:lvl5pPr marL="1828384" indent="0">
              <a:buNone/>
              <a:defRPr sz="1600" b="1"/>
            </a:lvl5pPr>
            <a:lvl6pPr marL="2285480" indent="0">
              <a:buNone/>
              <a:defRPr sz="1600" b="1"/>
            </a:lvl6pPr>
            <a:lvl7pPr marL="2742576" indent="0">
              <a:buNone/>
              <a:defRPr sz="1600" b="1"/>
            </a:lvl7pPr>
            <a:lvl8pPr marL="3199672" indent="0">
              <a:buNone/>
              <a:defRPr sz="1600" b="1"/>
            </a:lvl8pPr>
            <a:lvl9pPr marL="36567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96" indent="0">
              <a:buNone/>
              <a:defRPr sz="2000" b="1"/>
            </a:lvl2pPr>
            <a:lvl3pPr marL="914192" indent="0">
              <a:buNone/>
              <a:defRPr sz="1800" b="1"/>
            </a:lvl3pPr>
            <a:lvl4pPr marL="1371288" indent="0">
              <a:buNone/>
              <a:defRPr sz="1600" b="1"/>
            </a:lvl4pPr>
            <a:lvl5pPr marL="1828384" indent="0">
              <a:buNone/>
              <a:defRPr sz="1600" b="1"/>
            </a:lvl5pPr>
            <a:lvl6pPr marL="2285480" indent="0">
              <a:buNone/>
              <a:defRPr sz="1600" b="1"/>
            </a:lvl6pPr>
            <a:lvl7pPr marL="2742576" indent="0">
              <a:buNone/>
              <a:defRPr sz="1600" b="1"/>
            </a:lvl7pPr>
            <a:lvl8pPr marL="3199672" indent="0">
              <a:buNone/>
              <a:defRPr sz="1600" b="1"/>
            </a:lvl8pPr>
            <a:lvl9pPr marL="36567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704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0501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8577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1" y="204823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096" indent="0">
              <a:buNone/>
              <a:defRPr sz="1200"/>
            </a:lvl2pPr>
            <a:lvl3pPr marL="914192" indent="0">
              <a:buNone/>
              <a:defRPr sz="1000"/>
            </a:lvl3pPr>
            <a:lvl4pPr marL="1371288" indent="0">
              <a:buNone/>
              <a:defRPr sz="900"/>
            </a:lvl4pPr>
            <a:lvl5pPr marL="1828384" indent="0">
              <a:buNone/>
              <a:defRPr sz="900"/>
            </a:lvl5pPr>
            <a:lvl6pPr marL="2285480" indent="0">
              <a:buNone/>
              <a:defRPr sz="900"/>
            </a:lvl6pPr>
            <a:lvl7pPr marL="2742576" indent="0">
              <a:buNone/>
              <a:defRPr sz="900"/>
            </a:lvl7pPr>
            <a:lvl8pPr marL="3199672" indent="0">
              <a:buNone/>
              <a:defRPr sz="900"/>
            </a:lvl8pPr>
            <a:lvl9pPr marL="36567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2441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96" indent="0">
              <a:buNone/>
              <a:defRPr sz="2800"/>
            </a:lvl2pPr>
            <a:lvl3pPr marL="914192" indent="0">
              <a:buNone/>
              <a:defRPr sz="2400"/>
            </a:lvl3pPr>
            <a:lvl4pPr marL="1371288" indent="0">
              <a:buNone/>
              <a:defRPr sz="2000"/>
            </a:lvl4pPr>
            <a:lvl5pPr marL="1828384" indent="0">
              <a:buNone/>
              <a:defRPr sz="2000"/>
            </a:lvl5pPr>
            <a:lvl6pPr marL="2285480" indent="0">
              <a:buNone/>
              <a:defRPr sz="2000"/>
            </a:lvl6pPr>
            <a:lvl7pPr marL="2742576" indent="0">
              <a:buNone/>
              <a:defRPr sz="2000"/>
            </a:lvl7pPr>
            <a:lvl8pPr marL="3199672" indent="0">
              <a:buNone/>
              <a:defRPr sz="2000"/>
            </a:lvl8pPr>
            <a:lvl9pPr marL="3656768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3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096" indent="0">
              <a:buNone/>
              <a:defRPr sz="1200"/>
            </a:lvl2pPr>
            <a:lvl3pPr marL="914192" indent="0">
              <a:buNone/>
              <a:defRPr sz="1000"/>
            </a:lvl3pPr>
            <a:lvl4pPr marL="1371288" indent="0">
              <a:buNone/>
              <a:defRPr sz="900"/>
            </a:lvl4pPr>
            <a:lvl5pPr marL="1828384" indent="0">
              <a:buNone/>
              <a:defRPr sz="900"/>
            </a:lvl5pPr>
            <a:lvl6pPr marL="2285480" indent="0">
              <a:buNone/>
              <a:defRPr sz="900"/>
            </a:lvl6pPr>
            <a:lvl7pPr marL="2742576" indent="0">
              <a:buNone/>
              <a:defRPr sz="900"/>
            </a:lvl7pPr>
            <a:lvl8pPr marL="3199672" indent="0">
              <a:buNone/>
              <a:defRPr sz="900"/>
            </a:lvl8pPr>
            <a:lvl9pPr marL="36567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2903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09" rIns="91420" bIns="4570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09" rIns="91420" bIns="45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20" tIns="45709" rIns="91420" bIns="4570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20" tIns="45709" rIns="91420" bIns="4570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20" tIns="45709" rIns="91420" bIns="4570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4373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8" r:id="rId1"/>
    <p:sldLayoutId id="2147484149" r:id="rId2"/>
    <p:sldLayoutId id="2147484150" r:id="rId3"/>
    <p:sldLayoutId id="2147484151" r:id="rId4"/>
    <p:sldLayoutId id="2147484152" r:id="rId5"/>
    <p:sldLayoutId id="2147484153" r:id="rId6"/>
    <p:sldLayoutId id="2147484154" r:id="rId7"/>
    <p:sldLayoutId id="2147484155" r:id="rId8"/>
    <p:sldLayoutId id="2147484156" r:id="rId9"/>
    <p:sldLayoutId id="2147484157" r:id="rId10"/>
    <p:sldLayoutId id="2147484158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096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192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288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384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822" indent="-34282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81" indent="-285685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40" indent="-228548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36" indent="-228548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32" indent="-228548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28" indent="-228548" algn="l" defTabSz="9141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24" indent="-228548" algn="l" defTabSz="9141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220" indent="-228548" algn="l" defTabSz="9141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316" indent="-228548" algn="l" defTabSz="9141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1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96" algn="l" defTabSz="9141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92" algn="l" defTabSz="9141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88" algn="l" defTabSz="9141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84" algn="l" defTabSz="9141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80" algn="l" defTabSz="9141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76" algn="l" defTabSz="9141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72" algn="l" defTabSz="9141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768" algn="l" defTabSz="9141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7515" tIns="53757" rIns="107515" bIns="5375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7515" tIns="53757" rIns="107515" bIns="537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309"/>
            <a:ext cx="2133600" cy="273845"/>
          </a:xfrm>
          <a:prstGeom prst="rect">
            <a:avLst/>
          </a:prstGeom>
        </p:spPr>
        <p:txBody>
          <a:bodyPr vert="horz" lIns="107515" tIns="53757" rIns="107515" bIns="53757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1075137">
              <a:defRPr/>
            </a:pPr>
            <a:fld id="{04B0BE59-E509-47A8-8BDF-29C889DFFB3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75137">
                <a:defRPr/>
              </a:pPr>
              <a:t>18.05.2022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309"/>
            <a:ext cx="2895600" cy="273845"/>
          </a:xfrm>
          <a:prstGeom prst="rect">
            <a:avLst/>
          </a:prstGeom>
        </p:spPr>
        <p:txBody>
          <a:bodyPr vert="horz" lIns="107515" tIns="53757" rIns="107515" bIns="53757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1075137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309"/>
            <a:ext cx="2133600" cy="273845"/>
          </a:xfrm>
          <a:prstGeom prst="rect">
            <a:avLst/>
          </a:prstGeom>
        </p:spPr>
        <p:txBody>
          <a:bodyPr vert="horz" lIns="107515" tIns="53757" rIns="107515" bIns="53757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1075137">
              <a:defRPr/>
            </a:pPr>
            <a:fld id="{CBC122BA-4C5C-4491-A08D-C4920A45C1F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75137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77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2" r:id="rId1"/>
    <p:sldLayoutId id="2147484173" r:id="rId2"/>
    <p:sldLayoutId id="2147484174" r:id="rId3"/>
    <p:sldLayoutId id="2147484175" r:id="rId4"/>
    <p:sldLayoutId id="2147484176" r:id="rId5"/>
    <p:sldLayoutId id="2147484177" r:id="rId6"/>
    <p:sldLayoutId id="2147484178" r:id="rId7"/>
    <p:sldLayoutId id="2147484179" r:id="rId8"/>
    <p:sldLayoutId id="2147484180" r:id="rId9"/>
    <p:sldLayoutId id="2147484181" r:id="rId10"/>
    <p:sldLayoutId id="2147484182" r:id="rId11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5pPr>
      <a:lvl6pPr marL="537567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6pPr>
      <a:lvl7pPr marL="1075137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7pPr>
      <a:lvl8pPr marL="1612705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8pPr>
      <a:lvl9pPr marL="2150273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9pPr>
    </p:titleStyle>
    <p:bodyStyle>
      <a:lvl1pPr marL="403176" indent="-40317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73549" indent="-33598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43921" indent="-26878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81487" indent="-26878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19056" indent="-26878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56622" indent="-268783" algn="l" defTabSz="107513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494192" indent="-268783" algn="l" defTabSz="107513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31759" indent="-268783" algn="l" defTabSz="107513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569326" indent="-268783" algn="l" defTabSz="107513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751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7567" algn="l" defTabSz="10751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75137" algn="l" defTabSz="10751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12705" algn="l" defTabSz="10751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0273" algn="l" defTabSz="10751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87839" algn="l" defTabSz="10751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25407" algn="l" defTabSz="10751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62974" algn="l" defTabSz="10751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00543" algn="l" defTabSz="10751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zemteacher.edu.ru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611560" y="843558"/>
            <a:ext cx="8640960" cy="2246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endParaRPr lang="ru-RU" sz="2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учреждение отдел образования муниципального района </a:t>
            </a:r>
          </a:p>
          <a:p>
            <a:pPr algn="ctr" eaLnBrk="1" hangingPunct="1"/>
            <a:r>
              <a:rPr lang="ru-RU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Учалинский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 Республики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xmlns="" val="282038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61024838"/>
              </p:ext>
            </p:extLst>
          </p:nvPr>
        </p:nvGraphicFramePr>
        <p:xfrm>
          <a:off x="457200" y="267494"/>
          <a:ext cx="8229600" cy="4326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947059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Кадровая потребность на 2022-2023 уч. год образовательных организаций в Учалинском районе РБ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Учитель начальных классов – 4 ставки;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Учитель математики – 7 ставок;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Учитель биологии – 2 ставки;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Учитель информатики – 2 ставки;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Учитель технологии – 1 ставка;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Учитель русского языка  и литературы – 5 ставок;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Учитель физики  - 5 ставок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1435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Потребность в кадрах в новую среднюю общеобразовательную школу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Педагогический состав:</a:t>
            </a:r>
          </a:p>
          <a:p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Учитель русского языка и литературы – 4 </a:t>
            </a:r>
          </a:p>
          <a:p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Учитель математики - 4</a:t>
            </a:r>
          </a:p>
          <a:p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Учитель информатики -1</a:t>
            </a:r>
          </a:p>
          <a:p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Учитель истории и обществознания - 2</a:t>
            </a:r>
          </a:p>
          <a:p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Учитель географии - 1</a:t>
            </a:r>
          </a:p>
          <a:p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Учитель физики - 1</a:t>
            </a:r>
          </a:p>
          <a:p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Учитель химии и биологии -2</a:t>
            </a:r>
          </a:p>
          <a:p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Учитель музыки - 1</a:t>
            </a:r>
          </a:p>
          <a:p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Учитель изобразительного искусства - 1</a:t>
            </a:r>
          </a:p>
          <a:p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Учитель технологии (мальчики, девочки) - 2</a:t>
            </a:r>
          </a:p>
          <a:p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Учитель физической культуры - 1</a:t>
            </a:r>
          </a:p>
          <a:p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Учитель английского языка - 2</a:t>
            </a:r>
          </a:p>
          <a:p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Учитель башкирского языка - 1</a:t>
            </a:r>
          </a:p>
          <a:p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Учитель начальных классов - 6</a:t>
            </a:r>
          </a:p>
          <a:p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Учитель физической культуры в начальных классах - 2</a:t>
            </a:r>
          </a:p>
          <a:p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Учитель английского языка в начальных классах - 1</a:t>
            </a:r>
          </a:p>
          <a:p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Учитель башкирского языка в начальных классах - 1</a:t>
            </a:r>
          </a:p>
          <a:p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xmlns="" val="2015398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32318" y="843558"/>
            <a:ext cx="871296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1.Для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молодых специалистов, окончившие педагогические учреждения и приступившие в том же году к работе, единовременные выплаты в размере четырех должностных окладов.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2.Для молодых специалистов до 30-ти лет ежемесячная доплата к должностному окладу в размере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30 %.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3.Сельским учителям установлены и выплачиваются компенсационные выплаты за работу в сельской местности к заработной плате в размере 25%.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4.Для молодых специалистов, прибывших из других районов и имеющих прописку в другом регионе по ходатайству образовательной организации, где приступил к трудовой деятельности педагог, выделяется муниципальное жилье при наличии свободного жилья в муниципалитете.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921632" y="104314"/>
            <a:ext cx="50266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Меры социальной поддержки</a:t>
            </a:r>
          </a:p>
        </p:txBody>
      </p:sp>
    </p:spTree>
    <p:extLst>
      <p:ext uri="{BB962C8B-B14F-4D97-AF65-F5344CB8AC3E}">
        <p14:creationId xmlns:p14="http://schemas.microsoft.com/office/powerpoint/2010/main" xmlns="" val="1717440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091" y="411510"/>
            <a:ext cx="8229600" cy="699541"/>
          </a:xfrm>
        </p:spPr>
        <p:txBody>
          <a:bodyPr/>
          <a:lstStyle/>
          <a:p>
            <a:r>
              <a:rPr lang="ru-RU" sz="24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Грант молодым учителям, работающим в сельской местности Республики Башкортостан</a:t>
            </a:r>
            <a:endParaRPr lang="ru-RU" sz="2400" dirty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19" y="1707654"/>
            <a:ext cx="8634851" cy="1631216"/>
          </a:xfrm>
          <a:prstGeom prst="rect">
            <a:avLst/>
          </a:prstGeom>
          <a:gradFill flip="none" rotWithShape="1">
            <a:gsLst>
              <a:gs pos="0">
                <a:srgbClr val="00B050"/>
              </a:gs>
              <a:gs pos="60000">
                <a:srgbClr val="85C2FF"/>
              </a:gs>
              <a:gs pos="79000">
                <a:srgbClr val="C4D6EB"/>
              </a:gs>
              <a:gs pos="100000">
                <a:srgbClr val="FFEBFA"/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Гранты в размере 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690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тысяч рублей каждый присуждаются один раз в год на конкурсной основе 100 лучшим молодым учителям государственных и муниципальных общеобразовательных организаций, находящихся в сельской местности Республики Башкортостан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47384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12949" y="160338"/>
            <a:ext cx="7217775" cy="621782"/>
          </a:xfrm>
        </p:spPr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Педагогическая мастерская молодого учителя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5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Roma\Desktop\слайд\DSCN43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60210" y="3003798"/>
            <a:ext cx="3163024" cy="1990559"/>
          </a:xfrm>
          <a:prstGeom prst="rect">
            <a:avLst/>
          </a:prstGeom>
          <a:noFill/>
        </p:spPr>
      </p:pic>
      <p:sp>
        <p:nvSpPr>
          <p:cNvPr id="2" name="AutoShape 2" descr="https://apf.mail.ru/cgi-bin/readmsg/%D0%A0%D0%B0%D0%B1%D0%BE%D1%82%D0%B0%20%D1%81%20%D0%BC%D0%BE%D0%BB%D0%BE%D0%B4.JPG?id=15488214770000000389%3B0%3B2&amp;x-email=13gt0586%40mail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apf.mail.ru/cgi-bin/readmsg/%D0%A0%D0%B0%D0%B1%D0%BE%D1%82%D0%B0%20%D1%81%20%D0%BC%D0%BE%D0%BB%D0%BE%D0%B4.JPG?id=15488214770000000389%3B0%3B2&amp;x-email=13gt0586%40mail.ru&amp;exif=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apf.mail.ru/cgi-bin/readmsg/%D0%A0%D0%B0%D0%B1%D0%BE%D1%82%D0%B0%20%D1%81%20%D0%BC%D0%BE%D0%BB%D0%BE%D0%B4.JPG?id=15488214770000000389%3B0%3B2&amp;x-email=13gt0586%40mail.ru&amp;exif=1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6532" y="905475"/>
            <a:ext cx="3712972" cy="2021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D:\Desktop\фотографии все\Молодой педагог. Встреча 29.09.16. Лицей № 3\DSCN44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3099" y="834802"/>
            <a:ext cx="3235285" cy="2070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2184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1224136"/>
          </a:xfr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ru-RU" sz="36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Программа «Земский учитель»</a:t>
            </a:r>
            <a:endParaRPr lang="ru-RU" sz="36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5008" y="2139702"/>
            <a:ext cx="8928992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500" b="1" dirty="0" smtClean="0">
                <a:solidFill>
                  <a:schemeClr val="tx1"/>
                </a:solidFill>
                <a:latin typeface="+mn-lt"/>
              </a:rPr>
              <a:t>Ежегодный прием </a:t>
            </a:r>
            <a:r>
              <a:rPr lang="ru-RU" sz="2500" b="1" dirty="0">
                <a:solidFill>
                  <a:schemeClr val="tx1"/>
                </a:solidFill>
                <a:latin typeface="+mn-lt"/>
              </a:rPr>
              <a:t>заявок претендентов для участия в конкурсном отборе  на федеральном портале </a:t>
            </a:r>
            <a:r>
              <a:rPr lang="ru-RU" sz="2500" b="1" dirty="0" smtClean="0">
                <a:solidFill>
                  <a:schemeClr val="tx1"/>
                </a:solidFill>
                <a:latin typeface="+mn-lt"/>
              </a:rPr>
              <a:t>   (</a:t>
            </a:r>
            <a:r>
              <a:rPr lang="ru-RU" sz="2500" b="1" dirty="0" smtClean="0">
                <a:solidFill>
                  <a:schemeClr val="tx1"/>
                </a:solidFill>
                <a:latin typeface="+mn-lt"/>
                <a:hlinkClick r:id="rId3"/>
              </a:rPr>
              <a:t>https</a:t>
            </a:r>
            <a:r>
              <a:rPr lang="ru-RU" sz="2500" b="1" dirty="0">
                <a:solidFill>
                  <a:schemeClr val="tx1"/>
                </a:solidFill>
                <a:latin typeface="+mn-lt"/>
                <a:hlinkClick r:id="rId3"/>
              </a:rPr>
              <a:t>://zemteacher.edu.ru</a:t>
            </a:r>
            <a:r>
              <a:rPr lang="ru-RU" sz="2500" b="1" dirty="0" smtClean="0">
                <a:solidFill>
                  <a:schemeClr val="tx1"/>
                </a:solidFill>
                <a:latin typeface="+mn-lt"/>
                <a:hlinkClick r:id="rId3"/>
              </a:rPr>
              <a:t>/</a:t>
            </a:r>
            <a:r>
              <a:rPr lang="ru-RU" sz="2500" b="1" dirty="0" smtClean="0">
                <a:solidFill>
                  <a:schemeClr val="tx1"/>
                </a:solidFill>
                <a:latin typeface="+mn-lt"/>
              </a:rPr>
              <a:t>)</a:t>
            </a:r>
          </a:p>
          <a:p>
            <a:pPr algn="just"/>
            <a:endParaRPr lang="ru-RU" sz="1800" b="1" dirty="0" smtClean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8322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33" t="10598" r="1176" b="5429"/>
          <a:stretch/>
        </p:blipFill>
        <p:spPr bwMode="auto">
          <a:xfrm>
            <a:off x="35497" y="51470"/>
            <a:ext cx="9073008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22510272"/>
      </p:ext>
    </p:extLst>
  </p:cSld>
  <p:clrMapOvr>
    <a:masterClrMapping/>
  </p:clrMapOvr>
</p:sld>
</file>

<file path=ppt/theme/theme1.xml><?xml version="1.0" encoding="utf-8"?>
<a:theme xmlns:a="http://schemas.openxmlformats.org/drawingml/2006/main" name="3_Zased_W_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Zased_W_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Zased_W_1</Template>
  <TotalTime>4561</TotalTime>
  <Words>340</Words>
  <Application>Microsoft Office PowerPoint</Application>
  <PresentationFormat>Экран (16:9)</PresentationFormat>
  <Paragraphs>42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3_Zased_W_1</vt:lpstr>
      <vt:lpstr>Zased_W_</vt:lpstr>
      <vt:lpstr>Слайд 1</vt:lpstr>
      <vt:lpstr>Слайд 2</vt:lpstr>
      <vt:lpstr>Кадровая потребность на 2022-2023 уч. год образовательных организаций в Учалинском районе РБ</vt:lpstr>
      <vt:lpstr>Потребность в кадрах в новую среднюю общеобразовательную школу</vt:lpstr>
      <vt:lpstr>Слайд 5</vt:lpstr>
      <vt:lpstr>Грант молодым учителям, работающим в сельской местности Республики Башкортостан</vt:lpstr>
      <vt:lpstr> Педагогическая мастерская молодого учителя  </vt:lpstr>
      <vt:lpstr>Программа «Земский учитель»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Aibylat</dc:creator>
  <cp:lastModifiedBy>207-7</cp:lastModifiedBy>
  <cp:revision>105</cp:revision>
  <cp:lastPrinted>2017-02-13T12:10:20Z</cp:lastPrinted>
  <dcterms:created xsi:type="dcterms:W3CDTF">2017-01-26T12:29:06Z</dcterms:created>
  <dcterms:modified xsi:type="dcterms:W3CDTF">2022-05-18T07:02:04Z</dcterms:modified>
</cp:coreProperties>
</file>