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0" r:id="rId4"/>
    <p:sldId id="269" r:id="rId5"/>
    <p:sldId id="268" r:id="rId6"/>
    <p:sldId id="274" r:id="rId7"/>
    <p:sldId id="267" r:id="rId8"/>
    <p:sldId id="276" r:id="rId9"/>
    <p:sldId id="266" r:id="rId10"/>
    <p:sldId id="277" r:id="rId11"/>
    <p:sldId id="265" r:id="rId12"/>
    <p:sldId id="257" r:id="rId13"/>
    <p:sldId id="272" r:id="rId14"/>
    <p:sldId id="275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5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ugppk@yandex.ru" TargetMode="External"/><Relationship Id="rId2" Type="http://schemas.openxmlformats.org/officeDocument/2006/relationships/hyperlink" Target="mailto:office@bspu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subspu@mail.r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WhatsApp Image 2021-11-25 at 11.21.5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60864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470025"/>
          </a:xfrm>
        </p:spPr>
        <p:txBody>
          <a:bodyPr/>
          <a:lstStyle/>
          <a:p>
            <a:r>
              <a:rPr lang="ru-RU" dirty="0" smtClean="0"/>
              <a:t>УЧЕБНАЯ ДЕЯТЕЛЬНОСТЬ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3068960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ДИРЕКТОР УМД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А.Р. РАХМАТУЛЛИНА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48680"/>
            <a:ext cx="888131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971600" y="1772816"/>
            <a:ext cx="23762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220072" y="1772816"/>
            <a:ext cx="4320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956376" y="2060848"/>
            <a:ext cx="4320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188640"/>
            <a:ext cx="9144000" cy="6383661"/>
            <a:chOff x="0" y="188640"/>
            <a:chExt cx="9144000" cy="6383661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7544" y="188640"/>
              <a:ext cx="8208912" cy="3464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2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3717032"/>
              <a:ext cx="9144000" cy="2855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Стрелка вправо 11"/>
          <p:cNvSpPr/>
          <p:nvPr/>
        </p:nvSpPr>
        <p:spPr>
          <a:xfrm rot="14550014">
            <a:off x="8496778" y="6148233"/>
            <a:ext cx="667068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424936" cy="657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75656" y="4077072"/>
            <a:ext cx="2016224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220072" y="3717032"/>
            <a:ext cx="576064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1" y="116632"/>
            <a:ext cx="9143999" cy="6480720"/>
            <a:chOff x="1" y="116632"/>
            <a:chExt cx="9143999" cy="648072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7544" y="116632"/>
              <a:ext cx="8208912" cy="2736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2924944"/>
              <a:ext cx="4932039" cy="3672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32040" y="2924944"/>
              <a:ext cx="4211960" cy="3672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Стрелка вправо 8"/>
            <p:cNvSpPr/>
            <p:nvPr/>
          </p:nvSpPr>
          <p:spPr>
            <a:xfrm rot="12939079">
              <a:off x="501832" y="4610794"/>
              <a:ext cx="795520" cy="620552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трелка вправо 11"/>
            <p:cNvSpPr/>
            <p:nvPr/>
          </p:nvSpPr>
          <p:spPr>
            <a:xfrm rot="5400000">
              <a:off x="7488324" y="4833156"/>
              <a:ext cx="2160240" cy="216024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08104" y="332656"/>
            <a:ext cx="2304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https://bspu.ru/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835696" y="1484784"/>
            <a:ext cx="93610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884368" y="4725144"/>
            <a:ext cx="93610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6056775" cy="4725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Овал 12"/>
            <p:cNvSpPr/>
            <p:nvPr/>
          </p:nvSpPr>
          <p:spPr>
            <a:xfrm>
              <a:off x="0" y="0"/>
              <a:ext cx="971600" cy="26064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2195736" y="1700808"/>
              <a:ext cx="115212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91880" y="980728"/>
              <a:ext cx="5652120" cy="4080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6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3155588"/>
              <a:ext cx="4676730" cy="3702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3367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  <a:hlinkClick r:id="rId2"/>
              </a:rPr>
              <a:t>office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  <a:hlinkClick r:id="rId2"/>
              </a:rPr>
              <a:t>@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bspu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почта БГПУ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им.М.Акмуллы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программам СПО:</a:t>
            </a:r>
          </a:p>
          <a:p>
            <a:pPr marL="0" indent="0" algn="just">
              <a:buNone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246-66-25 приемная директора, </a:t>
            </a:r>
          </a:p>
          <a:p>
            <a:pPr marL="0" indent="0" algn="just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246-66-84 учебная часть</a:t>
            </a:r>
          </a:p>
          <a:p>
            <a:pPr marL="0" indent="0" algn="just">
              <a:buNone/>
            </a:pPr>
            <a:r>
              <a:rPr lang="ru-RU" sz="30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ugppk@yandex.ru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почта колледжа</a:t>
            </a:r>
          </a:p>
          <a:p>
            <a:pPr marL="0" indent="0" algn="just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программам ВО:</a:t>
            </a:r>
          </a:p>
          <a:p>
            <a:pPr marL="0" indent="0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 деканаты соответствующего института/деканата;</a:t>
            </a:r>
          </a:p>
          <a:p>
            <a:pPr marL="0" indent="0" algn="just"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  <a:hlinkClick r:id="rId4"/>
              </a:rPr>
              <a:t>asubspu@mail.ru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почта  учебно-методического департамента</a:t>
            </a:r>
          </a:p>
          <a:p>
            <a:pPr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79208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Нормативно-правовая основа обучения</a:t>
            </a:r>
            <a:endParaRPr lang="ru-RU" sz="28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544616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ФЗ-273 «Об образовании в Российской Федерации» от 29.12.2012 г.</a:t>
            </a:r>
          </a:p>
          <a:p>
            <a:pPr algn="just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образовательным программам высшего образования (утвержден приказом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от 05.04.2017. №301).</a:t>
            </a:r>
          </a:p>
          <a:p>
            <a:pPr algn="just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образовательным программам среднего профессионального образования (утвержден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от 14 июня 2013г. №464)</a:t>
            </a:r>
          </a:p>
          <a:p>
            <a:pPr algn="just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СПО, ВО в которых указываются срок обучения,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общая трудоемкость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освоения программы, формируемые компетенции, требования к реализации программ и т.п.</a:t>
            </a:r>
          </a:p>
          <a:p>
            <a:pPr marL="355600" lvl="1" indent="0" algn="just">
              <a:spcAft>
                <a:spcPts val="600"/>
              </a:spcAft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общую трудоемкость освоения программы включена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контактная работа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(лекции, практические занятия, лабораторные работы),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практики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текущий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в семестре,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промежуточный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на сессии, и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итоговый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государственная итоговая аттестация).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Самостоятельная работа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студента составляет не менее 50% времени, отведенного на освоение образовательной программы.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9144001" cy="6805712"/>
            <a:chOff x="0" y="0"/>
            <a:chExt cx="9144001" cy="6805712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036753" cy="5686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Овал 11"/>
            <p:cNvSpPr/>
            <p:nvPr/>
          </p:nvSpPr>
          <p:spPr>
            <a:xfrm>
              <a:off x="3419872" y="0"/>
              <a:ext cx="3024336" cy="6206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300192" y="692696"/>
              <a:ext cx="23042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https://bspu.ru/</a:t>
              </a:r>
              <a:endParaRPr lang="ru-RU" sz="2400" b="1" dirty="0">
                <a:solidFill>
                  <a:srgbClr val="FF0000"/>
                </a:solidFill>
              </a:endParaRPr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1803866"/>
              <a:ext cx="9144000" cy="5001846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miter lim="800000"/>
              <a:headEnd/>
              <a:tailEnd/>
            </a:ln>
          </p:spPr>
        </p:pic>
      </p:grpSp>
      <p:cxnSp>
        <p:nvCxnSpPr>
          <p:cNvPr id="16" name="Прямая соединительная линия 15"/>
          <p:cNvCxnSpPr/>
          <p:nvPr/>
        </p:nvCxnSpPr>
        <p:spPr>
          <a:xfrm>
            <a:off x="323528" y="4077072"/>
            <a:ext cx="50405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23528" y="4365104"/>
            <a:ext cx="57606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>
            <a:off x="2771800" y="2708920"/>
            <a:ext cx="136815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107504" y="116632"/>
            <a:ext cx="8856984" cy="6480720"/>
            <a:chOff x="107504" y="116632"/>
            <a:chExt cx="8856984" cy="648072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7504" y="116632"/>
              <a:ext cx="5891752" cy="3744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83768" y="2399110"/>
              <a:ext cx="6446758" cy="4198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Стрелка вправо 8"/>
            <p:cNvSpPr/>
            <p:nvPr/>
          </p:nvSpPr>
          <p:spPr>
            <a:xfrm rot="13147826">
              <a:off x="1084539" y="928823"/>
              <a:ext cx="648072" cy="360040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трелка вправо 12"/>
            <p:cNvSpPr/>
            <p:nvPr/>
          </p:nvSpPr>
          <p:spPr>
            <a:xfrm rot="5400000">
              <a:off x="5724128" y="1124744"/>
              <a:ext cx="1944216" cy="504056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020272" y="332656"/>
              <a:ext cx="1944216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i="1" dirty="0" smtClean="0">
                  <a:solidFill>
                    <a:srgbClr val="002060"/>
                  </a:solidFill>
                </a:rPr>
                <a:t>Раздел Документы, прокручиваем вниз страницы смотрим необходимые документы</a:t>
              </a:r>
              <a:endParaRPr lang="ru-RU" b="1" i="1" dirty="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1"/>
            <a:ext cx="8964488" cy="6857999"/>
            <a:chOff x="0" y="1"/>
            <a:chExt cx="8964488" cy="6857999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1"/>
              <a:ext cx="5796136" cy="3520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Стрелка вправо 5"/>
            <p:cNvSpPr/>
            <p:nvPr/>
          </p:nvSpPr>
          <p:spPr>
            <a:xfrm rot="13147826">
              <a:off x="724500" y="1072838"/>
              <a:ext cx="648072" cy="360040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трелка вправо 6"/>
            <p:cNvSpPr/>
            <p:nvPr/>
          </p:nvSpPr>
          <p:spPr>
            <a:xfrm rot="5400000">
              <a:off x="5724128" y="1124744"/>
              <a:ext cx="1944216" cy="504056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020272" y="332656"/>
              <a:ext cx="1944216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i="1" dirty="0" smtClean="0">
                  <a:solidFill>
                    <a:srgbClr val="002060"/>
                  </a:solidFill>
                </a:rPr>
                <a:t>Раздел Образование, прокручиваем вниз страницы смотрим необходимые документы</a:t>
              </a:r>
              <a:endParaRPr lang="ru-RU" b="1" i="1" dirty="0">
                <a:solidFill>
                  <a:srgbClr val="002060"/>
                </a:solidFill>
              </a:endParaRPr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31640" y="3429000"/>
              <a:ext cx="7632848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Прямая соединительная линия 10"/>
          <p:cNvCxnSpPr/>
          <p:nvPr/>
        </p:nvCxnSpPr>
        <p:spPr>
          <a:xfrm>
            <a:off x="1403648" y="3717032"/>
            <a:ext cx="244827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516216" y="6309320"/>
            <a:ext cx="576064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16632"/>
            <a:ext cx="9182375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188640"/>
            <a:ext cx="9144000" cy="5976664"/>
            <a:chOff x="-1" y="332656"/>
            <a:chExt cx="9144000" cy="5976664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1" y="332656"/>
              <a:ext cx="6599436" cy="4005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1988840"/>
              <a:ext cx="9077941" cy="4320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Прямоугольник 10"/>
            <p:cNvSpPr/>
            <p:nvPr/>
          </p:nvSpPr>
          <p:spPr>
            <a:xfrm>
              <a:off x="5724128" y="2564904"/>
              <a:ext cx="309634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FF00"/>
                  </a:solidFill>
                </a:rPr>
                <a:t>http://asu.bspu.ru</a:t>
              </a:r>
              <a:endParaRPr lang="ru-RU" sz="2800" b="1" dirty="0">
                <a:solidFill>
                  <a:srgbClr val="FFFF00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839743" y="764704"/>
              <a:ext cx="23042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smtClean="0">
                  <a:solidFill>
                    <a:srgbClr val="002060"/>
                  </a:solidFill>
                </a:rPr>
                <a:t>https://bspu.ru/</a:t>
              </a:r>
              <a:endParaRPr lang="ru-RU" sz="24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6" name="Овал 5"/>
          <p:cNvSpPr/>
          <p:nvPr/>
        </p:nvSpPr>
        <p:spPr>
          <a:xfrm>
            <a:off x="5436096" y="260648"/>
            <a:ext cx="864096" cy="4766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228184" y="332656"/>
            <a:ext cx="194421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07504" y="2780928"/>
            <a:ext cx="67687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4406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420888"/>
              <a:ext cx="9144000" cy="4437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5868144" y="2852936"/>
              <a:ext cx="283302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2060"/>
                  </a:solidFill>
                </a:rPr>
                <a:t>https://lms.bspu.ru/</a:t>
              </a:r>
              <a:endParaRPr lang="ru-RU" sz="2400" b="1" dirty="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00192" y="692696"/>
            <a:ext cx="2520280" cy="6480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ОЦЕНКИ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555776" y="1916832"/>
            <a:ext cx="64807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0" y="0"/>
            <a:ext cx="8964488" cy="6021288"/>
            <a:chOff x="0" y="0"/>
            <a:chExt cx="8964488" cy="6021288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6084168" cy="254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708920"/>
              <a:ext cx="4611282" cy="3312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44009" y="2708920"/>
              <a:ext cx="4320479" cy="3312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Прямая соединительная линия 10"/>
          <p:cNvCxnSpPr/>
          <p:nvPr/>
        </p:nvCxnSpPr>
        <p:spPr>
          <a:xfrm>
            <a:off x="0" y="4005064"/>
            <a:ext cx="683568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88024" y="4077072"/>
            <a:ext cx="41044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716016" y="4941168"/>
            <a:ext cx="41044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223</Words>
  <Application>Microsoft Office PowerPoint</Application>
  <PresentationFormat>Экран (4:3)</PresentationFormat>
  <Paragraphs>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УЧЕБНАЯ ДЕЯТЕЛЬНОСТЬ</vt:lpstr>
      <vt:lpstr>Нормативно-правовая основа обучения</vt:lpstr>
      <vt:lpstr>Слайд 3</vt:lpstr>
      <vt:lpstr>Слайд 4</vt:lpstr>
      <vt:lpstr>Слайд 5</vt:lpstr>
      <vt:lpstr>Слайд 6</vt:lpstr>
      <vt:lpstr>Слайд 7</vt:lpstr>
      <vt:lpstr>Слайд 8</vt:lpstr>
      <vt:lpstr>ОЦЕНКИ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УЧЕБНАЯ ДЕЯТЕЛЬНОСТЬ</dc:title>
  <dc:creator>Kisa</dc:creator>
  <cp:lastModifiedBy>user</cp:lastModifiedBy>
  <cp:revision>107</cp:revision>
  <dcterms:created xsi:type="dcterms:W3CDTF">2021-11-25T06:58:32Z</dcterms:created>
  <dcterms:modified xsi:type="dcterms:W3CDTF">2021-11-27T04:27:20Z</dcterms:modified>
</cp:coreProperties>
</file>