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3" r:id="rId3"/>
    <p:sldId id="288" r:id="rId4"/>
    <p:sldId id="285" r:id="rId5"/>
    <p:sldId id="290" r:id="rId6"/>
    <p:sldId id="291" r:id="rId7"/>
    <p:sldId id="292" r:id="rId8"/>
    <p:sldId id="286" r:id="rId9"/>
    <p:sldId id="293" r:id="rId10"/>
    <p:sldId id="289" r:id="rId11"/>
    <p:sldId id="294" r:id="rId12"/>
    <p:sldId id="282" r:id="rId13"/>
    <p:sldId id="295" r:id="rId14"/>
    <p:sldId id="297" r:id="rId15"/>
    <p:sldId id="296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B07BD7"/>
    <a:srgbClr val="D1B2E8"/>
    <a:srgbClr val="C39BE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710" autoAdjust="0"/>
  </p:normalViewPr>
  <p:slideViewPr>
    <p:cSldViewPr>
      <p:cViewPr varScale="1">
        <p:scale>
          <a:sx n="68" d="100"/>
          <a:sy n="68" d="100"/>
        </p:scale>
        <p:origin x="-159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18.11.2021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 advTm="1821">
        <p14:glitter pattern="hexagon"/>
      </p:transition>
    </mc:Choice>
    <mc:Fallback>
      <p:transition spd="slow" advTm="1821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18.11.2021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 advTm="1821">
        <p14:glitter pattern="hexagon"/>
      </p:transition>
    </mc:Choice>
    <mc:Fallback>
      <p:transition spd="slow" advTm="1821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18.11.2021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 advTm="1821">
        <p14:glitter pattern="hexagon"/>
      </p:transition>
    </mc:Choice>
    <mc:Fallback>
      <p:transition spd="slow" advTm="1821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18.11.2021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 advTm="1821">
        <p14:glitter pattern="hexagon"/>
      </p:transition>
    </mc:Choice>
    <mc:Fallback>
      <p:transition spd="slow" advTm="1821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18.11.2021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 advTm="1821">
        <p14:glitter pattern="hexagon"/>
      </p:transition>
    </mc:Choice>
    <mc:Fallback>
      <p:transition spd="slow" advTm="1821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18.11.2021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 advTm="1821">
        <p14:glitter pattern="hexagon"/>
      </p:transition>
    </mc:Choice>
    <mc:Fallback>
      <p:transition spd="slow" advTm="1821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18.11.2021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 advTm="1821">
        <p14:glitter pattern="hexagon"/>
      </p:transition>
    </mc:Choice>
    <mc:Fallback>
      <p:transition spd="slow" advTm="1821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18.11.2021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 advTm="1821">
        <p14:glitter pattern="hexagon"/>
      </p:transition>
    </mc:Choice>
    <mc:Fallback>
      <p:transition spd="slow" advTm="1821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18.11.2021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 advTm="1821">
        <p14:glitter pattern="hexagon"/>
      </p:transition>
    </mc:Choice>
    <mc:Fallback>
      <p:transition spd="slow" advTm="1821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18.11.2021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 advTm="1821">
        <p14:glitter pattern="hexagon"/>
      </p:transition>
    </mc:Choice>
    <mc:Fallback>
      <p:transition spd="slow" advTm="1821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18.11.2021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 advTm="1821">
        <p14:glitter pattern="hexagon"/>
      </p:transition>
    </mc:Choice>
    <mc:Fallback>
      <p:transition spd="slow" advTm="1821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0" y="6611779"/>
            <a:ext cx="144943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kern="1200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Mistral" pitchFamily="66" charset="0"/>
                <a:ea typeface="+mn-ea"/>
                <a:cs typeface="+mn-cs"/>
              </a:rPr>
              <a:t>© Фокина Лидия Петровна </a:t>
            </a:r>
            <a:endParaRPr lang="ru-RU" sz="1000" kern="1200" dirty="0">
              <a:solidFill>
                <a:schemeClr val="accent4">
                  <a:lumMod val="20000"/>
                  <a:lumOff val="80000"/>
                </a:schemeClr>
              </a:solidFill>
              <a:latin typeface="Mistral" pitchFamily="66" charset="0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857224" y="214290"/>
            <a:ext cx="8072494" cy="6429420"/>
          </a:xfrm>
          <a:prstGeom prst="rect">
            <a:avLst/>
          </a:prstGeom>
          <a:solidFill>
            <a:srgbClr val="D1B2E8"/>
          </a:solidFill>
          <a:ln w="38100" cap="rnd">
            <a:solidFill>
              <a:srgbClr val="B07BD7"/>
            </a:solidFill>
            <a:prstDash val="solid"/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9" name="Группа 8"/>
          <p:cNvGrpSpPr/>
          <p:nvPr userDrawn="1"/>
        </p:nvGrpSpPr>
        <p:grpSpPr>
          <a:xfrm>
            <a:off x="357158" y="1000108"/>
            <a:ext cx="928662" cy="214314"/>
            <a:chOff x="2714612" y="3143248"/>
            <a:chExt cx="2857520" cy="928694"/>
          </a:xfrm>
          <a:solidFill>
            <a:srgbClr val="7030A0"/>
          </a:solidFill>
        </p:grpSpPr>
        <p:sp>
          <p:nvSpPr>
            <p:cNvPr id="10" name="Овал 9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1" name="Овал 10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2" name="Овал 11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15" name="Группа 14"/>
          <p:cNvGrpSpPr/>
          <p:nvPr userDrawn="1"/>
        </p:nvGrpSpPr>
        <p:grpSpPr>
          <a:xfrm>
            <a:off x="357158" y="1658925"/>
            <a:ext cx="928662" cy="214314"/>
            <a:chOff x="2714612" y="3143248"/>
            <a:chExt cx="2857520" cy="928694"/>
          </a:xfrm>
          <a:solidFill>
            <a:srgbClr val="7030A0"/>
          </a:solidFill>
        </p:grpSpPr>
        <p:sp>
          <p:nvSpPr>
            <p:cNvPr id="16" name="Овал 15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8" name="Овал 17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9" name="Овал 18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0" name="Овал 19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21" name="Группа 20"/>
          <p:cNvGrpSpPr/>
          <p:nvPr userDrawn="1"/>
        </p:nvGrpSpPr>
        <p:grpSpPr>
          <a:xfrm>
            <a:off x="357158" y="2317742"/>
            <a:ext cx="928662" cy="214314"/>
            <a:chOff x="2714612" y="3143248"/>
            <a:chExt cx="2857520" cy="928694"/>
          </a:xfrm>
          <a:solidFill>
            <a:srgbClr val="7030A0"/>
          </a:solidFill>
        </p:grpSpPr>
        <p:sp>
          <p:nvSpPr>
            <p:cNvPr id="22" name="Овал 21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3" name="Овал 22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4" name="Овал 23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5" name="Овал 24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6" name="Овал 25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27" name="Группа 26"/>
          <p:cNvGrpSpPr/>
          <p:nvPr userDrawn="1"/>
        </p:nvGrpSpPr>
        <p:grpSpPr>
          <a:xfrm>
            <a:off x="357158" y="2976559"/>
            <a:ext cx="928662" cy="214314"/>
            <a:chOff x="2714612" y="3143248"/>
            <a:chExt cx="2857520" cy="928694"/>
          </a:xfrm>
          <a:solidFill>
            <a:srgbClr val="7030A0"/>
          </a:solidFill>
        </p:grpSpPr>
        <p:sp>
          <p:nvSpPr>
            <p:cNvPr id="28" name="Овал 27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9" name="Овал 28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0" name="Овал 29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1" name="Овал 30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2" name="Овал 31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33" name="Группа 32"/>
          <p:cNvGrpSpPr/>
          <p:nvPr userDrawn="1"/>
        </p:nvGrpSpPr>
        <p:grpSpPr>
          <a:xfrm>
            <a:off x="357158" y="3635376"/>
            <a:ext cx="928662" cy="214314"/>
            <a:chOff x="2714612" y="3143248"/>
            <a:chExt cx="2857520" cy="928694"/>
          </a:xfrm>
          <a:solidFill>
            <a:srgbClr val="7030A0"/>
          </a:solidFill>
        </p:grpSpPr>
        <p:sp>
          <p:nvSpPr>
            <p:cNvPr id="34" name="Овал 33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5" name="Овал 34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6" name="Овал 35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7" name="Овал 36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8" name="Овал 37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39" name="Группа 38"/>
          <p:cNvGrpSpPr/>
          <p:nvPr userDrawn="1"/>
        </p:nvGrpSpPr>
        <p:grpSpPr>
          <a:xfrm>
            <a:off x="357158" y="4294193"/>
            <a:ext cx="928662" cy="214314"/>
            <a:chOff x="2714612" y="3143248"/>
            <a:chExt cx="2857520" cy="928694"/>
          </a:xfrm>
          <a:solidFill>
            <a:srgbClr val="7030A0"/>
          </a:solidFill>
        </p:grpSpPr>
        <p:sp>
          <p:nvSpPr>
            <p:cNvPr id="40" name="Овал 39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1" name="Овал 40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2" name="Овал 41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3" name="Овал 42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4" name="Овал 43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45" name="Группа 44"/>
          <p:cNvGrpSpPr/>
          <p:nvPr userDrawn="1"/>
        </p:nvGrpSpPr>
        <p:grpSpPr>
          <a:xfrm>
            <a:off x="357158" y="4953010"/>
            <a:ext cx="928662" cy="214314"/>
            <a:chOff x="2714612" y="3143248"/>
            <a:chExt cx="2857520" cy="928694"/>
          </a:xfrm>
          <a:solidFill>
            <a:srgbClr val="7030A0"/>
          </a:solidFill>
        </p:grpSpPr>
        <p:sp>
          <p:nvSpPr>
            <p:cNvPr id="46" name="Овал 45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7" name="Овал 46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8" name="Овал 47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9" name="Овал 48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0" name="Овал 49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51" name="Группа 50"/>
          <p:cNvGrpSpPr/>
          <p:nvPr userDrawn="1"/>
        </p:nvGrpSpPr>
        <p:grpSpPr>
          <a:xfrm>
            <a:off x="357158" y="6270645"/>
            <a:ext cx="928662" cy="214314"/>
            <a:chOff x="2714612" y="3143248"/>
            <a:chExt cx="2857520" cy="928694"/>
          </a:xfrm>
          <a:solidFill>
            <a:srgbClr val="7030A0"/>
          </a:solidFill>
        </p:grpSpPr>
        <p:sp>
          <p:nvSpPr>
            <p:cNvPr id="52" name="Овал 51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3" name="Овал 52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4" name="Овал 53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5" name="Овал 54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6" name="Овал 55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57" name="Группа 56"/>
          <p:cNvGrpSpPr/>
          <p:nvPr userDrawn="1"/>
        </p:nvGrpSpPr>
        <p:grpSpPr>
          <a:xfrm>
            <a:off x="357158" y="5611827"/>
            <a:ext cx="928662" cy="214314"/>
            <a:chOff x="2714612" y="3143248"/>
            <a:chExt cx="2857520" cy="928694"/>
          </a:xfrm>
          <a:solidFill>
            <a:srgbClr val="7030A0"/>
          </a:solidFill>
        </p:grpSpPr>
        <p:sp>
          <p:nvSpPr>
            <p:cNvPr id="58" name="Овал 57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9" name="Овал 58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0" name="Овал 59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1" name="Овал 60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2" name="Овал 61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64" name="Группа 63"/>
          <p:cNvGrpSpPr/>
          <p:nvPr userDrawn="1"/>
        </p:nvGrpSpPr>
        <p:grpSpPr>
          <a:xfrm>
            <a:off x="357158" y="341291"/>
            <a:ext cx="928662" cy="214314"/>
            <a:chOff x="2714612" y="3143248"/>
            <a:chExt cx="2857520" cy="928694"/>
          </a:xfrm>
          <a:solidFill>
            <a:srgbClr val="7030A0"/>
          </a:solidFill>
        </p:grpSpPr>
        <p:sp>
          <p:nvSpPr>
            <p:cNvPr id="65" name="Овал 64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6" name="Овал 65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7" name="Овал 66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8" name="Овал 67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9" name="Овал 68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3900" advTm="1821">
        <p14:glitter pattern="hexagon"/>
      </p:transition>
    </mc:Choice>
    <mc:Fallback>
      <p:transition spd="slow" advTm="1821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rb7.ru/system/images/image_links/589322/fa4aaa1fc1372fc444177684016ab76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75657" y="470465"/>
            <a:ext cx="6840760" cy="4439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 advTm="1821">
        <p14:glitter pattern="hexagon"/>
      </p:transition>
    </mc:Choice>
    <mc:Fallback>
      <p:transition spd="slow" advTm="182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http://ufa-news.net/img/20160422/ff50b31cc59cf26fe2b981ddf2cc1cc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628800"/>
            <a:ext cx="7023368" cy="4680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03848" y="548680"/>
            <a:ext cx="4572000" cy="7730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Направление 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44.03.01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«Педагогическое образование» 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384051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 advTm="1821">
        <p14:glitter pattern="hexagon"/>
      </p:transition>
    </mc:Choice>
    <mc:Fallback>
      <p:transition spd="slow" advTm="182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404664"/>
            <a:ext cx="374441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Доступная образовательная среда Библиотечный фонд имеет печатные издания и их электронные варианты, аудиокниги, в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т.ч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аудиоучебники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электронно-библиотечный ресурс - «Университетская библиотека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online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», набор QR-кодов для быстрого доступа к учебникам, оборудование для совмещения с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тифлотехникой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центральный читальный зал оборудован автоматизированными рабочими местами для инвалидов с нарушениями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опорнодвигательного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аппарата, зрения, слуха с современными компьютерами и специальными программами.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2288" t="5969" r="28337" b="-5969"/>
          <a:stretch/>
        </p:blipFill>
        <p:spPr>
          <a:xfrm>
            <a:off x="5209728" y="548680"/>
            <a:ext cx="3600400" cy="5146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203239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 advTm="1821">
        <p14:glitter pattern="hexagon"/>
      </p:transition>
    </mc:Choice>
    <mc:Fallback>
      <p:transition spd="slow" advTm="182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32323" y="965859"/>
            <a:ext cx="4036746" cy="9658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</a:t>
            </a: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рофиль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Дошкольное образование»</a:t>
            </a:r>
            <a:endParaRPr lang="ru-RU" sz="2400" b="1" dirty="0">
              <a:solidFill>
                <a:srgbClr val="7030A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https://sun9-2.userapi.com/impg/aEwUXKuPr1ZfbC20oVr1y_00UxHiszUOFj9nzQ/MIY0V47DqkA.jpg?size=472x604&amp;quality=96&amp;sign=aaed5a69541aa3818f0177c12d70698b&amp;type=album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805" t="14449" r="9061" b="17636"/>
          <a:stretch/>
        </p:blipFill>
        <p:spPr bwMode="auto">
          <a:xfrm>
            <a:off x="1331640" y="239513"/>
            <a:ext cx="3312368" cy="3384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051" t="22700" r="14209" b="15350"/>
          <a:stretch/>
        </p:blipFill>
        <p:spPr>
          <a:xfrm>
            <a:off x="4355976" y="2708920"/>
            <a:ext cx="4513093" cy="381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887106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 advTm="1821">
        <p14:glitter pattern="hexagon"/>
      </p:transition>
    </mc:Choice>
    <mc:Fallback>
      <p:transition spd="slow" advTm="182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3286526"/>
            <a:ext cx="396044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111111"/>
                </a:solidFill>
                <a:latin typeface="Montserrat"/>
              </a:rPr>
              <a:t>У знаменитых писателей, философов, учёных, политиков были наставники, передавшие ученикам важные или бесполезные — случается и такое — знания. Цитаты про учителей дают представление о трудностях профессии, образе идеального воспитателя, ошибках образования</a:t>
            </a:r>
            <a:r>
              <a:rPr lang="ru-RU" dirty="0" smtClean="0">
                <a:solidFill>
                  <a:srgbClr val="111111"/>
                </a:solidFill>
                <a:latin typeface="Montserrat"/>
              </a:rPr>
              <a:t>.</a:t>
            </a:r>
            <a:endParaRPr lang="ru-RU" dirty="0">
              <a:solidFill>
                <a:srgbClr val="111111"/>
              </a:solidFill>
              <a:latin typeface="Montserrat"/>
            </a:endParaRPr>
          </a:p>
        </p:txBody>
      </p:sp>
      <p:pic>
        <p:nvPicPr>
          <p:cNvPr id="3" name="Picture 4" descr="https://bspu.ru/files/29372/thumb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286526"/>
            <a:ext cx="2908548" cy="2862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s://bspu.ru/files/26817/thumb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32656"/>
            <a:ext cx="2880320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283968" y="500833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>
                <a:solidFill>
                  <a:srgbClr val="111111"/>
                </a:solidFill>
                <a:latin typeface="Montserrat"/>
              </a:rPr>
              <a:t>Фразы великих людей могут помочь скорректировать цели молодых людей, только мечтающих связать свою судьбу со сферой образования. Мудрые и шуточные высказывания помогут будущим учителям правильно общаться с детьми, верно расставлять приоритеты.</a:t>
            </a:r>
          </a:p>
        </p:txBody>
      </p:sp>
    </p:spTree>
    <p:extLst>
      <p:ext uri="{BB962C8B-B14F-4D97-AF65-F5344CB8AC3E}">
        <p14:creationId xmlns:p14="http://schemas.microsoft.com/office/powerpoint/2010/main" xmlns="" val="5530566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 advTm="1821">
        <p14:glitter pattern="hexagon"/>
      </p:transition>
    </mc:Choice>
    <mc:Fallback>
      <p:transition spd="slow" advTm="182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0-tub-ru.yandex.net/i?id=5e4d8cb0e266f1254c171d1609336e82-l&amp;ref=rim&amp;n=13&amp;w=640&amp;h=64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04664"/>
            <a:ext cx="7488832" cy="609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510422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 advTm="1821">
        <p14:glitter pattern="hexagon"/>
      </p:transition>
    </mc:Choice>
    <mc:Fallback>
      <p:transition spd="slow" advTm="182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vatars.mds.yandex.net/get-pdb/2405105/63c07871-8b54-4c20-9f66-51ab58c0a643/s1200?webp=fals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32656"/>
            <a:ext cx="7272808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863743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 advTm="1821">
        <p14:glitter pattern="hexagon"/>
      </p:transition>
    </mc:Choice>
    <mc:Fallback>
      <p:transition spd="slow" advTm="182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theslide.ru/img/tmb/7/636554/e06b685a204ceca3ff0c39087f89b741-800x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692696"/>
            <a:ext cx="7488832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337759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 advTm="1821">
        <p14:glitter pattern="hexagon"/>
      </p:transition>
    </mc:Choice>
    <mc:Fallback>
      <p:transition spd="slow" advTm="182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Picture 6" descr="https://static.ngs.ru/news/99/preview/324a50217e413917d6900bbfb7ba900011604d45f_1200_67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07704" y="404664"/>
            <a:ext cx="5616625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s://pbs.twimg.com/media/E4ATcwRVIAof31k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07704" y="3933056"/>
            <a:ext cx="2304256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572000" y="4283166"/>
            <a:ext cx="4572000" cy="117198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РЕКТОР ФГБОУ ВО </a:t>
            </a:r>
            <a:endParaRPr lang="ru-RU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БГПУ им. М.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Акмуллы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</a:t>
            </a:r>
            <a:endParaRPr lang="ru-RU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Сагитов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Салават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Талгатович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190560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 advTm="1821">
        <p14:glitter pattern="hexagon"/>
      </p:transition>
    </mc:Choice>
    <mc:Fallback>
      <p:transition spd="slow" advTm="182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fondblag.ru/wp-content/uploads/2019/07/IMG_608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48324" y="246974"/>
            <a:ext cx="3312368" cy="2966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917232" y="246974"/>
            <a:ext cx="388843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Университет предоставляет возможность гражданам с ограниченными возможностями здоровья и инвалидам получить высшее образование в зависимости от уровня подготовки и индивидуальных способностей каждого.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03648" y="3356992"/>
            <a:ext cx="725734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Организация образовательного процесса для обучения инвалидов и лиц с ограниченными возможностями здоровья осуществляется в соответствии с Федеральным законом «Об образовании в Российской Федерации», Федеральным законом от 24.11.1995 г. № 181-ФЗ «О социальной защите инвалидов в Российской Федерации» и в соответствии с Методическими рекомендациями 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Минобрнауки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России от 08.04.2014 г. № АК-44/05вн и другими нормативными актами и локальными нормативными актами университета по обучению студентов с инвалидностью.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706802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 advTm="1821">
        <p14:glitter pattern="hexagon"/>
      </p:transition>
    </mc:Choice>
    <mc:Fallback>
      <p:transition spd="slow" advTm="182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gtrk.tv/sites/default/files/news/148572/148572-122542134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04664"/>
            <a:ext cx="7620000" cy="5076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195736" y="5661248"/>
            <a:ext cx="5832648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Гость университета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Хабиров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Радий </a:t>
            </a:r>
            <a:r>
              <a:rPr lang="ru-RU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Фаритович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035250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 advTm="1821">
        <p14:glitter pattern="hexagon"/>
      </p:transition>
    </mc:Choice>
    <mc:Fallback>
      <p:transition spd="slow" advTm="182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rykovodstvo.ru/pars_docs/refs/110/109345/109345_html_m7994dac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74373" y="299006"/>
            <a:ext cx="1800200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211420" y="1220008"/>
            <a:ext cx="5762953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дошкольной педагогики и психологии была создана на основании решения Совета БГПИ №9 от 19 мая 1989 года и приказа №220/к от 23 июня 1989 года.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Миссия кафедры – обеспечение формирования профессиональных компетенций будущих педагогов дошкольных организаций.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800817" y="299006"/>
            <a:ext cx="4572001" cy="8632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Кафедра дошкольной педагогики и психологии</a:t>
            </a:r>
            <a:endParaRPr lang="ru-RU" sz="2400" b="1" dirty="0">
              <a:solidFill>
                <a:srgbClr val="7030A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331640" y="3252648"/>
            <a:ext cx="7244807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дошкольной педагогики и психологии осуществляет подготовку по направлениям: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44.03.01 – Педагогическое образование, профиль «Дошкольное образование» (очно, заочно);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44.04.01 – Педагогическое образование, магистерская программа «Педагогическая деятельность в дошкольном образовании» (очно);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44.04.01 – Педагогическое образование, магистерская программа «Методическая деятельность в образовательных организациях», «Методическая деятельность в дошкольном и начальном образовании», «Методическая деятельность в дошкольном и начальном общем образовании» (заочно).</a:t>
            </a:r>
          </a:p>
        </p:txBody>
      </p:sp>
    </p:spTree>
    <p:extLst>
      <p:ext uri="{BB962C8B-B14F-4D97-AF65-F5344CB8AC3E}">
        <p14:creationId xmlns:p14="http://schemas.microsoft.com/office/powerpoint/2010/main" xmlns="" val="24354675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 advTm="1821">
        <p14:glitter pattern="hexagon"/>
      </p:transition>
    </mc:Choice>
    <mc:Fallback>
      <p:transition spd="slow" advTm="182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1640" y="265372"/>
            <a:ext cx="748883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Кроме реализации основных образовательных программ с 2011 года на кафедре дошкольной педагогики и психологии осуществляется профессиональная переподготовка специалистов по дополнительным образовательным программам, осуществляется образовательная деятельность по повышению квалификации работников сферы дошкольного образования.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услуги по основным и дополнительным программам позволяют студентам и работающим специалистам не только активно моделировать свой образовательный маршрут, но и мобильно осваивать альтернативные или дополнительные модули (программы).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331640" y="3429000"/>
            <a:ext cx="331236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структуру кафедры включены Центр развития компетенций «Педагог дошкольного образования», мастерские  WSR по компетенции «Дошкольное воспитание», Центр развития компетенций «Центр развития ребёнка «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Котофф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kids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 </a:t>
            </a:r>
          </a:p>
        </p:txBody>
      </p:sp>
      <p:pic>
        <p:nvPicPr>
          <p:cNvPr id="4" name="Рисунок 3" descr="https://dema.ufa-edu.ru/upload/iblock/c90/c909c36ea3e2aee5301859f94b9de70f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14011" y="3122970"/>
            <a:ext cx="4005683" cy="289135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4558777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 advTm="1821">
        <p14:glitter pattern="hexagon"/>
      </p:transition>
    </mc:Choice>
    <mc:Fallback>
      <p:transition spd="slow" advTm="182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s1.studylib.ru/store/data/004695027_1-5a94b550c0a0cadd8d279dca4f0ab8a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63688" y="332656"/>
            <a:ext cx="7056784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904231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 advTm="1821">
        <p14:glitter pattern="hexagon"/>
      </p:transition>
    </mc:Choice>
    <mc:Fallback>
      <p:transition spd="slow" advTm="182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1640" y="335846"/>
            <a:ext cx="712879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формирования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безбарьерной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образовательной среды в БГПУ им.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М.Акмуллы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обеспечивается доступ в здания образовательной организации. Общее число учебных корпусов в вузе – 13, паспорта доступности зданий утверждены. Из них число учебных корпусов в вузе, в которых создана: - доступность для лиц с нарушением зрения: частично в 3-х корпусах – поручни, направляющие дорожки; на сайте вуза функционирует версия для слабовидящих; - доступность для лиц с нарушением слуха: частично в 3-х корпусах – имеется звукоусиливающая аппаратура для сигнализации об опасности и других важных мероприятий; электронные доски, телевизоры, мультимедийные проекторы; - доступность для лиц с нарушением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опорнодвигательного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аппарата: частично в 5-х корпусах – имеются пандусы, лифты (2 корпус), расширенные входные проёмы, поручни.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4" descr="http://bspu.ru/tpl/sveden/files/imageovz/ovz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47864" y="4306164"/>
            <a:ext cx="3744416" cy="2214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797919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 advTm="1821">
        <p14:glitter pattern="hexagon"/>
      </p:transition>
    </mc:Choice>
    <mc:Fallback>
      <p:transition spd="slow" advTm="182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20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030A0"/>
      </a:hlink>
      <a:folHlink>
        <a:srgbClr val="5F497A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1296</TotalTime>
  <Words>599</Words>
  <Application>Microsoft Office PowerPoint</Application>
  <PresentationFormat>Экран (4:3)</PresentationFormat>
  <Paragraphs>24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sZoom</cp:lastModifiedBy>
  <cp:revision>81</cp:revision>
  <dcterms:created xsi:type="dcterms:W3CDTF">2014-11-07T17:01:55Z</dcterms:created>
  <dcterms:modified xsi:type="dcterms:W3CDTF">2021-11-18T08:29:26Z</dcterms:modified>
</cp:coreProperties>
</file>