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6" r:id="rId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5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Светлый стиль 2 - акцент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81" d="100"/>
          <a:sy n="81" d="100"/>
        </p:scale>
        <p:origin x="1493"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4B2ACB-979D-4324-B95E-A86F293AB0D4}" type="datetimeFigureOut">
              <a:rPr lang="ru-RU" smtClean="0"/>
              <a:t>пн 18.05.20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28992C-6005-4023-8FFC-D72900727B96}" type="slidenum">
              <a:rPr lang="ru-RU" smtClean="0"/>
              <a:t>‹#›</a:t>
            </a:fld>
            <a:endParaRPr lang="ru-RU"/>
          </a:p>
        </p:txBody>
      </p:sp>
    </p:spTree>
    <p:extLst>
      <p:ext uri="{BB962C8B-B14F-4D97-AF65-F5344CB8AC3E}">
        <p14:creationId xmlns:p14="http://schemas.microsoft.com/office/powerpoint/2010/main" val="2901724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B28992C-6005-4023-8FFC-D72900727B96}" type="slidenum">
              <a:rPr lang="ru-RU" smtClean="0"/>
              <a:t>1</a:t>
            </a:fld>
            <a:endParaRPr lang="ru-RU"/>
          </a:p>
        </p:txBody>
      </p:sp>
    </p:spTree>
    <p:extLst>
      <p:ext uri="{BB962C8B-B14F-4D97-AF65-F5344CB8AC3E}">
        <p14:creationId xmlns:p14="http://schemas.microsoft.com/office/powerpoint/2010/main" val="1338837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B28992C-6005-4023-8FFC-D72900727B96}" type="slidenum">
              <a:rPr lang="ru-RU" smtClean="0"/>
              <a:t>2</a:t>
            </a:fld>
            <a:endParaRPr lang="ru-RU"/>
          </a:p>
        </p:txBody>
      </p:sp>
    </p:spTree>
    <p:extLst>
      <p:ext uri="{BB962C8B-B14F-4D97-AF65-F5344CB8AC3E}">
        <p14:creationId xmlns:p14="http://schemas.microsoft.com/office/powerpoint/2010/main" val="1263929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D9223C37-12A5-416E-A50B-6D11EFEF646C}" type="datetimeFigureOut">
              <a:rPr lang="ru-RU" smtClean="0"/>
              <a:t>пн 18.05.20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9A9AE7-2018-4CBA-A687-9319036A3623}" type="slidenum">
              <a:rPr lang="ru-RU" smtClean="0"/>
              <a:t>‹#›</a:t>
            </a:fld>
            <a:endParaRPr lang="ru-RU"/>
          </a:p>
        </p:txBody>
      </p:sp>
    </p:spTree>
    <p:extLst>
      <p:ext uri="{BB962C8B-B14F-4D97-AF65-F5344CB8AC3E}">
        <p14:creationId xmlns:p14="http://schemas.microsoft.com/office/powerpoint/2010/main" val="3905109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9223C37-12A5-416E-A50B-6D11EFEF646C}" type="datetimeFigureOut">
              <a:rPr lang="ru-RU" smtClean="0"/>
              <a:t>пн 18.05.20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9A9AE7-2018-4CBA-A687-9319036A3623}" type="slidenum">
              <a:rPr lang="ru-RU" smtClean="0"/>
              <a:t>‹#›</a:t>
            </a:fld>
            <a:endParaRPr lang="ru-RU"/>
          </a:p>
        </p:txBody>
      </p:sp>
    </p:spTree>
    <p:extLst>
      <p:ext uri="{BB962C8B-B14F-4D97-AF65-F5344CB8AC3E}">
        <p14:creationId xmlns:p14="http://schemas.microsoft.com/office/powerpoint/2010/main" val="1682718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9223C37-12A5-416E-A50B-6D11EFEF646C}" type="datetimeFigureOut">
              <a:rPr lang="ru-RU" smtClean="0"/>
              <a:t>пн 18.05.20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9A9AE7-2018-4CBA-A687-9319036A3623}" type="slidenum">
              <a:rPr lang="ru-RU" smtClean="0"/>
              <a:t>‹#›</a:t>
            </a:fld>
            <a:endParaRPr lang="ru-RU"/>
          </a:p>
        </p:txBody>
      </p:sp>
    </p:spTree>
    <p:extLst>
      <p:ext uri="{BB962C8B-B14F-4D97-AF65-F5344CB8AC3E}">
        <p14:creationId xmlns:p14="http://schemas.microsoft.com/office/powerpoint/2010/main" val="2531133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9223C37-12A5-416E-A50B-6D11EFEF646C}" type="datetimeFigureOut">
              <a:rPr lang="ru-RU" smtClean="0"/>
              <a:t>пн 18.05.20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9A9AE7-2018-4CBA-A687-9319036A3623}" type="slidenum">
              <a:rPr lang="ru-RU" smtClean="0"/>
              <a:t>‹#›</a:t>
            </a:fld>
            <a:endParaRPr lang="ru-RU"/>
          </a:p>
        </p:txBody>
      </p:sp>
    </p:spTree>
    <p:extLst>
      <p:ext uri="{BB962C8B-B14F-4D97-AF65-F5344CB8AC3E}">
        <p14:creationId xmlns:p14="http://schemas.microsoft.com/office/powerpoint/2010/main" val="4039763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D9223C37-12A5-416E-A50B-6D11EFEF646C}" type="datetimeFigureOut">
              <a:rPr lang="ru-RU" smtClean="0"/>
              <a:t>пн 18.05.20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9A9AE7-2018-4CBA-A687-9319036A3623}" type="slidenum">
              <a:rPr lang="ru-RU" smtClean="0"/>
              <a:t>‹#›</a:t>
            </a:fld>
            <a:endParaRPr lang="ru-RU"/>
          </a:p>
        </p:txBody>
      </p:sp>
    </p:spTree>
    <p:extLst>
      <p:ext uri="{BB962C8B-B14F-4D97-AF65-F5344CB8AC3E}">
        <p14:creationId xmlns:p14="http://schemas.microsoft.com/office/powerpoint/2010/main" val="3369058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9223C37-12A5-416E-A50B-6D11EFEF646C}" type="datetimeFigureOut">
              <a:rPr lang="ru-RU" smtClean="0"/>
              <a:t>пн 18.05.20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9A9AE7-2018-4CBA-A687-9319036A3623}" type="slidenum">
              <a:rPr lang="ru-RU" smtClean="0"/>
              <a:t>‹#›</a:t>
            </a:fld>
            <a:endParaRPr lang="ru-RU"/>
          </a:p>
        </p:txBody>
      </p:sp>
    </p:spTree>
    <p:extLst>
      <p:ext uri="{BB962C8B-B14F-4D97-AF65-F5344CB8AC3E}">
        <p14:creationId xmlns:p14="http://schemas.microsoft.com/office/powerpoint/2010/main" val="2618990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D9223C37-12A5-416E-A50B-6D11EFEF646C}" type="datetimeFigureOut">
              <a:rPr lang="ru-RU" smtClean="0"/>
              <a:t>пн 18.05.20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19A9AE7-2018-4CBA-A687-9319036A3623}" type="slidenum">
              <a:rPr lang="ru-RU" smtClean="0"/>
              <a:t>‹#›</a:t>
            </a:fld>
            <a:endParaRPr lang="ru-RU"/>
          </a:p>
        </p:txBody>
      </p:sp>
    </p:spTree>
    <p:extLst>
      <p:ext uri="{BB962C8B-B14F-4D97-AF65-F5344CB8AC3E}">
        <p14:creationId xmlns:p14="http://schemas.microsoft.com/office/powerpoint/2010/main" val="1746206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D9223C37-12A5-416E-A50B-6D11EFEF646C}" type="datetimeFigureOut">
              <a:rPr lang="ru-RU" smtClean="0"/>
              <a:t>пн 18.05.20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19A9AE7-2018-4CBA-A687-9319036A3623}" type="slidenum">
              <a:rPr lang="ru-RU" smtClean="0"/>
              <a:t>‹#›</a:t>
            </a:fld>
            <a:endParaRPr lang="ru-RU"/>
          </a:p>
        </p:txBody>
      </p:sp>
    </p:spTree>
    <p:extLst>
      <p:ext uri="{BB962C8B-B14F-4D97-AF65-F5344CB8AC3E}">
        <p14:creationId xmlns:p14="http://schemas.microsoft.com/office/powerpoint/2010/main" val="4158314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9223C37-12A5-416E-A50B-6D11EFEF646C}" type="datetimeFigureOut">
              <a:rPr lang="ru-RU" smtClean="0"/>
              <a:t>пн 18.05.20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19A9AE7-2018-4CBA-A687-9319036A3623}" type="slidenum">
              <a:rPr lang="ru-RU" smtClean="0"/>
              <a:t>‹#›</a:t>
            </a:fld>
            <a:endParaRPr lang="ru-RU"/>
          </a:p>
        </p:txBody>
      </p:sp>
    </p:spTree>
    <p:extLst>
      <p:ext uri="{BB962C8B-B14F-4D97-AF65-F5344CB8AC3E}">
        <p14:creationId xmlns:p14="http://schemas.microsoft.com/office/powerpoint/2010/main" val="282006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D9223C37-12A5-416E-A50B-6D11EFEF646C}" type="datetimeFigureOut">
              <a:rPr lang="ru-RU" smtClean="0"/>
              <a:t>пн 18.05.20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9A9AE7-2018-4CBA-A687-9319036A3623}" type="slidenum">
              <a:rPr lang="ru-RU" smtClean="0"/>
              <a:t>‹#›</a:t>
            </a:fld>
            <a:endParaRPr lang="ru-RU"/>
          </a:p>
        </p:txBody>
      </p:sp>
    </p:spTree>
    <p:extLst>
      <p:ext uri="{BB962C8B-B14F-4D97-AF65-F5344CB8AC3E}">
        <p14:creationId xmlns:p14="http://schemas.microsoft.com/office/powerpoint/2010/main" val="4236900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D9223C37-12A5-416E-A50B-6D11EFEF646C}" type="datetimeFigureOut">
              <a:rPr lang="ru-RU" smtClean="0"/>
              <a:t>пн 18.05.20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9A9AE7-2018-4CBA-A687-9319036A3623}" type="slidenum">
              <a:rPr lang="ru-RU" smtClean="0"/>
              <a:t>‹#›</a:t>
            </a:fld>
            <a:endParaRPr lang="ru-RU"/>
          </a:p>
        </p:txBody>
      </p:sp>
    </p:spTree>
    <p:extLst>
      <p:ext uri="{BB962C8B-B14F-4D97-AF65-F5344CB8AC3E}">
        <p14:creationId xmlns:p14="http://schemas.microsoft.com/office/powerpoint/2010/main" val="2523122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223C37-12A5-416E-A50B-6D11EFEF646C}" type="datetimeFigureOut">
              <a:rPr lang="ru-RU" smtClean="0"/>
              <a:t>пн 18.05.20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9A9AE7-2018-4CBA-A687-9319036A3623}" type="slidenum">
              <a:rPr lang="ru-RU" smtClean="0"/>
              <a:t>‹#›</a:t>
            </a:fld>
            <a:endParaRPr lang="ru-RU"/>
          </a:p>
        </p:txBody>
      </p:sp>
    </p:spTree>
    <p:extLst>
      <p:ext uri="{BB962C8B-B14F-4D97-AF65-F5344CB8AC3E}">
        <p14:creationId xmlns:p14="http://schemas.microsoft.com/office/powerpoint/2010/main" val="814713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6F5EE"/>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41376" y="203692"/>
            <a:ext cx="6622504" cy="418157"/>
          </a:xfrm>
        </p:spPr>
        <p:style>
          <a:lnRef idx="0">
            <a:schemeClr val="accent4"/>
          </a:lnRef>
          <a:fillRef idx="3">
            <a:schemeClr val="accent4"/>
          </a:fillRef>
          <a:effectRef idx="3">
            <a:schemeClr val="accent4"/>
          </a:effectRef>
          <a:fontRef idx="minor">
            <a:schemeClr val="lt1"/>
          </a:fontRef>
        </p:style>
        <p:txBody>
          <a:bodyPr>
            <a:noAutofit/>
          </a:bodyPr>
          <a:lstStyle/>
          <a:p>
            <a:br>
              <a:rPr lang="ru-RU" sz="1400" b="1" i="1" dirty="0"/>
            </a:br>
            <a:r>
              <a:rPr lang="ru-RU" sz="1400" b="1" dirty="0"/>
              <a:t>Цифровое электронное пространство – основа профессиональной подготовки учителя музыки</a:t>
            </a:r>
            <a:br>
              <a:rPr lang="en-US" sz="1400" b="1" i="1" dirty="0"/>
            </a:br>
            <a:endParaRPr lang="ru-RU" sz="1400" dirty="0"/>
          </a:p>
        </p:txBody>
      </p:sp>
      <p:sp>
        <p:nvSpPr>
          <p:cNvPr id="4" name="TextBox 3"/>
          <p:cNvSpPr txBox="1"/>
          <p:nvPr/>
        </p:nvSpPr>
        <p:spPr>
          <a:xfrm>
            <a:off x="2123728" y="621849"/>
            <a:ext cx="5328592" cy="430887"/>
          </a:xfrm>
          <a:prstGeom prst="rect">
            <a:avLst/>
          </a:prstGeom>
          <a:noFill/>
        </p:spPr>
        <p:txBody>
          <a:bodyPr wrap="square" rtlCol="0">
            <a:spAutoFit/>
          </a:bodyPr>
          <a:lstStyle/>
          <a:p>
            <a:pPr algn="ctr"/>
            <a:r>
              <a:rPr lang="ru-RU" sz="1100" dirty="0" err="1"/>
              <a:t>Заббарова</a:t>
            </a:r>
            <a:r>
              <a:rPr lang="ru-RU" sz="1100" dirty="0"/>
              <a:t> М.М., Левина И.Р., Мороз Е.А., </a:t>
            </a:r>
            <a:r>
              <a:rPr lang="ru-RU" sz="1100" dirty="0" err="1"/>
              <a:t>Политаева</a:t>
            </a:r>
            <a:r>
              <a:rPr lang="ru-RU" sz="1100" dirty="0"/>
              <a:t> Т.И.  </a:t>
            </a:r>
          </a:p>
          <a:p>
            <a:pPr algn="ctr"/>
            <a:r>
              <a:rPr lang="ru-RU" sz="1100" b="1" i="1" dirty="0"/>
              <a:t>Башкирский государственный педагогический университет </a:t>
            </a:r>
            <a:r>
              <a:rPr lang="ru-RU" sz="1100" b="1" i="1" dirty="0" err="1"/>
              <a:t>им.М.Акмуллы</a:t>
            </a:r>
            <a:r>
              <a:rPr lang="ru-RU" sz="1100" b="1" i="1" dirty="0"/>
              <a:t> </a:t>
            </a:r>
            <a:r>
              <a:rPr lang="ru-RU" sz="1100" baseline="30000" dirty="0"/>
              <a:t> </a:t>
            </a:r>
            <a:endParaRPr lang="ru-RU" sz="1100" dirty="0"/>
          </a:p>
        </p:txBody>
      </p:sp>
      <p:graphicFrame>
        <p:nvGraphicFramePr>
          <p:cNvPr id="6" name="Таблица 5"/>
          <p:cNvGraphicFramePr>
            <a:graphicFrameLocks noGrp="1"/>
          </p:cNvGraphicFramePr>
          <p:nvPr>
            <p:extLst>
              <p:ext uri="{D42A27DB-BD31-4B8C-83A1-F6EECF244321}">
                <p14:modId xmlns:p14="http://schemas.microsoft.com/office/powerpoint/2010/main" val="2534696074"/>
              </p:ext>
            </p:extLst>
          </p:nvPr>
        </p:nvGraphicFramePr>
        <p:xfrm>
          <a:off x="107504" y="1124744"/>
          <a:ext cx="2255912" cy="1141472"/>
        </p:xfrm>
        <a:graphic>
          <a:graphicData uri="http://schemas.openxmlformats.org/drawingml/2006/table">
            <a:tbl>
              <a:tblPr firstRow="1" bandRow="1">
                <a:tableStyleId>{17292A2E-F333-43FB-9621-5CBBE7FDCDCB}</a:tableStyleId>
              </a:tblPr>
              <a:tblGrid>
                <a:gridCol w="2255912">
                  <a:extLst>
                    <a:ext uri="{9D8B030D-6E8A-4147-A177-3AD203B41FA5}">
                      <a16:colId xmlns:a16="http://schemas.microsoft.com/office/drawing/2014/main" val="20000"/>
                    </a:ext>
                  </a:extLst>
                </a:gridCol>
              </a:tblGrid>
              <a:tr h="288032">
                <a:tc>
                  <a:txBody>
                    <a:bodyPr/>
                    <a:lstStyle/>
                    <a:p>
                      <a:pPr algn="ctr"/>
                      <a:r>
                        <a:rPr lang="ru-RU" sz="1000" dirty="0"/>
                        <a:t>Введение</a:t>
                      </a:r>
                    </a:p>
                  </a:txBody>
                  <a:tcPr>
                    <a:cell3D prstMaterial="dkEdge">
                      <a:bevel/>
                      <a:lightRig rig="flood" dir="t"/>
                    </a:cell3D>
                  </a:tcPr>
                </a:tc>
                <a:extLst>
                  <a:ext uri="{0D108BD9-81ED-4DB2-BD59-A6C34878D82A}">
                    <a16:rowId xmlns:a16="http://schemas.microsoft.com/office/drawing/2014/main" val="10000"/>
                  </a:ext>
                </a:extLst>
              </a:tr>
              <a:tr h="370840">
                <a:tc>
                  <a:txBody>
                    <a:bodyPr/>
                    <a:lstStyle/>
                    <a:p>
                      <a:r>
                        <a:rPr lang="ru-RU" sz="1000" dirty="0"/>
                        <a:t>Введение состоит из подразделов:</a:t>
                      </a:r>
                    </a:p>
                    <a:p>
                      <a:pPr algn="ctr"/>
                      <a:r>
                        <a:rPr lang="ru-RU" sz="1000" kern="1200" dirty="0">
                          <a:solidFill>
                            <a:schemeClr val="tx1"/>
                          </a:solidFill>
                          <a:effectLst/>
                          <a:latin typeface="+mn-lt"/>
                          <a:ea typeface="+mn-ea"/>
                          <a:cs typeface="+mn-cs"/>
                        </a:rPr>
                        <a:t>обоснование поставленной проблемы, актуальность выбранной проблемы в системе подготовки будущего учителя музыки</a:t>
                      </a:r>
                      <a:endParaRPr lang="ru-RU" sz="1000" dirty="0"/>
                    </a:p>
                  </a:txBody>
                  <a:tcPr>
                    <a:cell3D prstMaterial="dkEdge">
                      <a:bevel/>
                      <a:lightRig rig="flood" dir="t"/>
                    </a:cell3D>
                  </a:tcPr>
                </a:tc>
                <a:extLst>
                  <a:ext uri="{0D108BD9-81ED-4DB2-BD59-A6C34878D82A}">
                    <a16:rowId xmlns:a16="http://schemas.microsoft.com/office/drawing/2014/main" val="10001"/>
                  </a:ext>
                </a:extLst>
              </a:tr>
            </a:tbl>
          </a:graphicData>
        </a:graphic>
      </p:graphicFrame>
      <p:graphicFrame>
        <p:nvGraphicFramePr>
          <p:cNvPr id="7" name="Таблица 6"/>
          <p:cNvGraphicFramePr>
            <a:graphicFrameLocks noGrp="1"/>
          </p:cNvGraphicFramePr>
          <p:nvPr>
            <p:extLst>
              <p:ext uri="{D42A27DB-BD31-4B8C-83A1-F6EECF244321}">
                <p14:modId xmlns:p14="http://schemas.microsoft.com/office/powerpoint/2010/main" val="457716179"/>
              </p:ext>
            </p:extLst>
          </p:nvPr>
        </p:nvGraphicFramePr>
        <p:xfrm>
          <a:off x="107504" y="2348880"/>
          <a:ext cx="2255912" cy="1572176"/>
        </p:xfrm>
        <a:graphic>
          <a:graphicData uri="http://schemas.openxmlformats.org/drawingml/2006/table">
            <a:tbl>
              <a:tblPr firstRow="1" bandRow="1">
                <a:tableStyleId>{17292A2E-F333-43FB-9621-5CBBE7FDCDCB}</a:tableStyleId>
              </a:tblPr>
              <a:tblGrid>
                <a:gridCol w="2255912">
                  <a:extLst>
                    <a:ext uri="{9D8B030D-6E8A-4147-A177-3AD203B41FA5}">
                      <a16:colId xmlns:a16="http://schemas.microsoft.com/office/drawing/2014/main" val="20000"/>
                    </a:ext>
                  </a:extLst>
                </a:gridCol>
              </a:tblGrid>
              <a:tr h="288032">
                <a:tc>
                  <a:txBody>
                    <a:bodyPr/>
                    <a:lstStyle/>
                    <a:p>
                      <a:pPr marL="0" algn="ctr" defTabSz="914400" rtl="0" eaLnBrk="1" latinLnBrk="0" hangingPunct="1"/>
                      <a:r>
                        <a:rPr lang="ru-RU" sz="1000" b="1" kern="1200" dirty="0">
                          <a:solidFill>
                            <a:schemeClr val="bg1"/>
                          </a:solidFill>
                          <a:latin typeface="+mn-lt"/>
                          <a:ea typeface="+mn-ea"/>
                          <a:cs typeface="+mn-cs"/>
                        </a:rPr>
                        <a:t>Цели Исследования</a:t>
                      </a:r>
                    </a:p>
                  </a:txBody>
                  <a:tcPr>
                    <a:cell3D prstMaterial="dkEdge">
                      <a:bevel/>
                      <a:lightRig rig="flood" dir="t"/>
                    </a:cell3D>
                  </a:tcPr>
                </a:tc>
                <a:extLst>
                  <a:ext uri="{0D108BD9-81ED-4DB2-BD59-A6C34878D82A}">
                    <a16:rowId xmlns:a16="http://schemas.microsoft.com/office/drawing/2014/main" val="10000"/>
                  </a:ext>
                </a:extLst>
              </a:tr>
              <a:tr h="1284144">
                <a:tc>
                  <a:txBody>
                    <a:bodyPr/>
                    <a:lstStyle/>
                    <a:p>
                      <a:pPr algn="ctr"/>
                      <a:r>
                        <a:rPr lang="ru-RU" sz="1000" kern="1200" dirty="0">
                          <a:solidFill>
                            <a:schemeClr val="tx1"/>
                          </a:solidFill>
                          <a:effectLst/>
                          <a:latin typeface="+mn-lt"/>
                          <a:ea typeface="+mn-ea"/>
                          <a:cs typeface="+mn-cs"/>
                        </a:rPr>
                        <a:t>эмпирическая проверка использования цифрового электронного пространство в профессиональной подготовке учителя музыки</a:t>
                      </a:r>
                      <a:endParaRPr lang="ru-RU" sz="1000" b="0" i="0" kern="1200" dirty="0">
                        <a:solidFill>
                          <a:schemeClr val="tx1"/>
                        </a:solidFill>
                        <a:effectLst/>
                        <a:latin typeface="+mn-lt"/>
                        <a:ea typeface="+mn-ea"/>
                        <a:cs typeface="+mn-cs"/>
                      </a:endParaRPr>
                    </a:p>
                  </a:txBody>
                  <a:tcPr>
                    <a:cell3D prstMaterial="dkEdge">
                      <a:bevel/>
                      <a:lightRig rig="flood" dir="t"/>
                    </a:cell3D>
                  </a:tcPr>
                </a:tc>
                <a:extLst>
                  <a:ext uri="{0D108BD9-81ED-4DB2-BD59-A6C34878D82A}">
                    <a16:rowId xmlns:a16="http://schemas.microsoft.com/office/drawing/2014/main" val="10001"/>
                  </a:ext>
                </a:extLst>
              </a:tr>
            </a:tbl>
          </a:graphicData>
        </a:graphic>
      </p:graphicFrame>
      <p:graphicFrame>
        <p:nvGraphicFramePr>
          <p:cNvPr id="8" name="Таблица 7"/>
          <p:cNvGraphicFramePr>
            <a:graphicFrameLocks noGrp="1"/>
          </p:cNvGraphicFramePr>
          <p:nvPr>
            <p:extLst>
              <p:ext uri="{D42A27DB-BD31-4B8C-83A1-F6EECF244321}">
                <p14:modId xmlns:p14="http://schemas.microsoft.com/office/powerpoint/2010/main" val="3045730082"/>
              </p:ext>
            </p:extLst>
          </p:nvPr>
        </p:nvGraphicFramePr>
        <p:xfrm>
          <a:off x="92739" y="3657600"/>
          <a:ext cx="2255912" cy="3200400"/>
        </p:xfrm>
        <a:graphic>
          <a:graphicData uri="http://schemas.openxmlformats.org/drawingml/2006/table">
            <a:tbl>
              <a:tblPr firstRow="1" bandRow="1">
                <a:tableStyleId>{17292A2E-F333-43FB-9621-5CBBE7FDCDCB}</a:tableStyleId>
              </a:tblPr>
              <a:tblGrid>
                <a:gridCol w="2255912">
                  <a:extLst>
                    <a:ext uri="{9D8B030D-6E8A-4147-A177-3AD203B41FA5}">
                      <a16:colId xmlns:a16="http://schemas.microsoft.com/office/drawing/2014/main" val="20000"/>
                    </a:ext>
                  </a:extLst>
                </a:gridCol>
              </a:tblGrid>
              <a:tr h="199601">
                <a:tc>
                  <a:txBody>
                    <a:bodyPr/>
                    <a:lstStyle/>
                    <a:p>
                      <a:pPr marL="0" algn="ctr" defTabSz="914400" rtl="0" eaLnBrk="1" latinLnBrk="0" hangingPunct="1"/>
                      <a:r>
                        <a:rPr lang="ru-RU" sz="900" b="1" kern="1200" dirty="0">
                          <a:solidFill>
                            <a:schemeClr val="bg1"/>
                          </a:solidFill>
                          <a:latin typeface="+mn-lt"/>
                          <a:ea typeface="+mn-ea"/>
                          <a:cs typeface="+mn-cs"/>
                        </a:rPr>
                        <a:t>Методология Исследования</a:t>
                      </a:r>
                    </a:p>
                  </a:txBody>
                  <a:tcPr>
                    <a:cell3D prstMaterial="dkEdge">
                      <a:bevel/>
                      <a:lightRig rig="flood" dir="t"/>
                    </a:cell3D>
                  </a:tcPr>
                </a:tc>
                <a:extLst>
                  <a:ext uri="{0D108BD9-81ED-4DB2-BD59-A6C34878D82A}">
                    <a16:rowId xmlns:a16="http://schemas.microsoft.com/office/drawing/2014/main" val="10000"/>
                  </a:ext>
                </a:extLst>
              </a:tr>
              <a:tr h="2594807">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ru-RU" sz="900" kern="1200" dirty="0">
                          <a:solidFill>
                            <a:schemeClr val="tx1"/>
                          </a:solidFill>
                          <a:effectLst/>
                          <a:latin typeface="+mn-lt"/>
                          <a:ea typeface="+mn-ea"/>
                          <a:cs typeface="+mn-cs"/>
                        </a:rPr>
                        <a:t>Обоснование понятия «цифровое образовательное пространство», содержание моделируемого нами цифрового электронного пространства для современного музыканта, обоснование понятия «аранжировка» и ее роль в музыкальном искусстве, принципы организации учебно-</a:t>
                      </a:r>
                      <a:r>
                        <a:rPr lang="ru-RU" sz="900" kern="1200" dirty="0" err="1">
                          <a:solidFill>
                            <a:schemeClr val="tx1"/>
                          </a:solidFill>
                          <a:effectLst/>
                          <a:latin typeface="+mn-lt"/>
                          <a:ea typeface="+mn-ea"/>
                          <a:cs typeface="+mn-cs"/>
                        </a:rPr>
                        <a:t>аранжировочного</a:t>
                      </a:r>
                      <a:r>
                        <a:rPr lang="ru-RU" sz="900" kern="1200" dirty="0">
                          <a:solidFill>
                            <a:schemeClr val="tx1"/>
                          </a:solidFill>
                          <a:effectLst/>
                          <a:latin typeface="+mn-lt"/>
                          <a:ea typeface="+mn-ea"/>
                          <a:cs typeface="+mn-cs"/>
                        </a:rPr>
                        <a:t> процесса в вузе как примера использования цифрового образовательного пространства, основные критерии к освоению средств цифрового электронного пространства на основе самообразования и самостоятельности. Выборка исследования включала две группы студентов профиля «Музыкальное образование» 1-3 курсы.</a:t>
                      </a:r>
                    </a:p>
                    <a:p>
                      <a:pPr marL="171450" indent="-171450">
                        <a:buFont typeface="Arial" panose="020B0604020202020204" pitchFamily="34" charset="0"/>
                        <a:buChar char="•"/>
                      </a:pPr>
                      <a:endParaRPr lang="ru-RU" sz="900" b="0" i="0" kern="1200" dirty="0">
                        <a:solidFill>
                          <a:schemeClr val="tx1"/>
                        </a:solidFill>
                        <a:effectLst/>
                        <a:latin typeface="+mn-lt"/>
                        <a:ea typeface="+mn-ea"/>
                        <a:cs typeface="+mn-cs"/>
                      </a:endParaRPr>
                    </a:p>
                  </a:txBody>
                  <a:tcPr>
                    <a:cell3D prstMaterial="dkEdge">
                      <a:bevel/>
                      <a:lightRig rig="flood" dir="t"/>
                    </a:cell3D>
                  </a:tcPr>
                </a:tc>
                <a:extLst>
                  <a:ext uri="{0D108BD9-81ED-4DB2-BD59-A6C34878D82A}">
                    <a16:rowId xmlns:a16="http://schemas.microsoft.com/office/drawing/2014/main" val="10001"/>
                  </a:ext>
                </a:extLst>
              </a:tr>
            </a:tbl>
          </a:graphicData>
        </a:graphic>
      </p:graphicFrame>
      <p:graphicFrame>
        <p:nvGraphicFramePr>
          <p:cNvPr id="9" name="Таблица 8"/>
          <p:cNvGraphicFramePr>
            <a:graphicFrameLocks noGrp="1"/>
          </p:cNvGraphicFramePr>
          <p:nvPr/>
        </p:nvGraphicFramePr>
        <p:xfrm>
          <a:off x="2684093" y="1071852"/>
          <a:ext cx="2968027" cy="1232912"/>
        </p:xfrm>
        <a:graphic>
          <a:graphicData uri="http://schemas.openxmlformats.org/drawingml/2006/table">
            <a:tbl>
              <a:tblPr firstRow="1" bandRow="1">
                <a:tableStyleId>{17292A2E-F333-43FB-9621-5CBBE7FDCDCB}</a:tableStyleId>
              </a:tblPr>
              <a:tblGrid>
                <a:gridCol w="2968027">
                  <a:extLst>
                    <a:ext uri="{9D8B030D-6E8A-4147-A177-3AD203B41FA5}">
                      <a16:colId xmlns:a16="http://schemas.microsoft.com/office/drawing/2014/main" val="20000"/>
                    </a:ext>
                  </a:extLst>
                </a:gridCol>
              </a:tblGrid>
              <a:tr h="288032">
                <a:tc>
                  <a:txBody>
                    <a:bodyPr/>
                    <a:lstStyle/>
                    <a:p>
                      <a:pPr algn="ctr"/>
                      <a:r>
                        <a:rPr lang="ru-RU" sz="1000" b="1" kern="1200" dirty="0">
                          <a:solidFill>
                            <a:schemeClr val="bg1"/>
                          </a:solidFill>
                          <a:latin typeface="+mn-lt"/>
                          <a:ea typeface="+mn-ea"/>
                          <a:cs typeface="+mn-cs"/>
                        </a:rPr>
                        <a:t>Результаты Исследования</a:t>
                      </a:r>
                    </a:p>
                  </a:txBody>
                  <a:tcPr>
                    <a:cell3D prstMaterial="dkEdge">
                      <a:bevel/>
                      <a:lightRig rig="flood" dir="t"/>
                    </a:cell3D>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ru-RU" sz="900" b="1" kern="1200" dirty="0">
                          <a:solidFill>
                            <a:schemeClr val="tx1"/>
                          </a:solidFill>
                          <a:effectLst/>
                          <a:latin typeface="+mn-lt"/>
                          <a:ea typeface="+mn-ea"/>
                          <a:cs typeface="+mn-cs"/>
                        </a:rPr>
                        <a:t>Результаты анкетирования на констатирующем этапе:</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ru-RU" sz="9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ru-RU" sz="9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ru-RU" sz="900" kern="1200" dirty="0">
                        <a:solidFill>
                          <a:schemeClr val="tx1"/>
                        </a:solidFill>
                        <a:effectLst/>
                        <a:latin typeface="+mn-lt"/>
                        <a:ea typeface="+mn-ea"/>
                        <a:cs typeface="+mn-cs"/>
                      </a:endParaRPr>
                    </a:p>
                    <a:p>
                      <a:pPr marL="0" indent="0" algn="l" defTabSz="914400" rtl="0" eaLnBrk="1" latinLnBrk="0" hangingPunct="1">
                        <a:buFont typeface="Arial" panose="020B0604020202020204" pitchFamily="34" charset="0"/>
                        <a:buNone/>
                      </a:pPr>
                      <a:endParaRPr lang="ru-RU" sz="1000" b="0" i="0" kern="1200" dirty="0">
                        <a:solidFill>
                          <a:schemeClr val="tx1"/>
                        </a:solidFill>
                        <a:effectLst/>
                        <a:latin typeface="+mn-lt"/>
                        <a:ea typeface="+mn-ea"/>
                        <a:cs typeface="+mn-cs"/>
                      </a:endParaRPr>
                    </a:p>
                    <a:p>
                      <a:pPr marL="0" indent="0" algn="l" defTabSz="914400" rtl="0" eaLnBrk="1" latinLnBrk="0" hangingPunct="1">
                        <a:buFont typeface="Arial" panose="020B0604020202020204" pitchFamily="34" charset="0"/>
                        <a:buNone/>
                      </a:pPr>
                      <a:endParaRPr lang="ru-RU" sz="1000" b="0" i="0" kern="1200" dirty="0">
                        <a:solidFill>
                          <a:schemeClr val="tx1"/>
                        </a:solidFill>
                        <a:effectLst/>
                        <a:latin typeface="+mn-lt"/>
                        <a:ea typeface="+mn-ea"/>
                        <a:cs typeface="+mn-cs"/>
                      </a:endParaRPr>
                    </a:p>
                  </a:txBody>
                  <a:tcPr>
                    <a:cell3D prstMaterial="dkEdge">
                      <a:bevel/>
                      <a:lightRig rig="flood" dir="t"/>
                    </a:cell3D>
                  </a:tcPr>
                </a:tc>
                <a:extLst>
                  <a:ext uri="{0D108BD9-81ED-4DB2-BD59-A6C34878D82A}">
                    <a16:rowId xmlns:a16="http://schemas.microsoft.com/office/drawing/2014/main" val="10001"/>
                  </a:ext>
                </a:extLst>
              </a:tr>
            </a:tbl>
          </a:graphicData>
        </a:graphic>
      </p:graphicFrame>
      <p:graphicFrame>
        <p:nvGraphicFramePr>
          <p:cNvPr id="10" name="Таблица 9"/>
          <p:cNvGraphicFramePr>
            <a:graphicFrameLocks noGrp="1"/>
          </p:cNvGraphicFramePr>
          <p:nvPr/>
        </p:nvGraphicFramePr>
        <p:xfrm>
          <a:off x="2363416" y="4931883"/>
          <a:ext cx="3330716" cy="1944778"/>
        </p:xfrm>
        <a:graphic>
          <a:graphicData uri="http://schemas.openxmlformats.org/drawingml/2006/table">
            <a:tbl>
              <a:tblPr firstRow="1" bandRow="1">
                <a:tableStyleId>{17292A2E-F333-43FB-9621-5CBBE7FDCDCB}</a:tableStyleId>
              </a:tblPr>
              <a:tblGrid>
                <a:gridCol w="3330716">
                  <a:extLst>
                    <a:ext uri="{9D8B030D-6E8A-4147-A177-3AD203B41FA5}">
                      <a16:colId xmlns:a16="http://schemas.microsoft.com/office/drawing/2014/main" val="20000"/>
                    </a:ext>
                  </a:extLst>
                </a:gridCol>
              </a:tblGrid>
              <a:tr h="225179">
                <a:tc>
                  <a:txBody>
                    <a:bodyPr/>
                    <a:lstStyle/>
                    <a:p>
                      <a:pPr marL="0" algn="ctr" defTabSz="914400" rtl="0" eaLnBrk="1" latinLnBrk="0" hangingPunct="1"/>
                      <a:r>
                        <a:rPr lang="ru-RU" sz="1000" b="1" kern="1200" dirty="0">
                          <a:solidFill>
                            <a:schemeClr val="bg1"/>
                          </a:solidFill>
                          <a:latin typeface="+mn-lt"/>
                          <a:ea typeface="+mn-ea"/>
                          <a:cs typeface="+mn-cs"/>
                        </a:rPr>
                        <a:t>Выводы</a:t>
                      </a:r>
                    </a:p>
                  </a:txBody>
                  <a:tcPr>
                    <a:cell3D prstMaterial="dkEdge">
                      <a:bevel/>
                      <a:lightRig rig="flood" dir="t"/>
                    </a:cell3D>
                  </a:tcPr>
                </a:tc>
                <a:extLst>
                  <a:ext uri="{0D108BD9-81ED-4DB2-BD59-A6C34878D82A}">
                    <a16:rowId xmlns:a16="http://schemas.microsoft.com/office/drawing/2014/main" val="10000"/>
                  </a:ext>
                </a:extLst>
              </a:tr>
              <a:tr h="1700938">
                <a:tc>
                  <a:txBody>
                    <a:bodyPr/>
                    <a:lstStyle/>
                    <a:p>
                      <a:pPr algn="just"/>
                      <a:r>
                        <a:rPr lang="ru-RU" sz="800" kern="1200" dirty="0">
                          <a:solidFill>
                            <a:schemeClr val="tx1"/>
                          </a:solidFill>
                          <a:effectLst/>
                          <a:latin typeface="+mn-lt"/>
                          <a:ea typeface="+mn-ea"/>
                          <a:cs typeface="+mn-cs"/>
                        </a:rPr>
                        <a:t>1.Критерии готовности студентов работать с цифровыми электронными ресурсами в процессе профессиональной подготовки напрямую зависят от способа подачи учебного материала. 2.Интерес и мотивацию у студентов необходимо формировать с использованием средств цифрового электронного пространства, которые должны внедряться в процесс вузовского обучения. 3.Построив образовательный процесс на выдающемся репертуаре возможно стимулировать успех и достижения в данной области у будущих учителей музыки, поскольку аранжировка как ценностное произведение искусства становится частью развития музыкальной культуры. Таким образом, использование цифрового электронного пространства в подготовке будущего учителя музыки к </a:t>
                      </a:r>
                      <a:r>
                        <a:rPr lang="ru-RU" sz="800" kern="1200" dirty="0" err="1">
                          <a:solidFill>
                            <a:schemeClr val="tx1"/>
                          </a:solidFill>
                          <a:effectLst/>
                          <a:latin typeface="+mn-lt"/>
                          <a:ea typeface="+mn-ea"/>
                          <a:cs typeface="+mn-cs"/>
                        </a:rPr>
                        <a:t>аранжировочной</a:t>
                      </a:r>
                      <a:r>
                        <a:rPr lang="ru-RU" sz="800" kern="1200" dirty="0">
                          <a:solidFill>
                            <a:schemeClr val="tx1"/>
                          </a:solidFill>
                          <a:effectLst/>
                          <a:latin typeface="+mn-lt"/>
                          <a:ea typeface="+mn-ea"/>
                          <a:cs typeface="+mn-cs"/>
                        </a:rPr>
                        <a:t> деятельности открывает перспективы для творческого самовыражения личности.</a:t>
                      </a:r>
                    </a:p>
                  </a:txBody>
                  <a:tcPr>
                    <a:cell3D prstMaterial="dkEdge">
                      <a:bevel/>
                      <a:lightRig rig="flood" dir="t"/>
                    </a:cell3D>
                  </a:tcPr>
                </a:tc>
                <a:extLst>
                  <a:ext uri="{0D108BD9-81ED-4DB2-BD59-A6C34878D82A}">
                    <a16:rowId xmlns:a16="http://schemas.microsoft.com/office/drawing/2014/main" val="10001"/>
                  </a:ext>
                </a:extLst>
              </a:tr>
            </a:tbl>
          </a:graphicData>
        </a:graphic>
      </p:graphicFrame>
      <p:graphicFrame>
        <p:nvGraphicFramePr>
          <p:cNvPr id="11" name="Таблица 10"/>
          <p:cNvGraphicFramePr>
            <a:graphicFrameLocks noGrp="1"/>
          </p:cNvGraphicFramePr>
          <p:nvPr/>
        </p:nvGraphicFramePr>
        <p:xfrm>
          <a:off x="5868144" y="1039879"/>
          <a:ext cx="3201787" cy="22922006"/>
        </p:xfrm>
        <a:graphic>
          <a:graphicData uri="http://schemas.openxmlformats.org/drawingml/2006/table">
            <a:tbl>
              <a:tblPr firstRow="1" bandRow="1">
                <a:tableStyleId>{17292A2E-F333-43FB-9621-5CBBE7FDCDCB}</a:tableStyleId>
              </a:tblPr>
              <a:tblGrid>
                <a:gridCol w="3201787">
                  <a:extLst>
                    <a:ext uri="{9D8B030D-6E8A-4147-A177-3AD203B41FA5}">
                      <a16:colId xmlns:a16="http://schemas.microsoft.com/office/drawing/2014/main" val="20000"/>
                    </a:ext>
                  </a:extLst>
                </a:gridCol>
              </a:tblGrid>
              <a:tr h="261471">
                <a:tc>
                  <a:txBody>
                    <a:bodyPr/>
                    <a:lstStyle/>
                    <a:p>
                      <a:pPr marL="0" algn="ctr" defTabSz="914400" rtl="0" eaLnBrk="1" latinLnBrk="0" hangingPunct="1"/>
                      <a:r>
                        <a:rPr lang="ru-RU" sz="1000" b="1" kern="1200" dirty="0">
                          <a:solidFill>
                            <a:schemeClr val="bg1"/>
                          </a:solidFill>
                          <a:latin typeface="+mn-lt"/>
                          <a:ea typeface="+mn-ea"/>
                          <a:cs typeface="+mn-cs"/>
                        </a:rPr>
                        <a:t>Библиографический Список</a:t>
                      </a:r>
                    </a:p>
                  </a:txBody>
                  <a:tcPr>
                    <a:cell3D prstMaterial="dkEdge">
                      <a:bevel/>
                      <a:lightRig rig="flood" dir="t"/>
                    </a:cell3D>
                  </a:tcPr>
                </a:tc>
                <a:extLst>
                  <a:ext uri="{0D108BD9-81ED-4DB2-BD59-A6C34878D82A}">
                    <a16:rowId xmlns:a16="http://schemas.microsoft.com/office/drawing/2014/main" val="10000"/>
                  </a:ext>
                </a:extLst>
              </a:tr>
              <a:tr h="22660535">
                <a:tc>
                  <a:txBody>
                    <a:bodyPr/>
                    <a:lstStyle/>
                    <a:p>
                      <a:pPr lvl="0"/>
                      <a:r>
                        <a:rPr lang="ru-RU" sz="1000" kern="1200" dirty="0">
                          <a:solidFill>
                            <a:schemeClr val="tx1"/>
                          </a:solidFill>
                          <a:effectLst/>
                          <a:latin typeface="+mn-lt"/>
                          <a:ea typeface="+mn-ea"/>
                          <a:cs typeface="+mn-cs"/>
                        </a:rPr>
                        <a:t>Давыдов, А.А. «Духовной жаждою томим»: А.С. Пушкин и становление «срединной» культуры в России [Текст] / А.А. Давыдов. – Новосибирск: Сибирский хронограф, 2001. – 243 с.</a:t>
                      </a:r>
                    </a:p>
                    <a:p>
                      <a:pPr lvl="0"/>
                      <a:r>
                        <a:rPr lang="ru-RU" sz="1000" kern="1200" dirty="0" err="1">
                          <a:solidFill>
                            <a:schemeClr val="tx1"/>
                          </a:solidFill>
                          <a:effectLst/>
                          <a:latin typeface="+mn-lt"/>
                          <a:ea typeface="+mn-ea"/>
                          <a:cs typeface="+mn-cs"/>
                        </a:rPr>
                        <a:t>Заббарова</a:t>
                      </a:r>
                      <a:r>
                        <a:rPr lang="ru-RU" sz="1000" kern="1200" dirty="0">
                          <a:solidFill>
                            <a:schemeClr val="tx1"/>
                          </a:solidFill>
                          <a:effectLst/>
                          <a:latin typeface="+mn-lt"/>
                          <a:ea typeface="+mn-ea"/>
                          <a:cs typeface="+mn-cs"/>
                        </a:rPr>
                        <a:t>, М.М. Информационные технологии как фактор самообразования будущего учителя музыки: монография [Текст] / М.М. </a:t>
                      </a:r>
                      <a:r>
                        <a:rPr lang="ru-RU" sz="1000" kern="1200" dirty="0" err="1">
                          <a:solidFill>
                            <a:schemeClr val="tx1"/>
                          </a:solidFill>
                          <a:effectLst/>
                          <a:latin typeface="+mn-lt"/>
                          <a:ea typeface="+mn-ea"/>
                          <a:cs typeface="+mn-cs"/>
                        </a:rPr>
                        <a:t>Заббарова</a:t>
                      </a:r>
                      <a:r>
                        <a:rPr lang="ru-RU" sz="1000" kern="1200" dirty="0">
                          <a:solidFill>
                            <a:schemeClr val="tx1"/>
                          </a:solidFill>
                          <a:effectLst/>
                          <a:latin typeface="+mn-lt"/>
                          <a:ea typeface="+mn-ea"/>
                          <a:cs typeface="+mn-cs"/>
                        </a:rPr>
                        <a:t>. – Уфа: БГПУ имени М. </a:t>
                      </a:r>
                      <a:r>
                        <a:rPr lang="ru-RU" sz="1000" kern="1200" dirty="0" err="1">
                          <a:solidFill>
                            <a:schemeClr val="tx1"/>
                          </a:solidFill>
                          <a:effectLst/>
                          <a:latin typeface="+mn-lt"/>
                          <a:ea typeface="+mn-ea"/>
                          <a:cs typeface="+mn-cs"/>
                        </a:rPr>
                        <a:t>Акмуллы</a:t>
                      </a:r>
                      <a:r>
                        <a:rPr lang="ru-RU" sz="1000" kern="1200" dirty="0">
                          <a:solidFill>
                            <a:schemeClr val="tx1"/>
                          </a:solidFill>
                          <a:effectLst/>
                          <a:latin typeface="+mn-lt"/>
                          <a:ea typeface="+mn-ea"/>
                          <a:cs typeface="+mn-cs"/>
                        </a:rPr>
                        <a:t>, 2018. – 224 с.</a:t>
                      </a:r>
                    </a:p>
                    <a:p>
                      <a:pPr lvl="0"/>
                      <a:r>
                        <a:rPr lang="ru-RU" sz="1000" kern="1200" dirty="0">
                          <a:solidFill>
                            <a:schemeClr val="tx1"/>
                          </a:solidFill>
                          <a:effectLst/>
                          <a:latin typeface="+mn-lt"/>
                          <a:ea typeface="+mn-ea"/>
                          <a:cs typeface="+mn-cs"/>
                        </a:rPr>
                        <a:t>Красильников, И.М. Электронное музыкальное творчество в системе художественного образования: </a:t>
                      </a:r>
                      <a:r>
                        <a:rPr lang="ru-RU" sz="1000" kern="1200" dirty="0" err="1">
                          <a:solidFill>
                            <a:schemeClr val="tx1"/>
                          </a:solidFill>
                          <a:effectLst/>
                          <a:latin typeface="+mn-lt"/>
                          <a:ea typeface="+mn-ea"/>
                          <a:cs typeface="+mn-cs"/>
                        </a:rPr>
                        <a:t>дис</a:t>
                      </a:r>
                      <a:r>
                        <a:rPr lang="ru-RU" sz="1000" kern="1200" dirty="0">
                          <a:solidFill>
                            <a:schemeClr val="tx1"/>
                          </a:solidFill>
                          <a:effectLst/>
                          <a:latin typeface="+mn-lt"/>
                          <a:ea typeface="+mn-ea"/>
                          <a:cs typeface="+mn-cs"/>
                        </a:rPr>
                        <a:t>. ... доктора педагогических наук: 13.00.02 [Текст] / И.М. Красильников. – Москва, 2007. –  494 с.</a:t>
                      </a:r>
                    </a:p>
                    <a:p>
                      <a:pPr lvl="0"/>
                      <a:r>
                        <a:rPr lang="ru-RU" sz="1000" kern="1200" dirty="0">
                          <a:solidFill>
                            <a:schemeClr val="tx1"/>
                          </a:solidFill>
                          <a:effectLst/>
                          <a:latin typeface="+mn-lt"/>
                          <a:ea typeface="+mn-ea"/>
                          <a:cs typeface="+mn-cs"/>
                        </a:rPr>
                        <a:t>Левина, И.Р. Социальный интеллект педагога-музыканта: Монография [Текст] /</a:t>
                      </a:r>
                      <a:r>
                        <a:rPr lang="ru-RU" sz="1000" kern="1200" dirty="0" err="1">
                          <a:solidFill>
                            <a:schemeClr val="tx1"/>
                          </a:solidFill>
                          <a:effectLst/>
                          <a:latin typeface="+mn-lt"/>
                          <a:ea typeface="+mn-ea"/>
                          <a:cs typeface="+mn-cs"/>
                        </a:rPr>
                        <a:t>И.Р.Левина</a:t>
                      </a:r>
                      <a:r>
                        <a:rPr lang="ru-RU" sz="1000" kern="1200" dirty="0">
                          <a:solidFill>
                            <a:schemeClr val="tx1"/>
                          </a:solidFill>
                          <a:effectLst/>
                          <a:latin typeface="+mn-lt"/>
                          <a:ea typeface="+mn-ea"/>
                          <a:cs typeface="+mn-cs"/>
                        </a:rPr>
                        <a:t>. – Уфа: изд-во БГПУ,2019. – 204 с.</a:t>
                      </a:r>
                    </a:p>
                    <a:p>
                      <a:pPr lvl="0"/>
                      <a:r>
                        <a:rPr lang="ru-RU" sz="1000" kern="1200" dirty="0" err="1">
                          <a:solidFill>
                            <a:schemeClr val="tx1"/>
                          </a:solidFill>
                          <a:effectLst/>
                          <a:latin typeface="+mn-lt"/>
                          <a:ea typeface="+mn-ea"/>
                          <a:cs typeface="+mn-cs"/>
                        </a:rPr>
                        <a:t>Политаева</a:t>
                      </a:r>
                      <a:r>
                        <a:rPr lang="ru-RU" sz="1000" kern="1200" dirty="0">
                          <a:solidFill>
                            <a:schemeClr val="tx1"/>
                          </a:solidFill>
                          <a:effectLst/>
                          <a:latin typeface="+mn-lt"/>
                          <a:ea typeface="+mn-ea"/>
                          <a:cs typeface="+mn-cs"/>
                        </a:rPr>
                        <a:t>, Т.И. Музыкальная аранжировка - важная составляющая современного урока музыки [Текст] / Т.И. </a:t>
                      </a:r>
                      <a:r>
                        <a:rPr lang="ru-RU" sz="1000" kern="1200" dirty="0" err="1">
                          <a:solidFill>
                            <a:schemeClr val="tx1"/>
                          </a:solidFill>
                          <a:effectLst/>
                          <a:latin typeface="+mn-lt"/>
                          <a:ea typeface="+mn-ea"/>
                          <a:cs typeface="+mn-cs"/>
                        </a:rPr>
                        <a:t>Политаева</a:t>
                      </a:r>
                      <a:r>
                        <a:rPr lang="ru-RU" sz="1000" kern="1200" dirty="0">
                          <a:solidFill>
                            <a:schemeClr val="tx1"/>
                          </a:solidFill>
                          <a:effectLst/>
                          <a:latin typeface="+mn-lt"/>
                          <a:ea typeface="+mn-ea"/>
                          <a:cs typeface="+mn-cs"/>
                        </a:rPr>
                        <a:t> // Педагогический журнал Башкортостана. – 2019. – №5 (84). – С. 51 – 61.</a:t>
                      </a:r>
                    </a:p>
                    <a:p>
                      <a:pPr lvl="0"/>
                      <a:r>
                        <a:rPr lang="ru-RU" sz="1000" kern="1200" dirty="0" err="1">
                          <a:solidFill>
                            <a:schemeClr val="tx1"/>
                          </a:solidFill>
                          <a:effectLst/>
                          <a:latin typeface="+mn-lt"/>
                          <a:ea typeface="+mn-ea"/>
                          <a:cs typeface="+mn-cs"/>
                        </a:rPr>
                        <a:t>Рябчевская</a:t>
                      </a:r>
                      <a:r>
                        <a:rPr lang="ru-RU" sz="1000" kern="1200" dirty="0">
                          <a:solidFill>
                            <a:schemeClr val="tx1"/>
                          </a:solidFill>
                          <a:effectLst/>
                          <a:latin typeface="+mn-lt"/>
                          <a:ea typeface="+mn-ea"/>
                          <a:cs typeface="+mn-cs"/>
                        </a:rPr>
                        <a:t>, Ж.А. Музыкальная культура в условиях бинарного и тернарного типа социокультурной динамики [Текст] / Ж.А. </a:t>
                      </a:r>
                      <a:r>
                        <a:rPr lang="ru-RU" sz="1000" kern="1200" dirty="0" err="1">
                          <a:solidFill>
                            <a:schemeClr val="tx1"/>
                          </a:solidFill>
                          <a:effectLst/>
                          <a:latin typeface="+mn-lt"/>
                          <a:ea typeface="+mn-ea"/>
                          <a:cs typeface="+mn-cs"/>
                        </a:rPr>
                        <a:t>Рябчевская</a:t>
                      </a:r>
                      <a:r>
                        <a:rPr lang="ru-RU" sz="1000" kern="1200" dirty="0">
                          <a:solidFill>
                            <a:schemeClr val="tx1"/>
                          </a:solidFill>
                          <a:effectLst/>
                          <a:latin typeface="+mn-lt"/>
                          <a:ea typeface="+mn-ea"/>
                          <a:cs typeface="+mn-cs"/>
                        </a:rPr>
                        <a:t> // Кемеровский государственный университет культуры и искусств. – №1(1). – 2006. – С 139-145.</a:t>
                      </a:r>
                    </a:p>
                    <a:p>
                      <a:pPr lvl="0"/>
                      <a:r>
                        <a:rPr lang="ru-RU" sz="1000" kern="1200" dirty="0" err="1">
                          <a:solidFill>
                            <a:schemeClr val="tx1"/>
                          </a:solidFill>
                          <a:effectLst/>
                          <a:latin typeface="+mn-lt"/>
                          <a:ea typeface="+mn-ea"/>
                          <a:cs typeface="+mn-cs"/>
                        </a:rPr>
                        <a:t>Шаймухаметова</a:t>
                      </a:r>
                      <a:r>
                        <a:rPr lang="ru-RU" sz="1000" kern="1200" dirty="0">
                          <a:solidFill>
                            <a:schemeClr val="tx1"/>
                          </a:solidFill>
                          <a:effectLst/>
                          <a:latin typeface="+mn-lt"/>
                          <a:ea typeface="+mn-ea"/>
                          <a:cs typeface="+mn-cs"/>
                        </a:rPr>
                        <a:t>, Л.Н. О концепции научных разработок лаборатории музыкальной семантики УГАИ им. </a:t>
                      </a:r>
                      <a:r>
                        <a:rPr lang="ru-RU" sz="1000" kern="1200" dirty="0" err="1">
                          <a:solidFill>
                            <a:schemeClr val="tx1"/>
                          </a:solidFill>
                          <a:effectLst/>
                          <a:latin typeface="+mn-lt"/>
                          <a:ea typeface="+mn-ea"/>
                          <a:cs typeface="+mn-cs"/>
                        </a:rPr>
                        <a:t>Загира</a:t>
                      </a:r>
                      <a:r>
                        <a:rPr lang="ru-RU" sz="1000" kern="1200" dirty="0">
                          <a:solidFill>
                            <a:schemeClr val="tx1"/>
                          </a:solidFill>
                          <a:effectLst/>
                          <a:latin typeface="+mn-lt"/>
                          <a:ea typeface="+mn-ea"/>
                          <a:cs typeface="+mn-cs"/>
                        </a:rPr>
                        <a:t> Исмагилова [Текст] / Л.Н. </a:t>
                      </a:r>
                      <a:r>
                        <a:rPr lang="ru-RU" sz="1000" kern="1200" dirty="0" err="1">
                          <a:solidFill>
                            <a:schemeClr val="tx1"/>
                          </a:solidFill>
                          <a:effectLst/>
                          <a:latin typeface="+mn-lt"/>
                          <a:ea typeface="+mn-ea"/>
                          <a:cs typeface="+mn-cs"/>
                        </a:rPr>
                        <a:t>Шаймухаметов</a:t>
                      </a:r>
                      <a:r>
                        <a:rPr lang="ru-RU" sz="1000" kern="1200" dirty="0">
                          <a:solidFill>
                            <a:schemeClr val="tx1"/>
                          </a:solidFill>
                          <a:effectLst/>
                          <a:latin typeface="+mn-lt"/>
                          <a:ea typeface="+mn-ea"/>
                          <a:cs typeface="+mn-cs"/>
                        </a:rPr>
                        <a:t> // Проблемы востоковедения. – №3(69). – 2015. – С. 61-67.</a:t>
                      </a:r>
                      <a:endParaRPr lang="ru-RU" sz="1000" b="0" i="0" kern="1200" dirty="0">
                        <a:solidFill>
                          <a:schemeClr val="tx1"/>
                        </a:solidFill>
                        <a:effectLst/>
                        <a:latin typeface="+mn-lt"/>
                        <a:ea typeface="+mn-ea"/>
                        <a:cs typeface="+mn-cs"/>
                      </a:endParaRPr>
                    </a:p>
                  </a:txBody>
                  <a:tcPr>
                    <a:cell3D prstMaterial="dkEdge">
                      <a:bevel/>
                      <a:lightRig rig="flood" dir="t"/>
                    </a:cell3D>
                  </a:tcPr>
                </a:tc>
                <a:extLst>
                  <a:ext uri="{0D108BD9-81ED-4DB2-BD59-A6C34878D82A}">
                    <a16:rowId xmlns:a16="http://schemas.microsoft.com/office/drawing/2014/main" val="10001"/>
                  </a:ext>
                </a:extLst>
              </a:tr>
            </a:tbl>
          </a:graphicData>
        </a:graphic>
      </p:graphicFrame>
      <p:graphicFrame>
        <p:nvGraphicFramePr>
          <p:cNvPr id="12" name="Таблица 11"/>
          <p:cNvGraphicFramePr>
            <a:graphicFrameLocks noGrp="1"/>
          </p:cNvGraphicFramePr>
          <p:nvPr/>
        </p:nvGraphicFramePr>
        <p:xfrm>
          <a:off x="5961278" y="5818121"/>
          <a:ext cx="3130363" cy="1011006"/>
        </p:xfrm>
        <a:graphic>
          <a:graphicData uri="http://schemas.openxmlformats.org/drawingml/2006/table">
            <a:tbl>
              <a:tblPr firstRow="1" bandRow="1">
                <a:tableStyleId>{17292A2E-F333-43FB-9621-5CBBE7FDCDCB}</a:tableStyleId>
              </a:tblPr>
              <a:tblGrid>
                <a:gridCol w="3130363">
                  <a:extLst>
                    <a:ext uri="{9D8B030D-6E8A-4147-A177-3AD203B41FA5}">
                      <a16:colId xmlns:a16="http://schemas.microsoft.com/office/drawing/2014/main" val="20000"/>
                    </a:ext>
                  </a:extLst>
                </a:gridCol>
              </a:tblGrid>
              <a:tr h="505503">
                <a:tc>
                  <a:txBody>
                    <a:bodyPr/>
                    <a:lstStyle/>
                    <a:p>
                      <a:pPr marL="0" algn="ctr" defTabSz="914400" rtl="0" eaLnBrk="1" latinLnBrk="0" hangingPunct="1"/>
                      <a:r>
                        <a:rPr lang="ru-RU" sz="1000" b="1" kern="1200" dirty="0">
                          <a:solidFill>
                            <a:schemeClr val="bg1"/>
                          </a:solidFill>
                          <a:latin typeface="+mn-lt"/>
                          <a:ea typeface="+mn-ea"/>
                          <a:cs typeface="+mn-cs"/>
                        </a:rPr>
                        <a:t>Контакты</a:t>
                      </a:r>
                    </a:p>
                  </a:txBody>
                  <a:tcPr>
                    <a:cell3D prstMaterial="dkEdge">
                      <a:bevel/>
                      <a:lightRig rig="flood" dir="t"/>
                    </a:cell3D>
                  </a:tcPr>
                </a:tc>
                <a:extLst>
                  <a:ext uri="{0D108BD9-81ED-4DB2-BD59-A6C34878D82A}">
                    <a16:rowId xmlns:a16="http://schemas.microsoft.com/office/drawing/2014/main" val="10000"/>
                  </a:ext>
                </a:extLst>
              </a:tr>
              <a:tr h="505503">
                <a:tc>
                  <a:txBody>
                    <a:bodyPr/>
                    <a:lstStyle/>
                    <a:p>
                      <a:pPr marL="0" indent="0">
                        <a:buFont typeface="+mj-lt"/>
                        <a:buNone/>
                      </a:pPr>
                      <a:r>
                        <a:rPr lang="en-US" sz="1000" b="0" i="0" kern="1200" dirty="0">
                          <a:solidFill>
                            <a:schemeClr val="tx1"/>
                          </a:solidFill>
                          <a:effectLst/>
                          <a:latin typeface="+mn-lt"/>
                          <a:ea typeface="+mn-ea"/>
                          <a:cs typeface="+mn-cs"/>
                        </a:rPr>
                        <a:t>zabbarova74@email; </a:t>
                      </a:r>
                      <a:r>
                        <a:rPr lang="ru-RU" sz="1000" b="0" i="0" kern="1200" dirty="0">
                          <a:solidFill>
                            <a:schemeClr val="tx1"/>
                          </a:solidFill>
                          <a:effectLst/>
                          <a:latin typeface="+mn-lt"/>
                          <a:ea typeface="+mn-ea"/>
                          <a:cs typeface="+mn-cs"/>
                        </a:rPr>
                        <a:t>тел.</a:t>
                      </a:r>
                      <a:r>
                        <a:rPr lang="en-US" sz="1000" b="0" i="0" kern="1200" dirty="0">
                          <a:solidFill>
                            <a:schemeClr val="tx1"/>
                          </a:solidFill>
                          <a:effectLst/>
                          <a:latin typeface="+mn-lt"/>
                          <a:ea typeface="+mn-ea"/>
                          <a:cs typeface="+mn-cs"/>
                        </a:rPr>
                        <a:t>8-9279250703</a:t>
                      </a:r>
                      <a:endParaRPr lang="ru-RU" sz="1000" b="0" i="0" kern="1200" dirty="0">
                        <a:solidFill>
                          <a:schemeClr val="tx1"/>
                        </a:solidFill>
                        <a:effectLst/>
                        <a:latin typeface="+mn-lt"/>
                        <a:ea typeface="+mn-ea"/>
                        <a:cs typeface="+mn-cs"/>
                      </a:endParaRPr>
                    </a:p>
                  </a:txBody>
                  <a:tcPr>
                    <a:cell3D prstMaterial="dkEdge">
                      <a:bevel/>
                      <a:lightRig rig="flood" dir="t"/>
                    </a:cell3D>
                  </a:tcPr>
                </a:tc>
                <a:extLst>
                  <a:ext uri="{0D108BD9-81ED-4DB2-BD59-A6C34878D82A}">
                    <a16:rowId xmlns:a16="http://schemas.microsoft.com/office/drawing/2014/main" val="10001"/>
                  </a:ext>
                </a:extLst>
              </a:tr>
            </a:tbl>
          </a:graphicData>
        </a:graphic>
      </p:graphicFrame>
      <p:pic>
        <p:nvPicPr>
          <p:cNvPr id="1026" name="Picture 2" descr="C:\Users\User\Desktop\Рекоммендации к постерам\LOGO Virtual_IFTE 202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739" y="54749"/>
            <a:ext cx="1166893" cy="787022"/>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8063880" y="0"/>
            <a:ext cx="1080120" cy="738664"/>
          </a:xfrm>
          <a:prstGeom prst="rect">
            <a:avLst/>
          </a:prstGeom>
          <a:solidFill>
            <a:schemeClr val="accent6">
              <a:lumMod val="60000"/>
              <a:lumOff val="40000"/>
            </a:schemeClr>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ru-RU" sz="1400" b="1" dirty="0">
                <a:solidFill>
                  <a:schemeClr val="accent4">
                    <a:lumMod val="50000"/>
                  </a:schemeClr>
                </a:solidFill>
              </a:rPr>
              <a:t>ЛОГО вашего вуза</a:t>
            </a:r>
          </a:p>
        </p:txBody>
      </p:sp>
      <p:sp>
        <p:nvSpPr>
          <p:cNvPr id="16" name="AutoShape 6" descr="Тиковые графики онлайн: назначение, виды, особенности применения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26836" y="28874"/>
            <a:ext cx="1117164" cy="774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Таблица 2"/>
          <p:cNvGraphicFramePr>
            <a:graphicFrameLocks noGrp="1"/>
          </p:cNvGraphicFramePr>
          <p:nvPr/>
        </p:nvGraphicFramePr>
        <p:xfrm>
          <a:off x="2699792" y="1628802"/>
          <a:ext cx="2952328" cy="1608963"/>
        </p:xfrm>
        <a:graphic>
          <a:graphicData uri="http://schemas.openxmlformats.org/drawingml/2006/table">
            <a:tbl>
              <a:tblPr firstRow="1" firstCol="1" bandRow="1" bandCol="1">
                <a:tableStyleId>{5C22544A-7EE6-4342-B048-85BDC9FD1C3A}</a:tableStyleId>
              </a:tblPr>
              <a:tblGrid>
                <a:gridCol w="648100">
                  <a:extLst>
                    <a:ext uri="{9D8B030D-6E8A-4147-A177-3AD203B41FA5}">
                      <a16:colId xmlns:a16="http://schemas.microsoft.com/office/drawing/2014/main" val="20000"/>
                    </a:ext>
                  </a:extLst>
                </a:gridCol>
                <a:gridCol w="495117">
                  <a:extLst>
                    <a:ext uri="{9D8B030D-6E8A-4147-A177-3AD203B41FA5}">
                      <a16:colId xmlns:a16="http://schemas.microsoft.com/office/drawing/2014/main" val="20001"/>
                    </a:ext>
                  </a:extLst>
                </a:gridCol>
                <a:gridCol w="601256">
                  <a:extLst>
                    <a:ext uri="{9D8B030D-6E8A-4147-A177-3AD203B41FA5}">
                      <a16:colId xmlns:a16="http://schemas.microsoft.com/office/drawing/2014/main" val="20002"/>
                    </a:ext>
                  </a:extLst>
                </a:gridCol>
                <a:gridCol w="601256">
                  <a:extLst>
                    <a:ext uri="{9D8B030D-6E8A-4147-A177-3AD203B41FA5}">
                      <a16:colId xmlns:a16="http://schemas.microsoft.com/office/drawing/2014/main" val="20003"/>
                    </a:ext>
                  </a:extLst>
                </a:gridCol>
                <a:gridCol w="606599">
                  <a:extLst>
                    <a:ext uri="{9D8B030D-6E8A-4147-A177-3AD203B41FA5}">
                      <a16:colId xmlns:a16="http://schemas.microsoft.com/office/drawing/2014/main" val="20004"/>
                    </a:ext>
                  </a:extLst>
                </a:gridCol>
              </a:tblGrid>
              <a:tr h="388991">
                <a:tc rowSpan="2">
                  <a:txBody>
                    <a:bodyPr/>
                    <a:lstStyle/>
                    <a:p>
                      <a:pPr algn="ctr">
                        <a:lnSpc>
                          <a:spcPct val="107000"/>
                        </a:lnSpc>
                        <a:spcAft>
                          <a:spcPts val="0"/>
                        </a:spcAft>
                      </a:pPr>
                      <a:r>
                        <a:rPr lang="ru-RU" sz="1000" dirty="0">
                          <a:effectLst/>
                        </a:rPr>
                        <a:t> </a:t>
                      </a:r>
                      <a:endParaRPr lang="ru-RU" sz="1100" dirty="0">
                        <a:effectLst/>
                      </a:endParaRPr>
                    </a:p>
                    <a:p>
                      <a:pPr algn="ctr">
                        <a:lnSpc>
                          <a:spcPct val="107000"/>
                        </a:lnSpc>
                        <a:spcAft>
                          <a:spcPts val="0"/>
                        </a:spcAft>
                      </a:pPr>
                      <a:r>
                        <a:rPr lang="ru-RU" sz="1000" dirty="0">
                          <a:effectLst/>
                        </a:rPr>
                        <a:t> </a:t>
                      </a:r>
                      <a:endParaRPr lang="ru-RU" sz="1100" dirty="0">
                        <a:effectLst/>
                      </a:endParaRPr>
                    </a:p>
                    <a:p>
                      <a:pPr algn="ctr">
                        <a:lnSpc>
                          <a:spcPct val="107000"/>
                        </a:lnSpc>
                        <a:spcAft>
                          <a:spcPts val="0"/>
                        </a:spcAft>
                      </a:pPr>
                      <a:r>
                        <a:rPr lang="ru-RU" sz="1000" dirty="0">
                          <a:effectLst/>
                        </a:rPr>
                        <a:t>группы</a:t>
                      </a:r>
                      <a:endParaRPr lang="ru-RU" sz="1100" dirty="0">
                        <a:effectLst/>
                        <a:latin typeface="Calibri"/>
                        <a:ea typeface="Times New Roman"/>
                        <a:cs typeface="Times New Roman"/>
                      </a:endParaRPr>
                    </a:p>
                  </a:txBody>
                  <a:tcPr marL="67156" marR="67156" marT="0" marB="0"/>
                </a:tc>
                <a:tc gridSpan="3">
                  <a:txBody>
                    <a:bodyPr/>
                    <a:lstStyle/>
                    <a:p>
                      <a:pPr algn="ctr">
                        <a:lnSpc>
                          <a:spcPct val="107000"/>
                        </a:lnSpc>
                        <a:spcAft>
                          <a:spcPts val="0"/>
                        </a:spcAft>
                      </a:pPr>
                      <a:r>
                        <a:rPr lang="ru-RU" sz="1000" dirty="0">
                          <a:effectLst/>
                        </a:rPr>
                        <a:t>Критерии готовности к</a:t>
                      </a:r>
                      <a:endParaRPr lang="ru-RU" sz="1100" dirty="0">
                        <a:effectLst/>
                      </a:endParaRPr>
                    </a:p>
                    <a:p>
                      <a:pPr algn="ctr">
                        <a:lnSpc>
                          <a:spcPct val="107000"/>
                        </a:lnSpc>
                        <a:spcAft>
                          <a:spcPts val="0"/>
                        </a:spcAft>
                      </a:pPr>
                      <a:r>
                        <a:rPr lang="ru-RU" sz="1000" dirty="0">
                          <a:effectLst/>
                        </a:rPr>
                        <a:t>самообразованию у студентов</a:t>
                      </a:r>
                      <a:endParaRPr lang="ru-RU" sz="1100" dirty="0">
                        <a:effectLst/>
                        <a:latin typeface="Calibri"/>
                        <a:ea typeface="Times New Roman"/>
                        <a:cs typeface="Times New Roman"/>
                      </a:endParaRPr>
                    </a:p>
                  </a:txBody>
                  <a:tcPr marL="67156" marR="67156" marT="0" marB="0"/>
                </a:tc>
                <a:tc hMerge="1">
                  <a:txBody>
                    <a:bodyPr/>
                    <a:lstStyle/>
                    <a:p>
                      <a:endParaRPr lang="ru-RU"/>
                    </a:p>
                  </a:txBody>
                  <a:tcPr/>
                </a:tc>
                <a:tc hMerge="1">
                  <a:txBody>
                    <a:bodyPr/>
                    <a:lstStyle/>
                    <a:p>
                      <a:endParaRPr lang="ru-RU"/>
                    </a:p>
                  </a:txBody>
                  <a:tcPr/>
                </a:tc>
                <a:tc rowSpan="2">
                  <a:txBody>
                    <a:bodyPr/>
                    <a:lstStyle/>
                    <a:p>
                      <a:pPr algn="ctr">
                        <a:lnSpc>
                          <a:spcPct val="107000"/>
                        </a:lnSpc>
                        <a:spcAft>
                          <a:spcPts val="0"/>
                        </a:spcAft>
                      </a:pPr>
                      <a:r>
                        <a:rPr lang="ru-RU" sz="1000">
                          <a:effectLst/>
                        </a:rPr>
                        <a:t> </a:t>
                      </a:r>
                      <a:endParaRPr lang="ru-RU" sz="1100">
                        <a:effectLst/>
                      </a:endParaRPr>
                    </a:p>
                    <a:p>
                      <a:pPr algn="ctr">
                        <a:lnSpc>
                          <a:spcPct val="107000"/>
                        </a:lnSpc>
                        <a:spcAft>
                          <a:spcPts val="0"/>
                        </a:spcAft>
                      </a:pPr>
                      <a:r>
                        <a:rPr lang="ru-RU" sz="1000">
                          <a:effectLst/>
                        </a:rPr>
                        <a:t> </a:t>
                      </a:r>
                      <a:endParaRPr lang="ru-RU" sz="1100">
                        <a:effectLst/>
                      </a:endParaRPr>
                    </a:p>
                    <a:p>
                      <a:pPr algn="ctr">
                        <a:lnSpc>
                          <a:spcPct val="107000"/>
                        </a:lnSpc>
                        <a:spcAft>
                          <a:spcPts val="0"/>
                        </a:spcAft>
                      </a:pPr>
                      <a:r>
                        <a:rPr lang="ru-RU" sz="1000">
                          <a:effectLst/>
                        </a:rPr>
                        <a:t>Итого</a:t>
                      </a:r>
                      <a:endParaRPr lang="ru-RU" sz="1100">
                        <a:effectLst/>
                      </a:endParaRPr>
                    </a:p>
                    <a:p>
                      <a:pPr algn="ctr">
                        <a:lnSpc>
                          <a:spcPct val="107000"/>
                        </a:lnSpc>
                        <a:spcAft>
                          <a:spcPts val="0"/>
                        </a:spcAft>
                      </a:pPr>
                      <a:r>
                        <a:rPr lang="ru-RU" sz="1000">
                          <a:effectLst/>
                        </a:rPr>
                        <a:t>(баллы/проценты)</a:t>
                      </a:r>
                      <a:endParaRPr lang="ru-RU" sz="1100">
                        <a:effectLst/>
                        <a:latin typeface="Calibri"/>
                        <a:ea typeface="Times New Roman"/>
                        <a:cs typeface="Times New Roman"/>
                      </a:endParaRPr>
                    </a:p>
                  </a:txBody>
                  <a:tcPr marL="67156" marR="67156" marT="0" marB="0"/>
                </a:tc>
                <a:extLst>
                  <a:ext uri="{0D108BD9-81ED-4DB2-BD59-A6C34878D82A}">
                    <a16:rowId xmlns:a16="http://schemas.microsoft.com/office/drawing/2014/main" val="10000"/>
                  </a:ext>
                </a:extLst>
              </a:tr>
              <a:tr h="394833">
                <a:tc vMerge="1">
                  <a:txBody>
                    <a:bodyPr/>
                    <a:lstStyle/>
                    <a:p>
                      <a:endParaRPr lang="ru-RU"/>
                    </a:p>
                  </a:txBody>
                  <a:tcPr/>
                </a:tc>
                <a:tc>
                  <a:txBody>
                    <a:bodyPr/>
                    <a:lstStyle/>
                    <a:p>
                      <a:pPr algn="ctr">
                        <a:lnSpc>
                          <a:spcPct val="107000"/>
                        </a:lnSpc>
                        <a:spcAft>
                          <a:spcPts val="0"/>
                        </a:spcAft>
                      </a:pPr>
                      <a:r>
                        <a:rPr lang="ru-RU" sz="1000" dirty="0">
                          <a:effectLst/>
                        </a:rPr>
                        <a:t>мотивация</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err="1">
                          <a:effectLst/>
                        </a:rPr>
                        <a:t>операционны</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самоконтроль</a:t>
                      </a:r>
                      <a:endParaRPr lang="ru-RU" sz="1100" dirty="0">
                        <a:effectLst/>
                        <a:latin typeface="Calibri"/>
                        <a:ea typeface="Times New Roman"/>
                        <a:cs typeface="Times New Roman"/>
                      </a:endParaRPr>
                    </a:p>
                  </a:txBody>
                  <a:tcPr marL="67156" marR="67156" marT="0" marB="0"/>
                </a:tc>
                <a:tc vMerge="1">
                  <a:txBody>
                    <a:bodyPr/>
                    <a:lstStyle/>
                    <a:p>
                      <a:endParaRPr lang="ru-RU"/>
                    </a:p>
                  </a:txBody>
                  <a:tcPr/>
                </a:tc>
                <a:extLst>
                  <a:ext uri="{0D108BD9-81ED-4DB2-BD59-A6C34878D82A}">
                    <a16:rowId xmlns:a16="http://schemas.microsoft.com/office/drawing/2014/main" val="10001"/>
                  </a:ext>
                </a:extLst>
              </a:tr>
              <a:tr h="257380">
                <a:tc>
                  <a:txBody>
                    <a:bodyPr/>
                    <a:lstStyle/>
                    <a:p>
                      <a:pPr algn="ctr">
                        <a:lnSpc>
                          <a:spcPct val="107000"/>
                        </a:lnSpc>
                        <a:spcAft>
                          <a:spcPts val="0"/>
                        </a:spcAft>
                      </a:pPr>
                      <a:r>
                        <a:rPr lang="ru-RU" sz="1000">
                          <a:effectLst/>
                        </a:rPr>
                        <a:t>1 (ЭГ)</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a:effectLst/>
                        </a:rPr>
                        <a:t>5</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6</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5</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16/44.4%</a:t>
                      </a:r>
                      <a:endParaRPr lang="ru-RU" sz="1100" dirty="0">
                        <a:effectLst/>
                        <a:latin typeface="Calibri"/>
                        <a:ea typeface="Times New Roman"/>
                        <a:cs typeface="Times New Roman"/>
                      </a:endParaRPr>
                    </a:p>
                  </a:txBody>
                  <a:tcPr marL="67156" marR="67156" marT="0" marB="0"/>
                </a:tc>
                <a:extLst>
                  <a:ext uri="{0D108BD9-81ED-4DB2-BD59-A6C34878D82A}">
                    <a16:rowId xmlns:a16="http://schemas.microsoft.com/office/drawing/2014/main" val="10002"/>
                  </a:ext>
                </a:extLst>
              </a:tr>
              <a:tr h="257380">
                <a:tc>
                  <a:txBody>
                    <a:bodyPr/>
                    <a:lstStyle/>
                    <a:p>
                      <a:pPr algn="ctr">
                        <a:lnSpc>
                          <a:spcPct val="107000"/>
                        </a:lnSpc>
                        <a:spcAft>
                          <a:spcPts val="0"/>
                        </a:spcAft>
                      </a:pPr>
                      <a:r>
                        <a:rPr lang="ru-RU" sz="1000" dirty="0">
                          <a:effectLst/>
                        </a:rPr>
                        <a:t>2 (КГ)</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4</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4</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a:effectLst/>
                        </a:rPr>
                        <a:t>3</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11/30.5%</a:t>
                      </a:r>
                      <a:endParaRPr lang="ru-RU" sz="1100" dirty="0">
                        <a:effectLst/>
                        <a:latin typeface="Calibri"/>
                        <a:ea typeface="Times New Roman"/>
                        <a:cs typeface="Times New Roman"/>
                      </a:endParaRPr>
                    </a:p>
                  </a:txBody>
                  <a:tcPr marL="67156" marR="67156" marT="0" marB="0"/>
                </a:tc>
                <a:extLst>
                  <a:ext uri="{0D108BD9-81ED-4DB2-BD59-A6C34878D82A}">
                    <a16:rowId xmlns:a16="http://schemas.microsoft.com/office/drawing/2014/main" val="10003"/>
                  </a:ext>
                </a:extLst>
              </a:tr>
            </a:tbl>
          </a:graphicData>
        </a:graphic>
      </p:graphicFrame>
      <p:graphicFrame>
        <p:nvGraphicFramePr>
          <p:cNvPr id="5" name="Таблица 4"/>
          <p:cNvGraphicFramePr>
            <a:graphicFrameLocks noGrp="1"/>
          </p:cNvGraphicFramePr>
          <p:nvPr/>
        </p:nvGraphicFramePr>
        <p:xfrm>
          <a:off x="2474790" y="3521967"/>
          <a:ext cx="3116029" cy="1341157"/>
        </p:xfrm>
        <a:graphic>
          <a:graphicData uri="http://schemas.openxmlformats.org/drawingml/2006/table">
            <a:tbl>
              <a:tblPr firstRow="1" firstCol="1" bandRow="1" bandCol="1">
                <a:tableStyleId>{5C22544A-7EE6-4342-B048-85BDC9FD1C3A}</a:tableStyleId>
              </a:tblPr>
              <a:tblGrid>
                <a:gridCol w="530690">
                  <a:extLst>
                    <a:ext uri="{9D8B030D-6E8A-4147-A177-3AD203B41FA5}">
                      <a16:colId xmlns:a16="http://schemas.microsoft.com/office/drawing/2014/main" val="20000"/>
                    </a:ext>
                  </a:extLst>
                </a:gridCol>
                <a:gridCol w="606503">
                  <a:extLst>
                    <a:ext uri="{9D8B030D-6E8A-4147-A177-3AD203B41FA5}">
                      <a16:colId xmlns:a16="http://schemas.microsoft.com/office/drawing/2014/main" val="20001"/>
                    </a:ext>
                  </a:extLst>
                </a:gridCol>
                <a:gridCol w="606503">
                  <a:extLst>
                    <a:ext uri="{9D8B030D-6E8A-4147-A177-3AD203B41FA5}">
                      <a16:colId xmlns:a16="http://schemas.microsoft.com/office/drawing/2014/main" val="20002"/>
                    </a:ext>
                  </a:extLst>
                </a:gridCol>
                <a:gridCol w="606503">
                  <a:extLst>
                    <a:ext uri="{9D8B030D-6E8A-4147-A177-3AD203B41FA5}">
                      <a16:colId xmlns:a16="http://schemas.microsoft.com/office/drawing/2014/main" val="20003"/>
                    </a:ext>
                  </a:extLst>
                </a:gridCol>
                <a:gridCol w="765830">
                  <a:extLst>
                    <a:ext uri="{9D8B030D-6E8A-4147-A177-3AD203B41FA5}">
                      <a16:colId xmlns:a16="http://schemas.microsoft.com/office/drawing/2014/main" val="20004"/>
                    </a:ext>
                  </a:extLst>
                </a:gridCol>
              </a:tblGrid>
              <a:tr h="283176">
                <a:tc rowSpan="2">
                  <a:txBody>
                    <a:bodyPr/>
                    <a:lstStyle/>
                    <a:p>
                      <a:pPr algn="ctr">
                        <a:lnSpc>
                          <a:spcPct val="107000"/>
                        </a:lnSpc>
                        <a:spcAft>
                          <a:spcPts val="0"/>
                        </a:spcAft>
                      </a:pPr>
                      <a:r>
                        <a:rPr lang="ru-RU" sz="900" dirty="0">
                          <a:effectLst/>
                        </a:rPr>
                        <a:t>группы</a:t>
                      </a:r>
                      <a:endParaRPr lang="ru-RU" sz="1100" dirty="0">
                        <a:effectLst/>
                        <a:latin typeface="Calibri"/>
                        <a:ea typeface="Times New Roman"/>
                        <a:cs typeface="Times New Roman"/>
                      </a:endParaRPr>
                    </a:p>
                  </a:txBody>
                  <a:tcPr marL="67156" marR="67156" marT="0" marB="0"/>
                </a:tc>
                <a:tc gridSpan="3">
                  <a:txBody>
                    <a:bodyPr/>
                    <a:lstStyle/>
                    <a:p>
                      <a:pPr algn="ctr">
                        <a:lnSpc>
                          <a:spcPct val="100000"/>
                        </a:lnSpc>
                        <a:spcAft>
                          <a:spcPts val="0"/>
                        </a:spcAft>
                      </a:pPr>
                      <a:r>
                        <a:rPr lang="ru-RU" sz="900" dirty="0">
                          <a:effectLst/>
                        </a:rPr>
                        <a:t>Критерии готовности к</a:t>
                      </a:r>
                      <a:endParaRPr lang="ru-RU" sz="1100" dirty="0">
                        <a:effectLst/>
                      </a:endParaRPr>
                    </a:p>
                    <a:p>
                      <a:pPr algn="ctr">
                        <a:lnSpc>
                          <a:spcPct val="100000"/>
                        </a:lnSpc>
                        <a:spcAft>
                          <a:spcPts val="0"/>
                        </a:spcAft>
                      </a:pPr>
                      <a:r>
                        <a:rPr lang="ru-RU" sz="900" dirty="0">
                          <a:effectLst/>
                        </a:rPr>
                        <a:t>самообразованию у студентов</a:t>
                      </a:r>
                      <a:endParaRPr lang="ru-RU" sz="1100" dirty="0">
                        <a:effectLst/>
                        <a:latin typeface="Calibri"/>
                        <a:ea typeface="Times New Roman"/>
                        <a:cs typeface="Times New Roman"/>
                      </a:endParaRPr>
                    </a:p>
                  </a:txBody>
                  <a:tcPr marL="67156" marR="67156" marT="0" marB="0"/>
                </a:tc>
                <a:tc hMerge="1">
                  <a:txBody>
                    <a:bodyPr/>
                    <a:lstStyle/>
                    <a:p>
                      <a:endParaRPr lang="ru-RU"/>
                    </a:p>
                  </a:txBody>
                  <a:tcPr/>
                </a:tc>
                <a:tc hMerge="1">
                  <a:txBody>
                    <a:bodyPr/>
                    <a:lstStyle/>
                    <a:p>
                      <a:endParaRPr lang="ru-RU"/>
                    </a:p>
                  </a:txBody>
                  <a:tcPr/>
                </a:tc>
                <a:tc rowSpan="2">
                  <a:txBody>
                    <a:bodyPr/>
                    <a:lstStyle/>
                    <a:p>
                      <a:pPr algn="ctr">
                        <a:lnSpc>
                          <a:spcPct val="107000"/>
                        </a:lnSpc>
                        <a:spcAft>
                          <a:spcPts val="0"/>
                        </a:spcAft>
                      </a:pPr>
                      <a:r>
                        <a:rPr lang="ru-RU" sz="900" dirty="0">
                          <a:effectLst/>
                        </a:rPr>
                        <a:t> </a:t>
                      </a:r>
                      <a:endParaRPr lang="ru-RU" sz="1100" dirty="0">
                        <a:effectLst/>
                      </a:endParaRPr>
                    </a:p>
                    <a:p>
                      <a:pPr algn="ctr">
                        <a:lnSpc>
                          <a:spcPct val="107000"/>
                        </a:lnSpc>
                        <a:spcAft>
                          <a:spcPts val="0"/>
                        </a:spcAft>
                      </a:pPr>
                      <a:r>
                        <a:rPr lang="ru-RU" sz="900" dirty="0">
                          <a:effectLst/>
                        </a:rPr>
                        <a:t> </a:t>
                      </a:r>
                      <a:endParaRPr lang="ru-RU" sz="1100" dirty="0">
                        <a:effectLst/>
                      </a:endParaRPr>
                    </a:p>
                    <a:p>
                      <a:pPr algn="ctr">
                        <a:lnSpc>
                          <a:spcPct val="107000"/>
                        </a:lnSpc>
                        <a:spcAft>
                          <a:spcPts val="0"/>
                        </a:spcAft>
                      </a:pPr>
                      <a:r>
                        <a:rPr lang="ru-RU" sz="900" dirty="0">
                          <a:effectLst/>
                        </a:rPr>
                        <a:t>Итого</a:t>
                      </a:r>
                      <a:endParaRPr lang="ru-RU" sz="1100" dirty="0">
                        <a:effectLst/>
                      </a:endParaRPr>
                    </a:p>
                    <a:p>
                      <a:pPr algn="ctr">
                        <a:lnSpc>
                          <a:spcPct val="107000"/>
                        </a:lnSpc>
                        <a:spcAft>
                          <a:spcPts val="0"/>
                        </a:spcAft>
                      </a:pPr>
                      <a:r>
                        <a:rPr lang="ru-RU" sz="900" dirty="0">
                          <a:effectLst/>
                        </a:rPr>
                        <a:t>(баллы/проценты)</a:t>
                      </a:r>
                      <a:endParaRPr lang="ru-RU" sz="1100" dirty="0">
                        <a:effectLst/>
                        <a:latin typeface="Calibri"/>
                        <a:ea typeface="Times New Roman"/>
                        <a:cs typeface="Times New Roman"/>
                      </a:endParaRPr>
                    </a:p>
                  </a:txBody>
                  <a:tcPr marL="67156" marR="67156" marT="0" marB="0"/>
                </a:tc>
                <a:extLst>
                  <a:ext uri="{0D108BD9-81ED-4DB2-BD59-A6C34878D82A}">
                    <a16:rowId xmlns:a16="http://schemas.microsoft.com/office/drawing/2014/main" val="10000"/>
                  </a:ext>
                </a:extLst>
              </a:tr>
              <a:tr h="434350">
                <a:tc vMerge="1">
                  <a:txBody>
                    <a:bodyPr/>
                    <a:lstStyle/>
                    <a:p>
                      <a:endParaRPr lang="ru-RU"/>
                    </a:p>
                  </a:txBody>
                  <a:tcPr/>
                </a:tc>
                <a:tc>
                  <a:txBody>
                    <a:bodyPr/>
                    <a:lstStyle/>
                    <a:p>
                      <a:pPr algn="ctr">
                        <a:lnSpc>
                          <a:spcPct val="107000"/>
                        </a:lnSpc>
                        <a:spcAft>
                          <a:spcPts val="0"/>
                        </a:spcAft>
                      </a:pPr>
                      <a:r>
                        <a:rPr lang="ru-RU" sz="900">
                          <a:effectLst/>
                        </a:rPr>
                        <a:t>мотивация</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dirty="0">
                          <a:effectLst/>
                        </a:rPr>
                        <a:t>операционный</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dirty="0">
                          <a:effectLst/>
                        </a:rPr>
                        <a:t>самоконтроль</a:t>
                      </a:r>
                      <a:endParaRPr lang="ru-RU" sz="1100" dirty="0">
                        <a:effectLst/>
                        <a:latin typeface="Calibri"/>
                        <a:ea typeface="Times New Roman"/>
                        <a:cs typeface="Times New Roman"/>
                      </a:endParaRPr>
                    </a:p>
                  </a:txBody>
                  <a:tcPr marL="67156" marR="67156" marT="0" marB="0"/>
                </a:tc>
                <a:tc vMerge="1">
                  <a:txBody>
                    <a:bodyPr/>
                    <a:lstStyle/>
                    <a:p>
                      <a:endParaRPr lang="ru-RU"/>
                    </a:p>
                  </a:txBody>
                  <a:tcPr/>
                </a:tc>
                <a:extLst>
                  <a:ext uri="{0D108BD9-81ED-4DB2-BD59-A6C34878D82A}">
                    <a16:rowId xmlns:a16="http://schemas.microsoft.com/office/drawing/2014/main" val="10001"/>
                  </a:ext>
                </a:extLst>
              </a:tr>
              <a:tr h="248327">
                <a:tc>
                  <a:txBody>
                    <a:bodyPr/>
                    <a:lstStyle/>
                    <a:p>
                      <a:pPr algn="ctr">
                        <a:lnSpc>
                          <a:spcPct val="107000"/>
                        </a:lnSpc>
                        <a:spcAft>
                          <a:spcPts val="0"/>
                        </a:spcAft>
                      </a:pPr>
                      <a:r>
                        <a:rPr lang="ru-RU" sz="900">
                          <a:effectLst/>
                        </a:rPr>
                        <a:t>1 (ЭГ)</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a:effectLst/>
                        </a:rPr>
                        <a:t>10</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a:effectLst/>
                        </a:rPr>
                        <a:t>11</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a:effectLst/>
                        </a:rPr>
                        <a:t>10</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dirty="0">
                          <a:effectLst/>
                        </a:rPr>
                        <a:t>31/86.1%</a:t>
                      </a:r>
                      <a:endParaRPr lang="ru-RU" sz="1100" dirty="0">
                        <a:effectLst/>
                        <a:latin typeface="Calibri"/>
                        <a:ea typeface="Times New Roman"/>
                        <a:cs typeface="Times New Roman"/>
                      </a:endParaRPr>
                    </a:p>
                  </a:txBody>
                  <a:tcPr marL="67156" marR="67156" marT="0" marB="0"/>
                </a:tc>
                <a:extLst>
                  <a:ext uri="{0D108BD9-81ED-4DB2-BD59-A6C34878D82A}">
                    <a16:rowId xmlns:a16="http://schemas.microsoft.com/office/drawing/2014/main" val="10002"/>
                  </a:ext>
                </a:extLst>
              </a:tr>
              <a:tr h="365564">
                <a:tc>
                  <a:txBody>
                    <a:bodyPr/>
                    <a:lstStyle/>
                    <a:p>
                      <a:pPr algn="ctr">
                        <a:lnSpc>
                          <a:spcPct val="107000"/>
                        </a:lnSpc>
                        <a:spcAft>
                          <a:spcPts val="0"/>
                        </a:spcAft>
                      </a:pPr>
                      <a:r>
                        <a:rPr lang="ru-RU" sz="900">
                          <a:effectLst/>
                        </a:rPr>
                        <a:t>2 (КГ)</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a:effectLst/>
                        </a:rPr>
                        <a:t>4</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dirty="0">
                          <a:effectLst/>
                        </a:rPr>
                        <a:t>4</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dirty="0">
                          <a:effectLst/>
                        </a:rPr>
                        <a:t>3</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dirty="0">
                          <a:effectLst/>
                        </a:rPr>
                        <a:t>11/30.5%</a:t>
                      </a:r>
                      <a:endParaRPr lang="ru-RU" sz="1100" dirty="0">
                        <a:effectLst/>
                        <a:latin typeface="Calibri"/>
                        <a:ea typeface="Times New Roman"/>
                        <a:cs typeface="Times New Roman"/>
                      </a:endParaRPr>
                    </a:p>
                  </a:txBody>
                  <a:tcPr marL="67156" marR="67156" marT="0" marB="0"/>
                </a:tc>
                <a:extLst>
                  <a:ext uri="{0D108BD9-81ED-4DB2-BD59-A6C34878D82A}">
                    <a16:rowId xmlns:a16="http://schemas.microsoft.com/office/drawing/2014/main" val="10003"/>
                  </a:ext>
                </a:extLst>
              </a:tr>
            </a:tbl>
          </a:graphicData>
        </a:graphic>
      </p:graphicFrame>
      <p:sp>
        <p:nvSpPr>
          <p:cNvPr id="14" name="Прямоугольник 13">
            <a:extLst>
              <a:ext uri="{FF2B5EF4-FFF2-40B4-BE49-F238E27FC236}">
                <a16:creationId xmlns:a16="http://schemas.microsoft.com/office/drawing/2014/main" id="{4757CA8D-148D-4C6F-AED2-D8549AC3604C}"/>
              </a:ext>
            </a:extLst>
          </p:cNvPr>
          <p:cNvSpPr/>
          <p:nvPr/>
        </p:nvSpPr>
        <p:spPr>
          <a:xfrm>
            <a:off x="2699790" y="3237764"/>
            <a:ext cx="2736305" cy="215444"/>
          </a:xfrm>
          <a:prstGeom prst="rect">
            <a:avLst/>
          </a:prstGeom>
        </p:spPr>
        <p:txBody>
          <a:bodyPr wrap="square">
            <a:spAutoFit/>
          </a:bodyPr>
          <a:lstStyle/>
          <a:p>
            <a:pPr algn="ctr"/>
            <a:r>
              <a:rPr lang="ru-RU" sz="800" b="1" i="1" dirty="0"/>
              <a:t>Результаты анкетирования на контрольном этапе</a:t>
            </a:r>
          </a:p>
        </p:txBody>
      </p:sp>
    </p:spTree>
    <p:extLst>
      <p:ext uri="{BB962C8B-B14F-4D97-AF65-F5344CB8AC3E}">
        <p14:creationId xmlns:p14="http://schemas.microsoft.com/office/powerpoint/2010/main" val="3071244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6F5EE"/>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41376" y="203692"/>
            <a:ext cx="6622504" cy="418157"/>
          </a:xfrm>
        </p:spPr>
        <p:style>
          <a:lnRef idx="0">
            <a:schemeClr val="accent4"/>
          </a:lnRef>
          <a:fillRef idx="3">
            <a:schemeClr val="accent4"/>
          </a:fillRef>
          <a:effectRef idx="3">
            <a:schemeClr val="accent4"/>
          </a:effectRef>
          <a:fontRef idx="minor">
            <a:schemeClr val="lt1"/>
          </a:fontRef>
        </p:style>
        <p:txBody>
          <a:bodyPr>
            <a:noAutofit/>
          </a:bodyPr>
          <a:lstStyle/>
          <a:p>
            <a:br>
              <a:rPr lang="ru-RU" sz="1400" b="1" i="1" dirty="0"/>
            </a:br>
            <a:r>
              <a:rPr lang="en-US" sz="1400" b="1" dirty="0"/>
              <a:t>Digital electronic space is the foundation of music teacher training</a:t>
            </a:r>
            <a:br>
              <a:rPr lang="en-US" sz="1400" b="1" i="1" dirty="0"/>
            </a:br>
            <a:endParaRPr lang="ru-RU" sz="1400" dirty="0"/>
          </a:p>
        </p:txBody>
      </p:sp>
      <p:sp>
        <p:nvSpPr>
          <p:cNvPr id="4" name="TextBox 3"/>
          <p:cNvSpPr txBox="1"/>
          <p:nvPr/>
        </p:nvSpPr>
        <p:spPr>
          <a:xfrm>
            <a:off x="1978938" y="615421"/>
            <a:ext cx="5328592" cy="615553"/>
          </a:xfrm>
          <a:prstGeom prst="rect">
            <a:avLst/>
          </a:prstGeom>
          <a:noFill/>
        </p:spPr>
        <p:txBody>
          <a:bodyPr wrap="square" rtlCol="0">
            <a:spAutoFit/>
          </a:bodyPr>
          <a:lstStyle/>
          <a:p>
            <a:pPr algn="ctr"/>
            <a:r>
              <a:rPr lang="en-US" sz="1100" dirty="0" err="1"/>
              <a:t>Zabbarova</a:t>
            </a:r>
            <a:r>
              <a:rPr lang="en-US" sz="1100" dirty="0"/>
              <a:t> M.M., </a:t>
            </a:r>
            <a:r>
              <a:rPr lang="en-US" sz="1100" dirty="0" err="1"/>
              <a:t>Levina</a:t>
            </a:r>
            <a:r>
              <a:rPr lang="en-US" sz="1100" dirty="0"/>
              <a:t> I.R., </a:t>
            </a:r>
            <a:r>
              <a:rPr lang="en-US" sz="1100" dirty="0" err="1"/>
              <a:t>Moroz</a:t>
            </a:r>
            <a:r>
              <a:rPr lang="en-US" sz="1100" dirty="0"/>
              <a:t> E.A., </a:t>
            </a:r>
            <a:r>
              <a:rPr lang="en-US" sz="1100" dirty="0" err="1"/>
              <a:t>Politaeva</a:t>
            </a:r>
            <a:r>
              <a:rPr lang="en-US" sz="1100" dirty="0"/>
              <a:t> T.I. </a:t>
            </a:r>
            <a:endParaRPr lang="ru-RU" sz="1100" dirty="0"/>
          </a:p>
          <a:p>
            <a:pPr algn="ctr"/>
            <a:r>
              <a:rPr lang="en-US" sz="1200" b="1" i="1" dirty="0"/>
              <a:t>Bashkir State Pedagogical University </a:t>
            </a:r>
            <a:r>
              <a:rPr lang="en-US" sz="1200" b="1" i="1" dirty="0" err="1"/>
              <a:t>n.a.</a:t>
            </a:r>
            <a:r>
              <a:rPr lang="en-US" sz="1200" b="1" i="1" dirty="0"/>
              <a:t> M. </a:t>
            </a:r>
            <a:r>
              <a:rPr lang="en-US" sz="1200" b="1" i="1" dirty="0" err="1"/>
              <a:t>Akmulla</a:t>
            </a:r>
            <a:endParaRPr lang="ru-RU" sz="1200" dirty="0"/>
          </a:p>
          <a:p>
            <a:pPr algn="ctr"/>
            <a:r>
              <a:rPr lang="ru-RU" sz="1100" b="1" i="1" dirty="0"/>
              <a:t> </a:t>
            </a:r>
            <a:r>
              <a:rPr lang="ru-RU" sz="1100" baseline="30000" dirty="0"/>
              <a:t> </a:t>
            </a:r>
            <a:endParaRPr lang="ru-RU" sz="1100" dirty="0"/>
          </a:p>
        </p:txBody>
      </p:sp>
      <p:graphicFrame>
        <p:nvGraphicFramePr>
          <p:cNvPr id="6" name="Таблица 5"/>
          <p:cNvGraphicFramePr>
            <a:graphicFrameLocks noGrp="1"/>
          </p:cNvGraphicFramePr>
          <p:nvPr>
            <p:extLst>
              <p:ext uri="{D42A27DB-BD31-4B8C-83A1-F6EECF244321}">
                <p14:modId xmlns:p14="http://schemas.microsoft.com/office/powerpoint/2010/main" val="1794684807"/>
              </p:ext>
            </p:extLst>
          </p:nvPr>
        </p:nvGraphicFramePr>
        <p:xfrm>
          <a:off x="107504" y="1071852"/>
          <a:ext cx="2255912" cy="1374316"/>
        </p:xfrm>
        <a:graphic>
          <a:graphicData uri="http://schemas.openxmlformats.org/drawingml/2006/table">
            <a:tbl>
              <a:tblPr firstRow="1" bandRow="1">
                <a:tableStyleId>{17292A2E-F333-43FB-9621-5CBBE7FDCDCB}</a:tableStyleId>
              </a:tblPr>
              <a:tblGrid>
                <a:gridCol w="2255912">
                  <a:extLst>
                    <a:ext uri="{9D8B030D-6E8A-4147-A177-3AD203B41FA5}">
                      <a16:colId xmlns:a16="http://schemas.microsoft.com/office/drawing/2014/main" val="20000"/>
                    </a:ext>
                  </a:extLst>
                </a:gridCol>
              </a:tblGrid>
              <a:tr h="28056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bg1"/>
                          </a:solidFill>
                          <a:effectLst/>
                          <a:latin typeface="+mn-lt"/>
                          <a:ea typeface="+mn-ea"/>
                          <a:cs typeface="+mn-cs"/>
                        </a:rPr>
                        <a:t>Introduction</a:t>
                      </a:r>
                      <a:endParaRPr lang="ru-RU" sz="1200" b="1" kern="1200" dirty="0">
                        <a:solidFill>
                          <a:schemeClr val="bg1"/>
                        </a:solidFill>
                        <a:effectLst/>
                        <a:latin typeface="+mn-lt"/>
                        <a:ea typeface="+mn-ea"/>
                        <a:cs typeface="+mn-cs"/>
                      </a:endParaRPr>
                    </a:p>
                  </a:txBody>
                  <a:tcPr>
                    <a:cell3D prstMaterial="dkEdge">
                      <a:bevel/>
                      <a:lightRig rig="flood" dir="t"/>
                    </a:cell3D>
                  </a:tcPr>
                </a:tc>
                <a:extLst>
                  <a:ext uri="{0D108BD9-81ED-4DB2-BD59-A6C34878D82A}">
                    <a16:rowId xmlns:a16="http://schemas.microsoft.com/office/drawing/2014/main" val="10000"/>
                  </a:ext>
                </a:extLst>
              </a:tr>
              <a:tr h="1093751">
                <a:tc>
                  <a:txBody>
                    <a:bodyPr/>
                    <a:lstStyle/>
                    <a:p>
                      <a:r>
                        <a:rPr lang="en-US" sz="1000" dirty="0"/>
                        <a:t>Introduction consists of the following sections:</a:t>
                      </a:r>
                    </a:p>
                    <a:p>
                      <a:r>
                        <a:rPr lang="en-US" sz="1000" dirty="0"/>
                        <a:t>justification of the problem, the relevance of the selected problem in the training system of the future music teacher</a:t>
                      </a:r>
                      <a:endParaRPr lang="ru-RU" sz="1000" dirty="0"/>
                    </a:p>
                  </a:txBody>
                  <a:tcPr>
                    <a:cell3D prstMaterial="dkEdge">
                      <a:bevel/>
                      <a:lightRig rig="flood" dir="t"/>
                    </a:cell3D>
                  </a:tcPr>
                </a:tc>
                <a:extLst>
                  <a:ext uri="{0D108BD9-81ED-4DB2-BD59-A6C34878D82A}">
                    <a16:rowId xmlns:a16="http://schemas.microsoft.com/office/drawing/2014/main" val="10001"/>
                  </a:ext>
                </a:extLst>
              </a:tr>
            </a:tbl>
          </a:graphicData>
        </a:graphic>
      </p:graphicFrame>
      <p:graphicFrame>
        <p:nvGraphicFramePr>
          <p:cNvPr id="7" name="Таблица 6"/>
          <p:cNvGraphicFramePr>
            <a:graphicFrameLocks noGrp="1"/>
          </p:cNvGraphicFramePr>
          <p:nvPr>
            <p:extLst>
              <p:ext uri="{D42A27DB-BD31-4B8C-83A1-F6EECF244321}">
                <p14:modId xmlns:p14="http://schemas.microsoft.com/office/powerpoint/2010/main" val="3601725540"/>
              </p:ext>
            </p:extLst>
          </p:nvPr>
        </p:nvGraphicFramePr>
        <p:xfrm>
          <a:off x="107504" y="2348880"/>
          <a:ext cx="2255912" cy="1572176"/>
        </p:xfrm>
        <a:graphic>
          <a:graphicData uri="http://schemas.openxmlformats.org/drawingml/2006/table">
            <a:tbl>
              <a:tblPr firstRow="1" bandRow="1">
                <a:tableStyleId>{17292A2E-F333-43FB-9621-5CBBE7FDCDCB}</a:tableStyleId>
              </a:tblPr>
              <a:tblGrid>
                <a:gridCol w="2255912">
                  <a:extLst>
                    <a:ext uri="{9D8B030D-6E8A-4147-A177-3AD203B41FA5}">
                      <a16:colId xmlns:a16="http://schemas.microsoft.com/office/drawing/2014/main" val="20000"/>
                    </a:ext>
                  </a:extLst>
                </a:gridCol>
              </a:tblGrid>
              <a:tr h="288032">
                <a:tc>
                  <a:txBody>
                    <a:bodyPr/>
                    <a:lstStyle/>
                    <a:p>
                      <a:pPr marL="0" algn="ctr" defTabSz="914400" rtl="0" eaLnBrk="1" latinLnBrk="0" hangingPunct="1"/>
                      <a:r>
                        <a:rPr lang="en-US" sz="1000" b="1" kern="1200" dirty="0">
                          <a:solidFill>
                            <a:schemeClr val="bg1"/>
                          </a:solidFill>
                          <a:latin typeface="+mn-lt"/>
                          <a:ea typeface="+mn-ea"/>
                          <a:cs typeface="+mn-cs"/>
                        </a:rPr>
                        <a:t>Purpose of the study</a:t>
                      </a:r>
                      <a:endParaRPr lang="ru-RU" sz="1000" b="1" kern="1200" dirty="0">
                        <a:solidFill>
                          <a:schemeClr val="bg1"/>
                        </a:solidFill>
                        <a:latin typeface="+mn-lt"/>
                        <a:ea typeface="+mn-ea"/>
                        <a:cs typeface="+mn-cs"/>
                      </a:endParaRPr>
                    </a:p>
                  </a:txBody>
                  <a:tcPr>
                    <a:cell3D prstMaterial="dkEdge">
                      <a:bevel/>
                      <a:lightRig rig="flood" dir="t"/>
                    </a:cell3D>
                  </a:tcPr>
                </a:tc>
                <a:extLst>
                  <a:ext uri="{0D108BD9-81ED-4DB2-BD59-A6C34878D82A}">
                    <a16:rowId xmlns:a16="http://schemas.microsoft.com/office/drawing/2014/main" val="10000"/>
                  </a:ext>
                </a:extLst>
              </a:tr>
              <a:tr h="1284144">
                <a:tc>
                  <a:txBody>
                    <a:bodyPr/>
                    <a:lstStyle/>
                    <a:p>
                      <a:r>
                        <a:rPr lang="en-US" sz="1000" kern="1200" dirty="0">
                          <a:solidFill>
                            <a:schemeClr val="tx1"/>
                          </a:solidFill>
                          <a:effectLst/>
                          <a:latin typeface="+mn-lt"/>
                          <a:ea typeface="+mn-ea"/>
                          <a:cs typeface="+mn-cs"/>
                        </a:rPr>
                        <a:t>empirical verification of the use of digital electronic space in the training of a music teacher</a:t>
                      </a:r>
                      <a:endParaRPr lang="ru-RU" sz="1000" b="0" i="0" kern="1200" dirty="0">
                        <a:solidFill>
                          <a:schemeClr val="tx1"/>
                        </a:solidFill>
                        <a:effectLst/>
                        <a:latin typeface="+mn-lt"/>
                        <a:ea typeface="+mn-ea"/>
                        <a:cs typeface="+mn-cs"/>
                      </a:endParaRPr>
                    </a:p>
                  </a:txBody>
                  <a:tcPr>
                    <a:cell3D prstMaterial="dkEdge">
                      <a:bevel/>
                      <a:lightRig rig="flood" dir="t"/>
                    </a:cell3D>
                  </a:tcPr>
                </a:tc>
                <a:extLst>
                  <a:ext uri="{0D108BD9-81ED-4DB2-BD59-A6C34878D82A}">
                    <a16:rowId xmlns:a16="http://schemas.microsoft.com/office/drawing/2014/main" val="10001"/>
                  </a:ext>
                </a:extLst>
              </a:tr>
            </a:tbl>
          </a:graphicData>
        </a:graphic>
      </p:graphicFrame>
      <p:graphicFrame>
        <p:nvGraphicFramePr>
          <p:cNvPr id="8" name="Таблица 7"/>
          <p:cNvGraphicFramePr>
            <a:graphicFrameLocks noGrp="1"/>
          </p:cNvGraphicFramePr>
          <p:nvPr>
            <p:extLst>
              <p:ext uri="{D42A27DB-BD31-4B8C-83A1-F6EECF244321}">
                <p14:modId xmlns:p14="http://schemas.microsoft.com/office/powerpoint/2010/main" val="3775198628"/>
              </p:ext>
            </p:extLst>
          </p:nvPr>
        </p:nvGraphicFramePr>
        <p:xfrm>
          <a:off x="92739" y="3356992"/>
          <a:ext cx="2255912" cy="3633352"/>
        </p:xfrm>
        <a:graphic>
          <a:graphicData uri="http://schemas.openxmlformats.org/drawingml/2006/table">
            <a:tbl>
              <a:tblPr firstRow="1" bandRow="1">
                <a:tableStyleId>{17292A2E-F333-43FB-9621-5CBBE7FDCDCB}</a:tableStyleId>
              </a:tblPr>
              <a:tblGrid>
                <a:gridCol w="2255912">
                  <a:extLst>
                    <a:ext uri="{9D8B030D-6E8A-4147-A177-3AD203B41FA5}">
                      <a16:colId xmlns:a16="http://schemas.microsoft.com/office/drawing/2014/main" val="20000"/>
                    </a:ext>
                  </a:extLst>
                </a:gridCol>
              </a:tblGrid>
              <a:tr h="250072">
                <a:tc>
                  <a:txBody>
                    <a:bodyPr/>
                    <a:lstStyle/>
                    <a:p>
                      <a:pPr marL="0" algn="ctr" defTabSz="914400" rtl="0" eaLnBrk="1" latinLnBrk="0" hangingPunct="1"/>
                      <a:r>
                        <a:rPr lang="en-US" sz="900" b="1" kern="1200" dirty="0">
                          <a:solidFill>
                            <a:schemeClr val="bg1"/>
                          </a:solidFill>
                          <a:latin typeface="+mn-lt"/>
                          <a:ea typeface="+mn-ea"/>
                          <a:cs typeface="+mn-cs"/>
                        </a:rPr>
                        <a:t>Methodology</a:t>
                      </a:r>
                      <a:endParaRPr lang="ru-RU" sz="900" b="1" kern="1200" dirty="0">
                        <a:solidFill>
                          <a:schemeClr val="bg1"/>
                        </a:solidFill>
                        <a:latin typeface="+mn-lt"/>
                        <a:ea typeface="+mn-ea"/>
                        <a:cs typeface="+mn-cs"/>
                      </a:endParaRPr>
                    </a:p>
                  </a:txBody>
                  <a:tcPr>
                    <a:cell3D prstMaterial="dkEdge">
                      <a:bevel/>
                      <a:lightRig rig="flood" dir="t"/>
                    </a:cell3D>
                  </a:tcPr>
                </a:tc>
                <a:extLst>
                  <a:ext uri="{0D108BD9-81ED-4DB2-BD59-A6C34878D82A}">
                    <a16:rowId xmlns:a16="http://schemas.microsoft.com/office/drawing/2014/main" val="10000"/>
                  </a:ext>
                </a:extLst>
              </a:tr>
              <a:tr h="3250936">
                <a:tc>
                  <a:txBody>
                    <a:bodyPr/>
                    <a:lstStyle/>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kern="1200" dirty="0">
                          <a:solidFill>
                            <a:schemeClr val="tx1"/>
                          </a:solidFill>
                          <a:effectLst/>
                          <a:latin typeface="+mn-lt"/>
                          <a:ea typeface="+mn-ea"/>
                          <a:cs typeface="+mn-cs"/>
                        </a:rPr>
                        <a:t>substantiation of the concept of “digital educational space”, the content of the digital electronic space we modeled for a modern musician, substantiation of the concept of “arrangement” and its role in musical art, principles of organization of the educational and arranging process in a university as an example of using digital educational space, basic criteria for the use of funds digital electronic space based on self-education and independence. The research sample included two groups of students of the profile "Music Education" 1-3 courses.</a:t>
                      </a:r>
                      <a:endParaRPr lang="ru-RU" sz="1200" b="0" i="0" kern="1200" dirty="0">
                        <a:solidFill>
                          <a:schemeClr val="tx1"/>
                        </a:solidFill>
                        <a:effectLst/>
                        <a:latin typeface="+mn-lt"/>
                        <a:ea typeface="+mn-ea"/>
                        <a:cs typeface="+mn-cs"/>
                      </a:endParaRPr>
                    </a:p>
                  </a:txBody>
                  <a:tcPr>
                    <a:cell3D prstMaterial="dkEdge">
                      <a:bevel/>
                      <a:lightRig rig="flood" dir="t"/>
                    </a:cell3D>
                  </a:tcPr>
                </a:tc>
                <a:extLst>
                  <a:ext uri="{0D108BD9-81ED-4DB2-BD59-A6C34878D82A}">
                    <a16:rowId xmlns:a16="http://schemas.microsoft.com/office/drawing/2014/main" val="10001"/>
                  </a:ext>
                </a:extLst>
              </a:tr>
            </a:tbl>
          </a:graphicData>
        </a:graphic>
      </p:graphicFrame>
      <p:graphicFrame>
        <p:nvGraphicFramePr>
          <p:cNvPr id="9" name="Таблица 8"/>
          <p:cNvGraphicFramePr>
            <a:graphicFrameLocks noGrp="1"/>
          </p:cNvGraphicFramePr>
          <p:nvPr>
            <p:extLst>
              <p:ext uri="{D42A27DB-BD31-4B8C-83A1-F6EECF244321}">
                <p14:modId xmlns:p14="http://schemas.microsoft.com/office/powerpoint/2010/main" val="1603457768"/>
              </p:ext>
            </p:extLst>
          </p:nvPr>
        </p:nvGraphicFramePr>
        <p:xfrm>
          <a:off x="2474791" y="1071852"/>
          <a:ext cx="3177330" cy="658872"/>
        </p:xfrm>
        <a:graphic>
          <a:graphicData uri="http://schemas.openxmlformats.org/drawingml/2006/table">
            <a:tbl>
              <a:tblPr firstRow="1" bandRow="1">
                <a:tableStyleId>{17292A2E-F333-43FB-9621-5CBBE7FDCDCB}</a:tableStyleId>
              </a:tblPr>
              <a:tblGrid>
                <a:gridCol w="3177330">
                  <a:extLst>
                    <a:ext uri="{9D8B030D-6E8A-4147-A177-3AD203B41FA5}">
                      <a16:colId xmlns:a16="http://schemas.microsoft.com/office/drawing/2014/main" val="20000"/>
                    </a:ext>
                  </a:extLst>
                </a:gridCol>
              </a:tblGrid>
              <a:tr h="288032">
                <a:tc>
                  <a:txBody>
                    <a:bodyPr/>
                    <a:lstStyle/>
                    <a:p>
                      <a:pPr algn="ctr"/>
                      <a:r>
                        <a:rPr lang="en-US" sz="1000" b="1" kern="1200" dirty="0">
                          <a:solidFill>
                            <a:schemeClr val="bg1"/>
                          </a:solidFill>
                          <a:latin typeface="+mn-lt"/>
                          <a:ea typeface="+mn-ea"/>
                          <a:cs typeface="+mn-cs"/>
                        </a:rPr>
                        <a:t>Research Results</a:t>
                      </a:r>
                      <a:endParaRPr lang="ru-RU" sz="1000" b="1" kern="1200" dirty="0">
                        <a:solidFill>
                          <a:schemeClr val="bg1"/>
                        </a:solidFill>
                        <a:latin typeface="+mn-lt"/>
                        <a:ea typeface="+mn-ea"/>
                        <a:cs typeface="+mn-cs"/>
                      </a:endParaRPr>
                    </a:p>
                  </a:txBody>
                  <a:tcPr>
                    <a:cell3D prstMaterial="dkEdge">
                      <a:bevel/>
                      <a:lightRig rig="flood" dir="t"/>
                    </a:cell3D>
                  </a:tcPr>
                </a:tc>
                <a:extLst>
                  <a:ext uri="{0D108BD9-81ED-4DB2-BD59-A6C34878D82A}">
                    <a16:rowId xmlns:a16="http://schemas.microsoft.com/office/drawing/2014/main" val="10000"/>
                  </a:ext>
                </a:extLst>
              </a:tr>
              <a:tr h="370840">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900" b="1" kern="1200" dirty="0">
                          <a:solidFill>
                            <a:schemeClr val="tx1"/>
                          </a:solidFill>
                          <a:effectLst/>
                          <a:latin typeface="+mn-lt"/>
                          <a:ea typeface="+mn-ea"/>
                          <a:cs typeface="+mn-cs"/>
                        </a:rPr>
                        <a:t>Results of the survey at the ascertaining stage</a:t>
                      </a:r>
                      <a:endParaRPr lang="ru-RU" sz="1000" b="0" i="0" kern="1200" dirty="0">
                        <a:solidFill>
                          <a:schemeClr val="tx1"/>
                        </a:solidFill>
                        <a:effectLst/>
                        <a:latin typeface="+mn-lt"/>
                        <a:ea typeface="+mn-ea"/>
                        <a:cs typeface="+mn-cs"/>
                      </a:endParaRPr>
                    </a:p>
                  </a:txBody>
                  <a:tcPr>
                    <a:cell3D prstMaterial="dkEdge">
                      <a:bevel/>
                      <a:lightRig rig="flood" dir="t"/>
                    </a:cell3D>
                  </a:tcPr>
                </a:tc>
                <a:extLst>
                  <a:ext uri="{0D108BD9-81ED-4DB2-BD59-A6C34878D82A}">
                    <a16:rowId xmlns:a16="http://schemas.microsoft.com/office/drawing/2014/main" val="10001"/>
                  </a:ext>
                </a:extLst>
              </a:tr>
            </a:tbl>
          </a:graphicData>
        </a:graphic>
      </p:graphicFrame>
      <p:graphicFrame>
        <p:nvGraphicFramePr>
          <p:cNvPr id="10" name="Таблица 9"/>
          <p:cNvGraphicFramePr>
            <a:graphicFrameLocks noGrp="1"/>
          </p:cNvGraphicFramePr>
          <p:nvPr>
            <p:extLst>
              <p:ext uri="{D42A27DB-BD31-4B8C-83A1-F6EECF244321}">
                <p14:modId xmlns:p14="http://schemas.microsoft.com/office/powerpoint/2010/main" val="4262817702"/>
              </p:ext>
            </p:extLst>
          </p:nvPr>
        </p:nvGraphicFramePr>
        <p:xfrm>
          <a:off x="2363416" y="4931883"/>
          <a:ext cx="3330716" cy="1944778"/>
        </p:xfrm>
        <a:graphic>
          <a:graphicData uri="http://schemas.openxmlformats.org/drawingml/2006/table">
            <a:tbl>
              <a:tblPr firstRow="1" bandRow="1">
                <a:tableStyleId>{17292A2E-F333-43FB-9621-5CBBE7FDCDCB}</a:tableStyleId>
              </a:tblPr>
              <a:tblGrid>
                <a:gridCol w="3330716">
                  <a:extLst>
                    <a:ext uri="{9D8B030D-6E8A-4147-A177-3AD203B41FA5}">
                      <a16:colId xmlns:a16="http://schemas.microsoft.com/office/drawing/2014/main" val="20000"/>
                    </a:ext>
                  </a:extLst>
                </a:gridCol>
              </a:tblGrid>
              <a:tr h="225179">
                <a:tc>
                  <a:txBody>
                    <a:bodyPr/>
                    <a:lstStyle/>
                    <a:p>
                      <a:pPr marL="0" algn="ctr" defTabSz="914400" rtl="0" eaLnBrk="1" latinLnBrk="0" hangingPunct="1"/>
                      <a:r>
                        <a:rPr lang="en-US" sz="1000" b="1" kern="1200" dirty="0">
                          <a:solidFill>
                            <a:schemeClr val="bg1"/>
                          </a:solidFill>
                          <a:latin typeface="+mn-lt"/>
                          <a:ea typeface="+mn-ea"/>
                          <a:cs typeface="+mn-cs"/>
                        </a:rPr>
                        <a:t>Conclusions</a:t>
                      </a:r>
                      <a:endParaRPr lang="ru-RU" sz="1000" b="1" kern="1200" dirty="0">
                        <a:solidFill>
                          <a:schemeClr val="bg1"/>
                        </a:solidFill>
                        <a:latin typeface="+mn-lt"/>
                        <a:ea typeface="+mn-ea"/>
                        <a:cs typeface="+mn-cs"/>
                      </a:endParaRPr>
                    </a:p>
                  </a:txBody>
                  <a:tcPr>
                    <a:cell3D prstMaterial="dkEdge">
                      <a:bevel/>
                      <a:lightRig rig="flood" dir="t"/>
                    </a:cell3D>
                  </a:tcPr>
                </a:tc>
                <a:extLst>
                  <a:ext uri="{0D108BD9-81ED-4DB2-BD59-A6C34878D82A}">
                    <a16:rowId xmlns:a16="http://schemas.microsoft.com/office/drawing/2014/main" val="10000"/>
                  </a:ext>
                </a:extLst>
              </a:tr>
              <a:tr h="1700938">
                <a:tc>
                  <a:txBody>
                    <a:bodyPr/>
                    <a:lstStyle/>
                    <a:p>
                      <a:pPr algn="just"/>
                      <a:r>
                        <a:rPr lang="en-US" sz="800" kern="1200" dirty="0">
                          <a:solidFill>
                            <a:schemeClr val="tx1"/>
                          </a:solidFill>
                          <a:effectLst/>
                          <a:latin typeface="+mn-lt"/>
                          <a:ea typeface="+mn-ea"/>
                          <a:cs typeface="+mn-cs"/>
                        </a:rPr>
                        <a:t>1. Criteria of students' readiness to work with digital electronic resources in the process of vocational training directly depend on the method of filing educational material. 2. The interest and motivation of students must be formed using digital electronic space, which should be introduced into the process of university education. 3. By building the educational process on an outstanding repertoire, it is possible to stimulate the success and achievements in this field among future music teachers, since arrangement as a valuable work of art becomes part of the development of musical culture. Thus, the use of digital electronic space in preparing the future music teacher for arranging activities opens up prospects for creative self-expression of the individual.</a:t>
                      </a:r>
                      <a:endParaRPr lang="ru-RU" sz="800" kern="1200" dirty="0">
                        <a:solidFill>
                          <a:schemeClr val="tx1"/>
                        </a:solidFill>
                        <a:effectLst/>
                        <a:latin typeface="+mn-lt"/>
                        <a:ea typeface="+mn-ea"/>
                        <a:cs typeface="+mn-cs"/>
                      </a:endParaRPr>
                    </a:p>
                  </a:txBody>
                  <a:tcPr>
                    <a:cell3D prstMaterial="dkEdge">
                      <a:bevel/>
                      <a:lightRig rig="flood" dir="t"/>
                    </a:cell3D>
                  </a:tcPr>
                </a:tc>
                <a:extLst>
                  <a:ext uri="{0D108BD9-81ED-4DB2-BD59-A6C34878D82A}">
                    <a16:rowId xmlns:a16="http://schemas.microsoft.com/office/drawing/2014/main" val="10001"/>
                  </a:ext>
                </a:extLst>
              </a:tr>
            </a:tbl>
          </a:graphicData>
        </a:graphic>
      </p:graphicFrame>
      <p:graphicFrame>
        <p:nvGraphicFramePr>
          <p:cNvPr id="11" name="Таблица 10"/>
          <p:cNvGraphicFramePr>
            <a:graphicFrameLocks noGrp="1"/>
          </p:cNvGraphicFramePr>
          <p:nvPr>
            <p:extLst>
              <p:ext uri="{D42A27DB-BD31-4B8C-83A1-F6EECF244321}">
                <p14:modId xmlns:p14="http://schemas.microsoft.com/office/powerpoint/2010/main" val="3388567095"/>
              </p:ext>
            </p:extLst>
          </p:nvPr>
        </p:nvGraphicFramePr>
        <p:xfrm>
          <a:off x="5659083" y="1124744"/>
          <a:ext cx="3201787" cy="22922006"/>
        </p:xfrm>
        <a:graphic>
          <a:graphicData uri="http://schemas.openxmlformats.org/drawingml/2006/table">
            <a:tbl>
              <a:tblPr firstRow="1" bandRow="1">
                <a:tableStyleId>{17292A2E-F333-43FB-9621-5CBBE7FDCDCB}</a:tableStyleId>
              </a:tblPr>
              <a:tblGrid>
                <a:gridCol w="3201787">
                  <a:extLst>
                    <a:ext uri="{9D8B030D-6E8A-4147-A177-3AD203B41FA5}">
                      <a16:colId xmlns:a16="http://schemas.microsoft.com/office/drawing/2014/main" val="20000"/>
                    </a:ext>
                  </a:extLst>
                </a:gridCol>
              </a:tblGrid>
              <a:tr h="261471">
                <a:tc>
                  <a:txBody>
                    <a:bodyPr/>
                    <a:lstStyle/>
                    <a:p>
                      <a:pPr marL="0" algn="ctr" defTabSz="914400" rtl="0" eaLnBrk="1" latinLnBrk="0" hangingPunct="1"/>
                      <a:r>
                        <a:rPr lang="en-US" sz="1000" b="1" kern="1200" dirty="0">
                          <a:solidFill>
                            <a:schemeClr val="bg1"/>
                          </a:solidFill>
                          <a:latin typeface="+mn-lt"/>
                          <a:ea typeface="+mn-ea"/>
                          <a:cs typeface="+mn-cs"/>
                        </a:rPr>
                        <a:t>References</a:t>
                      </a:r>
                      <a:endParaRPr lang="ru-RU" sz="1000" b="1" kern="1200" dirty="0">
                        <a:solidFill>
                          <a:schemeClr val="bg1"/>
                        </a:solidFill>
                        <a:latin typeface="+mn-lt"/>
                        <a:ea typeface="+mn-ea"/>
                        <a:cs typeface="+mn-cs"/>
                      </a:endParaRPr>
                    </a:p>
                  </a:txBody>
                  <a:tcPr>
                    <a:cell3D prstMaterial="dkEdge">
                      <a:bevel/>
                      <a:lightRig rig="flood" dir="t"/>
                    </a:cell3D>
                  </a:tcPr>
                </a:tc>
                <a:extLst>
                  <a:ext uri="{0D108BD9-81ED-4DB2-BD59-A6C34878D82A}">
                    <a16:rowId xmlns:a16="http://schemas.microsoft.com/office/drawing/2014/main" val="10000"/>
                  </a:ext>
                </a:extLst>
              </a:tr>
              <a:tr h="22660535">
                <a:tc>
                  <a:txBody>
                    <a:bodyPr/>
                    <a:lstStyle/>
                    <a:p>
                      <a:pPr lvl="0" algn="just">
                        <a:lnSpc>
                          <a:spcPct val="100000"/>
                        </a:lnSpc>
                      </a:pPr>
                      <a:r>
                        <a:rPr lang="en-US" sz="1100" kern="1200" dirty="0" err="1">
                          <a:solidFill>
                            <a:schemeClr val="tx1"/>
                          </a:solidFill>
                          <a:effectLst/>
                          <a:latin typeface="+mn-lt"/>
                          <a:ea typeface="+mn-ea"/>
                          <a:cs typeface="+mn-cs"/>
                        </a:rPr>
                        <a:t>Davydov</a:t>
                      </a:r>
                      <a:r>
                        <a:rPr lang="en-US" sz="1100" kern="1200" dirty="0">
                          <a:solidFill>
                            <a:schemeClr val="tx1"/>
                          </a:solidFill>
                          <a:effectLst/>
                          <a:latin typeface="+mn-lt"/>
                          <a:ea typeface="+mn-ea"/>
                          <a:cs typeface="+mn-cs"/>
                        </a:rPr>
                        <a:t>, A.A. (2001) “We languish with spiritual thirst”: A.S. Pushkin and the formation of a “middle” culture in Russia. Novosibirsk: Siberian Chronograph</a:t>
                      </a:r>
                      <a:endParaRPr lang="ru-RU" sz="110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100" kern="1200" dirty="0" err="1">
                          <a:solidFill>
                            <a:schemeClr val="tx1"/>
                          </a:solidFill>
                          <a:effectLst/>
                          <a:latin typeface="+mn-lt"/>
                          <a:ea typeface="+mn-ea"/>
                          <a:cs typeface="+mn-cs"/>
                        </a:rPr>
                        <a:t>Zabbarova</a:t>
                      </a:r>
                      <a:r>
                        <a:rPr lang="en-US" sz="1100" kern="1200" dirty="0">
                          <a:solidFill>
                            <a:schemeClr val="tx1"/>
                          </a:solidFill>
                          <a:effectLst/>
                          <a:latin typeface="+mn-lt"/>
                          <a:ea typeface="+mn-ea"/>
                          <a:cs typeface="+mn-cs"/>
                        </a:rPr>
                        <a:t>, M.M. (2018) Information technology as a factor of self-education of a future music teacher: monograph. Ufa, BSPU named after M. </a:t>
                      </a:r>
                      <a:r>
                        <a:rPr lang="en-US" sz="1100" kern="1200" dirty="0" err="1">
                          <a:solidFill>
                            <a:schemeClr val="tx1"/>
                          </a:solidFill>
                          <a:effectLst/>
                          <a:latin typeface="+mn-lt"/>
                          <a:ea typeface="+mn-ea"/>
                          <a:cs typeface="+mn-cs"/>
                        </a:rPr>
                        <a:t>Akmulla</a:t>
                      </a:r>
                      <a:r>
                        <a:rPr lang="en-US" sz="1100" kern="1200" dirty="0">
                          <a:solidFill>
                            <a:schemeClr val="tx1"/>
                          </a:solidFill>
                          <a:effectLst/>
                          <a:latin typeface="+mn-lt"/>
                          <a:ea typeface="+mn-ea"/>
                          <a:cs typeface="+mn-cs"/>
                        </a:rPr>
                        <a:t>.</a:t>
                      </a:r>
                      <a:endParaRPr lang="ru-RU" sz="1100" kern="1200" dirty="0">
                        <a:solidFill>
                          <a:schemeClr val="tx1"/>
                        </a:solidFill>
                        <a:effectLst/>
                        <a:latin typeface="+mn-lt"/>
                        <a:ea typeface="+mn-ea"/>
                        <a:cs typeface="+mn-cs"/>
                      </a:endParaRPr>
                    </a:p>
                    <a:p>
                      <a:pPr lvl="0">
                        <a:lnSpc>
                          <a:spcPct val="100000"/>
                        </a:lnSpc>
                      </a:pPr>
                      <a:r>
                        <a:rPr lang="en-US" sz="1100" kern="1200" dirty="0" err="1">
                          <a:solidFill>
                            <a:schemeClr val="tx1"/>
                          </a:solidFill>
                          <a:effectLst/>
                          <a:latin typeface="+mn-lt"/>
                          <a:ea typeface="+mn-ea"/>
                          <a:cs typeface="+mn-cs"/>
                        </a:rPr>
                        <a:t>Krasilnikov</a:t>
                      </a:r>
                      <a:r>
                        <a:rPr lang="en-US" sz="1100" kern="1200" dirty="0">
                          <a:solidFill>
                            <a:schemeClr val="tx1"/>
                          </a:solidFill>
                          <a:effectLst/>
                          <a:latin typeface="+mn-lt"/>
                          <a:ea typeface="+mn-ea"/>
                          <a:cs typeface="+mn-cs"/>
                        </a:rPr>
                        <a:t>, I.M. (2007) Electronic musical creativity in the system of art education. Moscow.</a:t>
                      </a:r>
                      <a:endParaRPr lang="ru-RU" sz="1100" kern="1200" dirty="0">
                        <a:solidFill>
                          <a:schemeClr val="tx1"/>
                        </a:solidFill>
                        <a:effectLst/>
                        <a:latin typeface="+mn-lt"/>
                        <a:ea typeface="+mn-ea"/>
                        <a:cs typeface="+mn-cs"/>
                      </a:endParaRPr>
                    </a:p>
                    <a:p>
                      <a:pPr lvl="0">
                        <a:lnSpc>
                          <a:spcPct val="100000"/>
                        </a:lnSpc>
                      </a:pPr>
                      <a:r>
                        <a:rPr lang="en-US" sz="1100" kern="1200" dirty="0" err="1">
                          <a:solidFill>
                            <a:schemeClr val="tx1"/>
                          </a:solidFill>
                          <a:effectLst/>
                          <a:latin typeface="+mn-lt"/>
                          <a:ea typeface="+mn-ea"/>
                          <a:cs typeface="+mn-cs"/>
                        </a:rPr>
                        <a:t>Levina</a:t>
                      </a:r>
                      <a:r>
                        <a:rPr lang="en-US" sz="1100" kern="1200" dirty="0">
                          <a:solidFill>
                            <a:schemeClr val="tx1"/>
                          </a:solidFill>
                          <a:effectLst/>
                          <a:latin typeface="+mn-lt"/>
                          <a:ea typeface="+mn-ea"/>
                          <a:cs typeface="+mn-cs"/>
                        </a:rPr>
                        <a:t>, I.R. (2019) Social intelligence of a musician teacher: monograph. Ufa, BSPU named after M. </a:t>
                      </a:r>
                      <a:r>
                        <a:rPr lang="en-US" sz="1100" kern="1200" dirty="0" err="1">
                          <a:solidFill>
                            <a:schemeClr val="tx1"/>
                          </a:solidFill>
                          <a:effectLst/>
                          <a:latin typeface="+mn-lt"/>
                          <a:ea typeface="+mn-ea"/>
                          <a:cs typeface="+mn-cs"/>
                        </a:rPr>
                        <a:t>Akmulla</a:t>
                      </a:r>
                      <a:r>
                        <a:rPr lang="en-US" sz="1100" kern="1200" dirty="0">
                          <a:solidFill>
                            <a:schemeClr val="tx1"/>
                          </a:solidFill>
                          <a:effectLst/>
                          <a:latin typeface="+mn-lt"/>
                          <a:ea typeface="+mn-ea"/>
                          <a:cs typeface="+mn-cs"/>
                        </a:rPr>
                        <a:t>.</a:t>
                      </a:r>
                    </a:p>
                    <a:p>
                      <a:pPr lvl="0">
                        <a:lnSpc>
                          <a:spcPct val="100000"/>
                        </a:lnSpc>
                      </a:pPr>
                      <a:r>
                        <a:rPr lang="en-US" sz="1100" kern="1200" dirty="0" err="1">
                          <a:solidFill>
                            <a:schemeClr val="tx1"/>
                          </a:solidFill>
                          <a:effectLst/>
                          <a:latin typeface="+mn-lt"/>
                          <a:ea typeface="+mn-ea"/>
                          <a:cs typeface="+mn-cs"/>
                        </a:rPr>
                        <a:t>Politaeva</a:t>
                      </a:r>
                      <a:r>
                        <a:rPr lang="en-US" sz="1100" kern="1200" dirty="0">
                          <a:solidFill>
                            <a:schemeClr val="tx1"/>
                          </a:solidFill>
                          <a:effectLst/>
                          <a:latin typeface="+mn-lt"/>
                          <a:ea typeface="+mn-ea"/>
                          <a:cs typeface="+mn-cs"/>
                        </a:rPr>
                        <a:t>, T.I. (2019) Musical arrangement is an important component of a modern music lesson. Pedagogical Journal of Bashkortostan. 5 (84). 51 – 61.</a:t>
                      </a:r>
                      <a:endParaRPr lang="ru-RU" sz="11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err="1">
                          <a:solidFill>
                            <a:schemeClr val="tx1"/>
                          </a:solidFill>
                          <a:effectLst/>
                          <a:latin typeface="+mn-lt"/>
                          <a:ea typeface="+mn-ea"/>
                          <a:cs typeface="+mn-cs"/>
                        </a:rPr>
                        <a:t>Ryabchevskaya</a:t>
                      </a:r>
                      <a:r>
                        <a:rPr lang="en-US" sz="1100" kern="1200" dirty="0">
                          <a:solidFill>
                            <a:schemeClr val="tx1"/>
                          </a:solidFill>
                          <a:effectLst/>
                          <a:latin typeface="+mn-lt"/>
                          <a:ea typeface="+mn-ea"/>
                          <a:cs typeface="+mn-cs"/>
                        </a:rPr>
                        <a:t>, J.A. (2006) Musical culture in a binary and ternary type of sociocultural dynamics. Kemerovo State University of Culture and Arts.1(1).139-145.</a:t>
                      </a:r>
                      <a:endParaRPr lang="ru-RU" sz="1100" kern="1200" dirty="0">
                        <a:solidFill>
                          <a:schemeClr val="tx1"/>
                        </a:solidFill>
                        <a:effectLst/>
                        <a:latin typeface="+mn-lt"/>
                        <a:ea typeface="+mn-ea"/>
                        <a:cs typeface="+mn-cs"/>
                      </a:endParaRPr>
                    </a:p>
                    <a:p>
                      <a:pPr lvl="0">
                        <a:lnSpc>
                          <a:spcPct val="100000"/>
                        </a:lnSpc>
                      </a:pPr>
                      <a:r>
                        <a:rPr lang="en-US" sz="1100" kern="1200" dirty="0" err="1">
                          <a:solidFill>
                            <a:schemeClr val="tx1"/>
                          </a:solidFill>
                          <a:effectLst/>
                          <a:latin typeface="+mn-lt"/>
                          <a:ea typeface="+mn-ea"/>
                          <a:cs typeface="+mn-cs"/>
                        </a:rPr>
                        <a:t>Shaimukhametova</a:t>
                      </a:r>
                      <a:r>
                        <a:rPr lang="en-US" sz="1100" kern="1200" dirty="0">
                          <a:solidFill>
                            <a:schemeClr val="tx1"/>
                          </a:solidFill>
                          <a:effectLst/>
                          <a:latin typeface="+mn-lt"/>
                          <a:ea typeface="+mn-ea"/>
                          <a:cs typeface="+mn-cs"/>
                        </a:rPr>
                        <a:t>, L.N. (2015) On the concept of scientific development of the laboratory of musical semantics of UGAI named after </a:t>
                      </a:r>
                      <a:r>
                        <a:rPr lang="en-US" sz="1100" kern="1200" dirty="0" err="1">
                          <a:solidFill>
                            <a:schemeClr val="tx1"/>
                          </a:solidFill>
                          <a:effectLst/>
                          <a:latin typeface="+mn-lt"/>
                          <a:ea typeface="+mn-ea"/>
                          <a:cs typeface="+mn-cs"/>
                        </a:rPr>
                        <a:t>Zagira</a:t>
                      </a:r>
                      <a:r>
                        <a:rPr lang="en-US" sz="1100" kern="1200" dirty="0">
                          <a:solidFill>
                            <a:schemeClr val="tx1"/>
                          </a:solidFill>
                          <a:effectLst/>
                          <a:latin typeface="+mn-lt"/>
                          <a:ea typeface="+mn-ea"/>
                          <a:cs typeface="+mn-cs"/>
                        </a:rPr>
                        <a:t> </a:t>
                      </a:r>
                      <a:r>
                        <a:rPr lang="en-US" sz="1100" kern="1200" dirty="0" err="1">
                          <a:solidFill>
                            <a:schemeClr val="tx1"/>
                          </a:solidFill>
                          <a:effectLst/>
                          <a:latin typeface="+mn-lt"/>
                          <a:ea typeface="+mn-ea"/>
                          <a:cs typeface="+mn-cs"/>
                        </a:rPr>
                        <a:t>Ismagilova</a:t>
                      </a:r>
                      <a:r>
                        <a:rPr lang="en-US" sz="1100" kern="1200" dirty="0">
                          <a:solidFill>
                            <a:schemeClr val="tx1"/>
                          </a:solidFill>
                          <a:effectLst/>
                          <a:latin typeface="+mn-lt"/>
                          <a:ea typeface="+mn-ea"/>
                          <a:cs typeface="+mn-cs"/>
                        </a:rPr>
                        <a:t>. Problems of Oriental Studies. 3(69). 61-67.</a:t>
                      </a:r>
                    </a:p>
                    <a:p>
                      <a:pPr lvl="0"/>
                      <a:endParaRPr lang="ru-RU" sz="1000" kern="1200" dirty="0">
                        <a:solidFill>
                          <a:schemeClr val="tx1"/>
                        </a:solidFill>
                        <a:effectLst/>
                        <a:latin typeface="+mn-lt"/>
                        <a:ea typeface="+mn-ea"/>
                        <a:cs typeface="+mn-cs"/>
                      </a:endParaRPr>
                    </a:p>
                    <a:p>
                      <a:pPr lvl="0"/>
                      <a:endParaRPr lang="ru-RU" sz="1000" kern="1200" dirty="0">
                        <a:solidFill>
                          <a:schemeClr val="tx1"/>
                        </a:solidFill>
                        <a:effectLst/>
                        <a:latin typeface="+mn-lt"/>
                        <a:ea typeface="+mn-ea"/>
                        <a:cs typeface="+mn-cs"/>
                      </a:endParaRPr>
                    </a:p>
                  </a:txBody>
                  <a:tcPr>
                    <a:cell3D prstMaterial="dkEdge">
                      <a:bevel/>
                      <a:lightRig rig="flood" dir="t"/>
                    </a:cell3D>
                  </a:tcPr>
                </a:tc>
                <a:extLst>
                  <a:ext uri="{0D108BD9-81ED-4DB2-BD59-A6C34878D82A}">
                    <a16:rowId xmlns:a16="http://schemas.microsoft.com/office/drawing/2014/main" val="10001"/>
                  </a:ext>
                </a:extLst>
              </a:tr>
            </a:tbl>
          </a:graphicData>
        </a:graphic>
      </p:graphicFrame>
      <p:graphicFrame>
        <p:nvGraphicFramePr>
          <p:cNvPr id="12" name="Таблица 11"/>
          <p:cNvGraphicFramePr>
            <a:graphicFrameLocks noGrp="1"/>
          </p:cNvGraphicFramePr>
          <p:nvPr>
            <p:extLst>
              <p:ext uri="{D42A27DB-BD31-4B8C-83A1-F6EECF244321}">
                <p14:modId xmlns:p14="http://schemas.microsoft.com/office/powerpoint/2010/main" val="4151825620"/>
              </p:ext>
            </p:extLst>
          </p:nvPr>
        </p:nvGraphicFramePr>
        <p:xfrm>
          <a:off x="5760926" y="5589240"/>
          <a:ext cx="3099944" cy="1239888"/>
        </p:xfrm>
        <a:graphic>
          <a:graphicData uri="http://schemas.openxmlformats.org/drawingml/2006/table">
            <a:tbl>
              <a:tblPr firstRow="1" bandRow="1">
                <a:tableStyleId>{17292A2E-F333-43FB-9621-5CBBE7FDCDCB}</a:tableStyleId>
              </a:tblPr>
              <a:tblGrid>
                <a:gridCol w="3099944">
                  <a:extLst>
                    <a:ext uri="{9D8B030D-6E8A-4147-A177-3AD203B41FA5}">
                      <a16:colId xmlns:a16="http://schemas.microsoft.com/office/drawing/2014/main" val="20000"/>
                    </a:ext>
                  </a:extLst>
                </a:gridCol>
              </a:tblGrid>
              <a:tr h="619944">
                <a:tc>
                  <a:txBody>
                    <a:bodyPr/>
                    <a:lstStyle/>
                    <a:p>
                      <a:pPr marL="0" algn="ctr" defTabSz="914400" rtl="0" eaLnBrk="1" latinLnBrk="0" hangingPunct="1"/>
                      <a:r>
                        <a:rPr lang="en-US" sz="1000" b="1" kern="1200" dirty="0">
                          <a:solidFill>
                            <a:schemeClr val="bg1"/>
                          </a:solidFill>
                          <a:latin typeface="+mn-lt"/>
                          <a:ea typeface="+mn-ea"/>
                          <a:cs typeface="+mn-cs"/>
                        </a:rPr>
                        <a:t>contacts</a:t>
                      </a:r>
                      <a:endParaRPr lang="ru-RU" sz="1000" b="1" kern="1200" dirty="0">
                        <a:solidFill>
                          <a:schemeClr val="bg1"/>
                        </a:solidFill>
                        <a:latin typeface="+mn-lt"/>
                        <a:ea typeface="+mn-ea"/>
                        <a:cs typeface="+mn-cs"/>
                      </a:endParaRPr>
                    </a:p>
                  </a:txBody>
                  <a:tcPr>
                    <a:cell3D prstMaterial="dkEdge">
                      <a:bevel/>
                      <a:lightRig rig="flood" dir="t"/>
                    </a:cell3D>
                  </a:tcPr>
                </a:tc>
                <a:extLst>
                  <a:ext uri="{0D108BD9-81ED-4DB2-BD59-A6C34878D82A}">
                    <a16:rowId xmlns:a16="http://schemas.microsoft.com/office/drawing/2014/main" val="10000"/>
                  </a:ext>
                </a:extLst>
              </a:tr>
              <a:tr h="619944">
                <a:tc>
                  <a:txBody>
                    <a:bodyPr/>
                    <a:lstStyle/>
                    <a:p>
                      <a:pPr marL="0" indent="0">
                        <a:buFont typeface="+mj-lt"/>
                        <a:buNone/>
                      </a:pPr>
                      <a:r>
                        <a:rPr lang="en-US" sz="1000" b="0" i="0" kern="1200" dirty="0">
                          <a:solidFill>
                            <a:schemeClr val="tx1"/>
                          </a:solidFill>
                          <a:effectLst/>
                          <a:latin typeface="+mn-lt"/>
                          <a:ea typeface="+mn-ea"/>
                          <a:cs typeface="+mn-cs"/>
                        </a:rPr>
                        <a:t>zabbarova74@email; </a:t>
                      </a:r>
                      <a:r>
                        <a:rPr lang="ru-RU" sz="1000" b="0" i="0" kern="1200" dirty="0">
                          <a:solidFill>
                            <a:schemeClr val="tx1"/>
                          </a:solidFill>
                          <a:effectLst/>
                          <a:latin typeface="+mn-lt"/>
                          <a:ea typeface="+mn-ea"/>
                          <a:cs typeface="+mn-cs"/>
                        </a:rPr>
                        <a:t>тел.</a:t>
                      </a:r>
                      <a:r>
                        <a:rPr lang="en-US" sz="1000" b="0" i="0" kern="1200" dirty="0">
                          <a:solidFill>
                            <a:schemeClr val="tx1"/>
                          </a:solidFill>
                          <a:effectLst/>
                          <a:latin typeface="+mn-lt"/>
                          <a:ea typeface="+mn-ea"/>
                          <a:cs typeface="+mn-cs"/>
                        </a:rPr>
                        <a:t>8-9279250703</a:t>
                      </a:r>
                      <a:endParaRPr lang="ru-RU" sz="1000" b="0" i="0" kern="1200" dirty="0">
                        <a:solidFill>
                          <a:schemeClr val="tx1"/>
                        </a:solidFill>
                        <a:effectLst/>
                        <a:latin typeface="+mn-lt"/>
                        <a:ea typeface="+mn-ea"/>
                        <a:cs typeface="+mn-cs"/>
                      </a:endParaRPr>
                    </a:p>
                  </a:txBody>
                  <a:tcPr>
                    <a:cell3D prstMaterial="dkEdge">
                      <a:bevel/>
                      <a:lightRig rig="flood" dir="t"/>
                    </a:cell3D>
                  </a:tcPr>
                </a:tc>
                <a:extLst>
                  <a:ext uri="{0D108BD9-81ED-4DB2-BD59-A6C34878D82A}">
                    <a16:rowId xmlns:a16="http://schemas.microsoft.com/office/drawing/2014/main" val="10001"/>
                  </a:ext>
                </a:extLst>
              </a:tr>
            </a:tbl>
          </a:graphicData>
        </a:graphic>
      </p:graphicFrame>
      <p:pic>
        <p:nvPicPr>
          <p:cNvPr id="1026" name="Picture 2" descr="C:\Users\User\Desktop\Рекоммендации к постерам\LOGO Virtual_IFTE 202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739" y="54749"/>
            <a:ext cx="1166893" cy="787022"/>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8063880" y="0"/>
            <a:ext cx="1080120" cy="738664"/>
          </a:xfrm>
          <a:prstGeom prst="rect">
            <a:avLst/>
          </a:prstGeom>
          <a:solidFill>
            <a:schemeClr val="accent6">
              <a:lumMod val="60000"/>
              <a:lumOff val="40000"/>
            </a:schemeClr>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ru-RU" sz="1400" b="1" dirty="0">
                <a:solidFill>
                  <a:schemeClr val="accent4">
                    <a:lumMod val="50000"/>
                  </a:schemeClr>
                </a:solidFill>
              </a:rPr>
              <a:t>ЛОГО вашего вуза</a:t>
            </a:r>
          </a:p>
        </p:txBody>
      </p:sp>
      <p:sp>
        <p:nvSpPr>
          <p:cNvPr id="16" name="AutoShape 6" descr="Тиковые графики онлайн: назначение, виды, особенности применения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26836" y="28874"/>
            <a:ext cx="1117164" cy="774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Таблица 2"/>
          <p:cNvGraphicFramePr>
            <a:graphicFrameLocks noGrp="1"/>
          </p:cNvGraphicFramePr>
          <p:nvPr>
            <p:extLst>
              <p:ext uri="{D42A27DB-BD31-4B8C-83A1-F6EECF244321}">
                <p14:modId xmlns:p14="http://schemas.microsoft.com/office/powerpoint/2010/main" val="1272918110"/>
              </p:ext>
            </p:extLst>
          </p:nvPr>
        </p:nvGraphicFramePr>
        <p:xfrm>
          <a:off x="2536091" y="1628801"/>
          <a:ext cx="3116030" cy="1530464"/>
        </p:xfrm>
        <a:graphic>
          <a:graphicData uri="http://schemas.openxmlformats.org/drawingml/2006/table">
            <a:tbl>
              <a:tblPr firstRow="1" firstCol="1" bandRow="1" bandCol="1">
                <a:tableStyleId>{5C22544A-7EE6-4342-B048-85BDC9FD1C3A}</a:tableStyleId>
              </a:tblPr>
              <a:tblGrid>
                <a:gridCol w="684036">
                  <a:extLst>
                    <a:ext uri="{9D8B030D-6E8A-4147-A177-3AD203B41FA5}">
                      <a16:colId xmlns:a16="http://schemas.microsoft.com/office/drawing/2014/main" val="20000"/>
                    </a:ext>
                  </a:extLst>
                </a:gridCol>
                <a:gridCol w="522570">
                  <a:extLst>
                    <a:ext uri="{9D8B030D-6E8A-4147-A177-3AD203B41FA5}">
                      <a16:colId xmlns:a16="http://schemas.microsoft.com/office/drawing/2014/main" val="20001"/>
                    </a:ext>
                  </a:extLst>
                </a:gridCol>
                <a:gridCol w="634595">
                  <a:extLst>
                    <a:ext uri="{9D8B030D-6E8A-4147-A177-3AD203B41FA5}">
                      <a16:colId xmlns:a16="http://schemas.microsoft.com/office/drawing/2014/main" val="20002"/>
                    </a:ext>
                  </a:extLst>
                </a:gridCol>
                <a:gridCol w="634595">
                  <a:extLst>
                    <a:ext uri="{9D8B030D-6E8A-4147-A177-3AD203B41FA5}">
                      <a16:colId xmlns:a16="http://schemas.microsoft.com/office/drawing/2014/main" val="20003"/>
                    </a:ext>
                  </a:extLst>
                </a:gridCol>
                <a:gridCol w="640234">
                  <a:extLst>
                    <a:ext uri="{9D8B030D-6E8A-4147-A177-3AD203B41FA5}">
                      <a16:colId xmlns:a16="http://schemas.microsoft.com/office/drawing/2014/main" val="20004"/>
                    </a:ext>
                  </a:extLst>
                </a:gridCol>
              </a:tblGrid>
              <a:tr h="458450">
                <a:tc rowSpan="2">
                  <a:txBody>
                    <a:bodyPr/>
                    <a:lstStyle/>
                    <a:p>
                      <a:pPr algn="ctr">
                        <a:lnSpc>
                          <a:spcPct val="107000"/>
                        </a:lnSpc>
                        <a:spcAft>
                          <a:spcPts val="0"/>
                        </a:spcAft>
                      </a:pPr>
                      <a:r>
                        <a:rPr lang="ru-RU" sz="1000" dirty="0">
                          <a:effectLst/>
                        </a:rPr>
                        <a:t> </a:t>
                      </a:r>
                      <a:endParaRPr lang="ru-RU" sz="1100" dirty="0">
                        <a:effectLst/>
                      </a:endParaRPr>
                    </a:p>
                    <a:p>
                      <a:pPr algn="ctr">
                        <a:lnSpc>
                          <a:spcPct val="107000"/>
                        </a:lnSpc>
                        <a:spcAft>
                          <a:spcPts val="0"/>
                        </a:spcAft>
                      </a:pPr>
                      <a:r>
                        <a:rPr lang="ru-RU" sz="1000" dirty="0">
                          <a:effectLst/>
                        </a:rPr>
                        <a:t> </a:t>
                      </a:r>
                      <a:endParaRPr lang="ru-RU" sz="1100" dirty="0">
                        <a:effectLst/>
                      </a:endParaRPr>
                    </a:p>
                    <a:p>
                      <a:pPr algn="ctr">
                        <a:lnSpc>
                          <a:spcPct val="107000"/>
                        </a:lnSpc>
                        <a:spcAft>
                          <a:spcPts val="0"/>
                        </a:spcAft>
                      </a:pPr>
                      <a:r>
                        <a:rPr lang="en-US" sz="1000" dirty="0">
                          <a:effectLst/>
                        </a:rPr>
                        <a:t>groups</a:t>
                      </a:r>
                    </a:p>
                  </a:txBody>
                  <a:tcPr marL="67156" marR="67156" marT="0" marB="0"/>
                </a:tc>
                <a:tc gridSpan="3">
                  <a:txBody>
                    <a:bodyPr/>
                    <a:lstStyle/>
                    <a:p>
                      <a:pPr algn="ctr">
                        <a:lnSpc>
                          <a:spcPct val="107000"/>
                        </a:lnSpc>
                        <a:spcAft>
                          <a:spcPts val="0"/>
                        </a:spcAft>
                      </a:pPr>
                      <a:r>
                        <a:rPr lang="en-US" sz="1000" dirty="0">
                          <a:effectLst/>
                        </a:rPr>
                        <a:t>Readiness </a:t>
                      </a:r>
                      <a:r>
                        <a:rPr lang="ru-RU" sz="1000" dirty="0">
                          <a:effectLst/>
                        </a:rPr>
                        <a:t>с</a:t>
                      </a:r>
                      <a:r>
                        <a:rPr lang="en-US" sz="1000" dirty="0" err="1">
                          <a:effectLst/>
                        </a:rPr>
                        <a:t>riteria</a:t>
                      </a:r>
                      <a:r>
                        <a:rPr lang="en-US" sz="1000" dirty="0">
                          <a:effectLst/>
                        </a:rPr>
                        <a:t> student self-education</a:t>
                      </a:r>
                    </a:p>
                  </a:txBody>
                  <a:tcPr marL="67156" marR="67156" marT="0" marB="0"/>
                </a:tc>
                <a:tc hMerge="1">
                  <a:txBody>
                    <a:bodyPr/>
                    <a:lstStyle/>
                    <a:p>
                      <a:endParaRPr lang="ru-RU"/>
                    </a:p>
                  </a:txBody>
                  <a:tcPr/>
                </a:tc>
                <a:tc hMerge="1">
                  <a:txBody>
                    <a:bodyPr/>
                    <a:lstStyle/>
                    <a:p>
                      <a:endParaRPr lang="ru-RU"/>
                    </a:p>
                  </a:txBody>
                  <a:tcPr/>
                </a:tc>
                <a:tc rowSpan="2">
                  <a:txBody>
                    <a:bodyPr/>
                    <a:lstStyle/>
                    <a:p>
                      <a:pPr algn="ctr">
                        <a:lnSpc>
                          <a:spcPct val="107000"/>
                        </a:lnSpc>
                        <a:spcAft>
                          <a:spcPts val="0"/>
                        </a:spcAft>
                      </a:pPr>
                      <a:r>
                        <a:rPr lang="en-US" sz="1000" dirty="0">
                          <a:effectLst/>
                        </a:rPr>
                        <a:t> </a:t>
                      </a:r>
                    </a:p>
                    <a:p>
                      <a:pPr algn="ctr">
                        <a:lnSpc>
                          <a:spcPct val="107000"/>
                        </a:lnSpc>
                        <a:spcAft>
                          <a:spcPts val="0"/>
                        </a:spcAft>
                      </a:pPr>
                      <a:r>
                        <a:rPr lang="en-US" sz="1000" dirty="0">
                          <a:effectLst/>
                        </a:rPr>
                        <a:t> Total</a:t>
                      </a:r>
                    </a:p>
                    <a:p>
                      <a:pPr algn="ctr">
                        <a:lnSpc>
                          <a:spcPct val="107000"/>
                        </a:lnSpc>
                        <a:spcAft>
                          <a:spcPts val="0"/>
                        </a:spcAft>
                      </a:pPr>
                      <a:r>
                        <a:rPr lang="en-US" sz="1000" dirty="0">
                          <a:effectLst/>
                        </a:rPr>
                        <a:t>(points / percent)</a:t>
                      </a:r>
                    </a:p>
                  </a:txBody>
                  <a:tcPr marL="67156" marR="67156" marT="0" marB="0"/>
                </a:tc>
                <a:extLst>
                  <a:ext uri="{0D108BD9-81ED-4DB2-BD59-A6C34878D82A}">
                    <a16:rowId xmlns:a16="http://schemas.microsoft.com/office/drawing/2014/main" val="10000"/>
                  </a:ext>
                </a:extLst>
              </a:tr>
              <a:tr h="465336">
                <a:tc vMerge="1">
                  <a:txBody>
                    <a:bodyPr/>
                    <a:lstStyle/>
                    <a:p>
                      <a:endParaRPr lang="ru-RU"/>
                    </a:p>
                  </a:txBody>
                  <a:tcPr/>
                </a:tc>
                <a:tc>
                  <a:txBody>
                    <a:bodyPr/>
                    <a:lstStyle/>
                    <a:p>
                      <a:pPr algn="ctr">
                        <a:lnSpc>
                          <a:spcPct val="107000"/>
                        </a:lnSpc>
                        <a:spcAft>
                          <a:spcPts val="0"/>
                        </a:spcAft>
                      </a:pPr>
                      <a:r>
                        <a:rPr lang="ru-RU" sz="1000" dirty="0" err="1">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motivation</a:t>
                      </a:r>
                      <a:endParaRPr lang="ru-RU" sz="1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ru-RU" sz="1000" dirty="0" err="1">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operating</a:t>
                      </a:r>
                      <a:endParaRPr lang="ru-RU" sz="1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ru-RU" sz="1000" dirty="0" err="1">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self</a:t>
                      </a:r>
                      <a:r>
                        <a:rPr lang="ru-RU" sz="100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r>
                        <a:rPr lang="ru-RU" sz="1000" dirty="0" err="1">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control</a:t>
                      </a:r>
                      <a:endParaRPr lang="ru-RU" sz="1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vMerge="1">
                  <a:txBody>
                    <a:bodyPr/>
                    <a:lstStyle/>
                    <a:p>
                      <a:endParaRPr lang="ru-RU"/>
                    </a:p>
                  </a:txBody>
                  <a:tcPr/>
                </a:tc>
                <a:extLst>
                  <a:ext uri="{0D108BD9-81ED-4DB2-BD59-A6C34878D82A}">
                    <a16:rowId xmlns:a16="http://schemas.microsoft.com/office/drawing/2014/main" val="10001"/>
                  </a:ext>
                </a:extLst>
              </a:tr>
              <a:tr h="303339">
                <a:tc>
                  <a:txBody>
                    <a:bodyPr/>
                    <a:lstStyle/>
                    <a:p>
                      <a:pPr algn="ctr">
                        <a:lnSpc>
                          <a:spcPct val="107000"/>
                        </a:lnSpc>
                        <a:spcAft>
                          <a:spcPts val="0"/>
                        </a:spcAft>
                      </a:pPr>
                      <a:r>
                        <a:rPr lang="ru-RU" sz="1000" dirty="0">
                          <a:effectLst/>
                        </a:rPr>
                        <a:t>1 (</a:t>
                      </a:r>
                      <a:r>
                        <a:rPr lang="en-US" sz="1000" dirty="0">
                          <a:effectLst/>
                        </a:rPr>
                        <a:t>EG</a:t>
                      </a:r>
                      <a:r>
                        <a:rPr lang="ru-RU" sz="1000" dirty="0">
                          <a:effectLst/>
                        </a:rPr>
                        <a:t>)</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a:effectLst/>
                        </a:rPr>
                        <a:t>5</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6</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5</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16/44.4%</a:t>
                      </a:r>
                      <a:endParaRPr lang="ru-RU" sz="1100" dirty="0">
                        <a:effectLst/>
                        <a:latin typeface="Calibri"/>
                        <a:ea typeface="Times New Roman"/>
                        <a:cs typeface="Times New Roman"/>
                      </a:endParaRPr>
                    </a:p>
                  </a:txBody>
                  <a:tcPr marL="67156" marR="67156" marT="0" marB="0"/>
                </a:tc>
                <a:extLst>
                  <a:ext uri="{0D108BD9-81ED-4DB2-BD59-A6C34878D82A}">
                    <a16:rowId xmlns:a16="http://schemas.microsoft.com/office/drawing/2014/main" val="10002"/>
                  </a:ext>
                </a:extLst>
              </a:tr>
              <a:tr h="303339">
                <a:tc>
                  <a:txBody>
                    <a:bodyPr/>
                    <a:lstStyle/>
                    <a:p>
                      <a:pPr algn="ctr">
                        <a:lnSpc>
                          <a:spcPct val="107000"/>
                        </a:lnSpc>
                        <a:spcAft>
                          <a:spcPts val="0"/>
                        </a:spcAft>
                      </a:pPr>
                      <a:r>
                        <a:rPr lang="ru-RU" sz="1000" dirty="0">
                          <a:effectLst/>
                        </a:rPr>
                        <a:t>2 (К</a:t>
                      </a:r>
                      <a:r>
                        <a:rPr lang="en-US" sz="1000" dirty="0">
                          <a:effectLst/>
                        </a:rPr>
                        <a:t>G</a:t>
                      </a:r>
                      <a:r>
                        <a:rPr lang="ru-RU" sz="1000" dirty="0">
                          <a:effectLst/>
                        </a:rPr>
                        <a:t>)</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4</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4</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a:effectLst/>
                        </a:rPr>
                        <a:t>3</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1000" dirty="0">
                          <a:effectLst/>
                        </a:rPr>
                        <a:t>11/30.5%</a:t>
                      </a:r>
                      <a:endParaRPr lang="ru-RU" sz="1100" dirty="0">
                        <a:effectLst/>
                        <a:latin typeface="Calibri"/>
                        <a:ea typeface="Times New Roman"/>
                        <a:cs typeface="Times New Roman"/>
                      </a:endParaRPr>
                    </a:p>
                  </a:txBody>
                  <a:tcPr marL="67156" marR="67156" marT="0" marB="0"/>
                </a:tc>
                <a:extLst>
                  <a:ext uri="{0D108BD9-81ED-4DB2-BD59-A6C34878D82A}">
                    <a16:rowId xmlns:a16="http://schemas.microsoft.com/office/drawing/2014/main" val="10003"/>
                  </a:ext>
                </a:extLst>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2604195089"/>
              </p:ext>
            </p:extLst>
          </p:nvPr>
        </p:nvGraphicFramePr>
        <p:xfrm>
          <a:off x="2474790" y="3521967"/>
          <a:ext cx="3116029" cy="1331417"/>
        </p:xfrm>
        <a:graphic>
          <a:graphicData uri="http://schemas.openxmlformats.org/drawingml/2006/table">
            <a:tbl>
              <a:tblPr firstRow="1" firstCol="1" bandRow="1" bandCol="1">
                <a:tableStyleId>{5C22544A-7EE6-4342-B048-85BDC9FD1C3A}</a:tableStyleId>
              </a:tblPr>
              <a:tblGrid>
                <a:gridCol w="513034">
                  <a:extLst>
                    <a:ext uri="{9D8B030D-6E8A-4147-A177-3AD203B41FA5}">
                      <a16:colId xmlns:a16="http://schemas.microsoft.com/office/drawing/2014/main" val="20000"/>
                    </a:ext>
                  </a:extLst>
                </a:gridCol>
                <a:gridCol w="624159">
                  <a:extLst>
                    <a:ext uri="{9D8B030D-6E8A-4147-A177-3AD203B41FA5}">
                      <a16:colId xmlns:a16="http://schemas.microsoft.com/office/drawing/2014/main" val="20001"/>
                    </a:ext>
                  </a:extLst>
                </a:gridCol>
                <a:gridCol w="606503">
                  <a:extLst>
                    <a:ext uri="{9D8B030D-6E8A-4147-A177-3AD203B41FA5}">
                      <a16:colId xmlns:a16="http://schemas.microsoft.com/office/drawing/2014/main" val="20002"/>
                    </a:ext>
                  </a:extLst>
                </a:gridCol>
                <a:gridCol w="606503">
                  <a:extLst>
                    <a:ext uri="{9D8B030D-6E8A-4147-A177-3AD203B41FA5}">
                      <a16:colId xmlns:a16="http://schemas.microsoft.com/office/drawing/2014/main" val="20003"/>
                    </a:ext>
                  </a:extLst>
                </a:gridCol>
                <a:gridCol w="765830">
                  <a:extLst>
                    <a:ext uri="{9D8B030D-6E8A-4147-A177-3AD203B41FA5}">
                      <a16:colId xmlns:a16="http://schemas.microsoft.com/office/drawing/2014/main" val="20004"/>
                    </a:ext>
                  </a:extLst>
                </a:gridCol>
              </a:tblGrid>
              <a:tr h="283176">
                <a:tc rowSpan="2">
                  <a:txBody>
                    <a:bodyPr/>
                    <a:lstStyle/>
                    <a:p>
                      <a:pPr algn="ctr">
                        <a:lnSpc>
                          <a:spcPct val="107000"/>
                        </a:lnSpc>
                        <a:spcAft>
                          <a:spcPts val="0"/>
                        </a:spcAft>
                      </a:pPr>
                      <a:r>
                        <a:rPr lang="en-US" sz="900" dirty="0">
                          <a:effectLst/>
                        </a:rPr>
                        <a:t>groups</a:t>
                      </a:r>
                      <a:endParaRPr lang="ru-RU" sz="1100" dirty="0">
                        <a:effectLst/>
                        <a:latin typeface="Calibri"/>
                        <a:ea typeface="Times New Roman"/>
                        <a:cs typeface="Times New Roman"/>
                      </a:endParaRPr>
                    </a:p>
                  </a:txBody>
                  <a:tcPr marL="67156" marR="67156" marT="0" marB="0"/>
                </a:tc>
                <a:tc gridSpan="3">
                  <a:txBody>
                    <a:bodyPr/>
                    <a:lstStyle/>
                    <a:p>
                      <a:pPr algn="ctr">
                        <a:lnSpc>
                          <a:spcPct val="100000"/>
                        </a:lnSpc>
                        <a:spcAft>
                          <a:spcPts val="0"/>
                        </a:spcAft>
                      </a:pPr>
                      <a:r>
                        <a:rPr lang="en-US" sz="900" dirty="0">
                          <a:effectLst/>
                        </a:rPr>
                        <a:t>Readiness </a:t>
                      </a:r>
                      <a:r>
                        <a:rPr lang="ru-RU" sz="900" dirty="0">
                          <a:effectLst/>
                        </a:rPr>
                        <a:t>с</a:t>
                      </a:r>
                      <a:r>
                        <a:rPr lang="en-US" sz="900" dirty="0" err="1">
                          <a:effectLst/>
                        </a:rPr>
                        <a:t>riteria</a:t>
                      </a:r>
                      <a:r>
                        <a:rPr lang="en-US" sz="900" dirty="0">
                          <a:effectLst/>
                        </a:rPr>
                        <a:t> student self-education</a:t>
                      </a:r>
                      <a:endParaRPr lang="ru-RU" sz="1100" dirty="0">
                        <a:effectLst/>
                        <a:latin typeface="Calibri"/>
                        <a:ea typeface="Times New Roman"/>
                        <a:cs typeface="Times New Roman"/>
                      </a:endParaRPr>
                    </a:p>
                  </a:txBody>
                  <a:tcPr marL="67156" marR="67156" marT="0" marB="0"/>
                </a:tc>
                <a:tc hMerge="1">
                  <a:txBody>
                    <a:bodyPr/>
                    <a:lstStyle/>
                    <a:p>
                      <a:endParaRPr lang="ru-RU"/>
                    </a:p>
                  </a:txBody>
                  <a:tcPr/>
                </a:tc>
                <a:tc hMerge="1">
                  <a:txBody>
                    <a:bodyPr/>
                    <a:lstStyle/>
                    <a:p>
                      <a:endParaRPr lang="ru-RU"/>
                    </a:p>
                  </a:txBody>
                  <a:tcPr/>
                </a:tc>
                <a:tc rowSpan="2">
                  <a:txBody>
                    <a:bodyPr/>
                    <a:lstStyle/>
                    <a:p>
                      <a:pPr algn="ctr">
                        <a:lnSpc>
                          <a:spcPct val="107000"/>
                        </a:lnSpc>
                        <a:spcAft>
                          <a:spcPts val="0"/>
                        </a:spcAft>
                      </a:pPr>
                      <a:r>
                        <a:rPr lang="ru-RU" sz="900" dirty="0">
                          <a:effectLst/>
                        </a:rPr>
                        <a:t> </a:t>
                      </a:r>
                      <a:endParaRPr lang="ru-RU" sz="1100" dirty="0">
                        <a:effectLst/>
                      </a:endParaRPr>
                    </a:p>
                    <a:p>
                      <a:pPr algn="ctr">
                        <a:lnSpc>
                          <a:spcPct val="107000"/>
                        </a:lnSpc>
                        <a:spcAft>
                          <a:spcPts val="0"/>
                        </a:spcAft>
                      </a:pPr>
                      <a:r>
                        <a:rPr lang="ru-RU" sz="900" dirty="0">
                          <a:effectLst/>
                        </a:rPr>
                        <a:t> </a:t>
                      </a:r>
                      <a:r>
                        <a:rPr lang="en-US" sz="900" dirty="0">
                          <a:effectLst/>
                        </a:rPr>
                        <a:t>Total</a:t>
                      </a:r>
                    </a:p>
                    <a:p>
                      <a:pPr algn="ctr">
                        <a:lnSpc>
                          <a:spcPct val="107000"/>
                        </a:lnSpc>
                        <a:spcAft>
                          <a:spcPts val="0"/>
                        </a:spcAft>
                      </a:pPr>
                      <a:r>
                        <a:rPr lang="en-US" sz="900" dirty="0">
                          <a:effectLst/>
                        </a:rPr>
                        <a:t>(points / percent)</a:t>
                      </a:r>
                    </a:p>
                  </a:txBody>
                  <a:tcPr marL="67156" marR="67156" marT="0" marB="0"/>
                </a:tc>
                <a:extLst>
                  <a:ext uri="{0D108BD9-81ED-4DB2-BD59-A6C34878D82A}">
                    <a16:rowId xmlns:a16="http://schemas.microsoft.com/office/drawing/2014/main" val="10000"/>
                  </a:ext>
                </a:extLst>
              </a:tr>
              <a:tr h="434350">
                <a:tc vMerge="1">
                  <a:txBody>
                    <a:bodyPr/>
                    <a:lstStyle/>
                    <a:p>
                      <a:endParaRPr lang="ru-RU"/>
                    </a:p>
                  </a:txBody>
                  <a:tcPr/>
                </a:tc>
                <a:tc>
                  <a:txBody>
                    <a:bodyPr/>
                    <a:lstStyle/>
                    <a:p>
                      <a:pPr algn="ctr">
                        <a:lnSpc>
                          <a:spcPct val="107000"/>
                        </a:lnSpc>
                        <a:spcAft>
                          <a:spcPts val="0"/>
                        </a:spcAft>
                      </a:pPr>
                      <a:r>
                        <a:rPr lang="ru-RU" sz="1000" dirty="0" err="1">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motivation</a:t>
                      </a:r>
                      <a:endParaRPr lang="ru-RU" sz="1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ru-RU" sz="1000" dirty="0" err="1">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operating</a:t>
                      </a:r>
                      <a:endParaRPr lang="ru-RU" sz="1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ru-RU" sz="1000" dirty="0" err="1">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self</a:t>
                      </a:r>
                      <a:r>
                        <a:rPr lang="ru-RU" sz="100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r>
                        <a:rPr lang="ru-RU" sz="1000" dirty="0" err="1">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control</a:t>
                      </a:r>
                      <a:endParaRPr lang="ru-RU" sz="1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vMerge="1">
                  <a:txBody>
                    <a:bodyPr/>
                    <a:lstStyle/>
                    <a:p>
                      <a:endParaRPr lang="ru-RU"/>
                    </a:p>
                  </a:txBody>
                  <a:tcPr/>
                </a:tc>
                <a:extLst>
                  <a:ext uri="{0D108BD9-81ED-4DB2-BD59-A6C34878D82A}">
                    <a16:rowId xmlns:a16="http://schemas.microsoft.com/office/drawing/2014/main" val="10001"/>
                  </a:ext>
                </a:extLst>
              </a:tr>
              <a:tr h="248327">
                <a:tc>
                  <a:txBody>
                    <a:bodyPr/>
                    <a:lstStyle/>
                    <a:p>
                      <a:pPr algn="ctr">
                        <a:lnSpc>
                          <a:spcPct val="107000"/>
                        </a:lnSpc>
                        <a:spcAft>
                          <a:spcPts val="0"/>
                        </a:spcAft>
                      </a:pPr>
                      <a:r>
                        <a:rPr lang="ru-RU" sz="900" dirty="0">
                          <a:effectLst/>
                        </a:rPr>
                        <a:t>1 (</a:t>
                      </a:r>
                      <a:r>
                        <a:rPr lang="en-US" sz="900" dirty="0">
                          <a:effectLst/>
                        </a:rPr>
                        <a:t>EG</a:t>
                      </a:r>
                      <a:r>
                        <a:rPr lang="ru-RU" sz="900" dirty="0">
                          <a:effectLst/>
                        </a:rPr>
                        <a:t>)</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a:effectLst/>
                        </a:rPr>
                        <a:t>10</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dirty="0">
                          <a:effectLst/>
                        </a:rPr>
                        <a:t>11</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a:effectLst/>
                        </a:rPr>
                        <a:t>10</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dirty="0">
                          <a:effectLst/>
                        </a:rPr>
                        <a:t>31/86.1%</a:t>
                      </a:r>
                      <a:endParaRPr lang="ru-RU" sz="1100" dirty="0">
                        <a:effectLst/>
                        <a:latin typeface="Calibri"/>
                        <a:ea typeface="Times New Roman"/>
                        <a:cs typeface="Times New Roman"/>
                      </a:endParaRPr>
                    </a:p>
                  </a:txBody>
                  <a:tcPr marL="67156" marR="67156" marT="0" marB="0"/>
                </a:tc>
                <a:extLst>
                  <a:ext uri="{0D108BD9-81ED-4DB2-BD59-A6C34878D82A}">
                    <a16:rowId xmlns:a16="http://schemas.microsoft.com/office/drawing/2014/main" val="10002"/>
                  </a:ext>
                </a:extLst>
              </a:tr>
              <a:tr h="365564">
                <a:tc>
                  <a:txBody>
                    <a:bodyPr/>
                    <a:lstStyle/>
                    <a:p>
                      <a:pPr algn="ctr">
                        <a:lnSpc>
                          <a:spcPct val="107000"/>
                        </a:lnSpc>
                        <a:spcAft>
                          <a:spcPts val="0"/>
                        </a:spcAft>
                      </a:pPr>
                      <a:r>
                        <a:rPr lang="ru-RU" sz="900" dirty="0">
                          <a:effectLst/>
                        </a:rPr>
                        <a:t>2 (К</a:t>
                      </a:r>
                      <a:r>
                        <a:rPr lang="en-US" sz="900" dirty="0">
                          <a:effectLst/>
                        </a:rPr>
                        <a:t>G</a:t>
                      </a:r>
                      <a:r>
                        <a:rPr lang="ru-RU" sz="900" dirty="0">
                          <a:effectLst/>
                        </a:rPr>
                        <a:t>)</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a:effectLst/>
                        </a:rPr>
                        <a:t>4</a:t>
                      </a:r>
                      <a:endParaRPr lang="ru-RU" sz="110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dirty="0">
                          <a:effectLst/>
                        </a:rPr>
                        <a:t>4</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dirty="0">
                          <a:effectLst/>
                        </a:rPr>
                        <a:t>3</a:t>
                      </a:r>
                      <a:endParaRPr lang="ru-RU" sz="1100" dirty="0">
                        <a:effectLst/>
                        <a:latin typeface="Calibri"/>
                        <a:ea typeface="Times New Roman"/>
                        <a:cs typeface="Times New Roman"/>
                      </a:endParaRPr>
                    </a:p>
                  </a:txBody>
                  <a:tcPr marL="67156" marR="67156" marT="0" marB="0"/>
                </a:tc>
                <a:tc>
                  <a:txBody>
                    <a:bodyPr/>
                    <a:lstStyle/>
                    <a:p>
                      <a:pPr algn="ctr">
                        <a:lnSpc>
                          <a:spcPct val="107000"/>
                        </a:lnSpc>
                        <a:spcAft>
                          <a:spcPts val="0"/>
                        </a:spcAft>
                      </a:pPr>
                      <a:r>
                        <a:rPr lang="ru-RU" sz="900" dirty="0">
                          <a:effectLst/>
                        </a:rPr>
                        <a:t>11/30.5%</a:t>
                      </a:r>
                      <a:endParaRPr lang="ru-RU" sz="1100" dirty="0">
                        <a:effectLst/>
                        <a:latin typeface="Calibri"/>
                        <a:ea typeface="Times New Roman"/>
                        <a:cs typeface="Times New Roman"/>
                      </a:endParaRPr>
                    </a:p>
                  </a:txBody>
                  <a:tcPr marL="67156" marR="67156" marT="0" marB="0"/>
                </a:tc>
                <a:extLst>
                  <a:ext uri="{0D108BD9-81ED-4DB2-BD59-A6C34878D82A}">
                    <a16:rowId xmlns:a16="http://schemas.microsoft.com/office/drawing/2014/main" val="10003"/>
                  </a:ext>
                </a:extLst>
              </a:tr>
            </a:tbl>
          </a:graphicData>
        </a:graphic>
      </p:graphicFrame>
      <p:sp>
        <p:nvSpPr>
          <p:cNvPr id="14" name="Прямоугольник 13">
            <a:extLst>
              <a:ext uri="{FF2B5EF4-FFF2-40B4-BE49-F238E27FC236}">
                <a16:creationId xmlns:a16="http://schemas.microsoft.com/office/drawing/2014/main" id="{4757CA8D-148D-4C6F-AED2-D8549AC3604C}"/>
              </a:ext>
            </a:extLst>
          </p:cNvPr>
          <p:cNvSpPr/>
          <p:nvPr/>
        </p:nvSpPr>
        <p:spPr>
          <a:xfrm>
            <a:off x="2699790" y="3237764"/>
            <a:ext cx="2736305" cy="215444"/>
          </a:xfrm>
          <a:prstGeom prst="rect">
            <a:avLst/>
          </a:prstGeom>
        </p:spPr>
        <p:txBody>
          <a:bodyPr wrap="square">
            <a:spAutoFit/>
          </a:bodyPr>
          <a:lstStyle/>
          <a:p>
            <a:pPr algn="ctr"/>
            <a:r>
              <a:rPr lang="en-US" sz="800" b="1" i="1" dirty="0"/>
              <a:t>The results of the survey at the control stage</a:t>
            </a:r>
            <a:endParaRPr lang="ru-RU" sz="800" b="1" i="1" dirty="0"/>
          </a:p>
        </p:txBody>
      </p:sp>
    </p:spTree>
    <p:extLst>
      <p:ext uri="{BB962C8B-B14F-4D97-AF65-F5344CB8AC3E}">
        <p14:creationId xmlns:p14="http://schemas.microsoft.com/office/powerpoint/2010/main" val="32660206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1286</Words>
  <Application>Microsoft Office PowerPoint</Application>
  <PresentationFormat>Экран (4:3)</PresentationFormat>
  <Paragraphs>138</Paragraphs>
  <Slides>2</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vt:i4>
      </vt:variant>
    </vt:vector>
  </HeadingPairs>
  <TitlesOfParts>
    <vt:vector size="6" baseType="lpstr">
      <vt:lpstr>Arial</vt:lpstr>
      <vt:lpstr>Calibri</vt:lpstr>
      <vt:lpstr>Times New Roman</vt:lpstr>
      <vt:lpstr>Тема Office</vt:lpstr>
      <vt:lpstr> Цифровое электронное пространство – основа профессиональной подготовки учителя музыки </vt:lpstr>
      <vt:lpstr> Digital electronic space is the foundation of music teacher training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Здесь должен быть ваш заголовок</dc:title>
  <dc:creator>User</dc:creator>
  <cp:lastModifiedBy>Ирма</cp:lastModifiedBy>
  <cp:revision>34</cp:revision>
  <dcterms:created xsi:type="dcterms:W3CDTF">2020-04-24T08:14:06Z</dcterms:created>
  <dcterms:modified xsi:type="dcterms:W3CDTF">2020-05-18T16:02:20Z</dcterms:modified>
</cp:coreProperties>
</file>