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5"/>
  </p:notesMasterIdLst>
  <p:sldIdLst>
    <p:sldId id="256" r:id="rId2"/>
    <p:sldId id="290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89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7" r:id="rId33"/>
    <p:sldId id="285" r:id="rId3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 varScale="1">
        <p:scale>
          <a:sx n="122" d="100"/>
          <a:sy n="122" d="100"/>
        </p:scale>
        <p:origin x="-35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1C841F-44E9-4C4D-A8C9-9D62244B7F25}" type="datetimeFigureOut">
              <a:rPr lang="ru-RU" smtClean="0"/>
              <a:pPr/>
              <a:t>25.03.2020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E63565-D51E-4762-89E0-CD4F1A3DDC1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E63565-D51E-4762-89E0-CD4F1A3DDC10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1A1B7D1-EBFC-45F8-A495-B857E7F0EDD5}" type="datetimeFigureOut">
              <a:rPr lang="ru-RU" smtClean="0"/>
              <a:pPr/>
              <a:t>25.03.2020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8D582EC-52E0-4A96-918D-89A8F02200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1A1B7D1-EBFC-45F8-A495-B857E7F0EDD5}" type="datetimeFigureOut">
              <a:rPr lang="ru-RU" smtClean="0"/>
              <a:pPr/>
              <a:t>25.03.2020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D582EC-52E0-4A96-918D-89A8F02200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1A1B7D1-EBFC-45F8-A495-B857E7F0EDD5}" type="datetimeFigureOut">
              <a:rPr lang="ru-RU" smtClean="0"/>
              <a:pPr/>
              <a:t>25.03.2020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D582EC-52E0-4A96-918D-89A8F02200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1A1B7D1-EBFC-45F8-A495-B857E7F0EDD5}" type="datetimeFigureOut">
              <a:rPr lang="ru-RU" smtClean="0"/>
              <a:pPr/>
              <a:t>25.03.2020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D582EC-52E0-4A96-918D-89A8F02200F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1A1B7D1-EBFC-45F8-A495-B857E7F0EDD5}" type="datetimeFigureOut">
              <a:rPr lang="ru-RU" smtClean="0"/>
              <a:pPr/>
              <a:t>25.03.2020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D582EC-52E0-4A96-918D-89A8F02200F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1A1B7D1-EBFC-45F8-A495-B857E7F0EDD5}" type="datetimeFigureOut">
              <a:rPr lang="ru-RU" smtClean="0"/>
              <a:pPr/>
              <a:t>25.03.2020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D582EC-52E0-4A96-918D-89A8F02200F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1A1B7D1-EBFC-45F8-A495-B857E7F0EDD5}" type="datetimeFigureOut">
              <a:rPr lang="ru-RU" smtClean="0"/>
              <a:pPr/>
              <a:t>25.03.2020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D582EC-52E0-4A96-918D-89A8F02200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1A1B7D1-EBFC-45F8-A495-B857E7F0EDD5}" type="datetimeFigureOut">
              <a:rPr lang="ru-RU" smtClean="0"/>
              <a:pPr/>
              <a:t>25.03.2020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D582EC-52E0-4A96-918D-89A8F02200F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1A1B7D1-EBFC-45F8-A495-B857E7F0EDD5}" type="datetimeFigureOut">
              <a:rPr lang="ru-RU" smtClean="0"/>
              <a:pPr/>
              <a:t>25.03.2020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D582EC-52E0-4A96-918D-89A8F02200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1A1B7D1-EBFC-45F8-A495-B857E7F0EDD5}" type="datetimeFigureOut">
              <a:rPr lang="ru-RU" smtClean="0"/>
              <a:pPr/>
              <a:t>25.03.2020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D582EC-52E0-4A96-918D-89A8F02200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1A1B7D1-EBFC-45F8-A495-B857E7F0EDD5}" type="datetimeFigureOut">
              <a:rPr lang="ru-RU" smtClean="0"/>
              <a:pPr/>
              <a:t>25.03.2020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8D582EC-52E0-4A96-918D-89A8F02200F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1A1B7D1-EBFC-45F8-A495-B857E7F0EDD5}" type="datetimeFigureOut">
              <a:rPr lang="ru-RU" smtClean="0"/>
              <a:pPr/>
              <a:t>25.03.2020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8D582EC-52E0-4A96-918D-89A8F02200F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22.xml"/><Relationship Id="rId13" Type="http://schemas.openxmlformats.org/officeDocument/2006/relationships/slide" Target="slide19.xml"/><Relationship Id="rId18" Type="http://schemas.openxmlformats.org/officeDocument/2006/relationships/slide" Target="slide13.xml"/><Relationship Id="rId26" Type="http://schemas.openxmlformats.org/officeDocument/2006/relationships/slide" Target="slide21.xml"/><Relationship Id="rId3" Type="http://schemas.openxmlformats.org/officeDocument/2006/relationships/slide" Target="slide3.xml"/><Relationship Id="rId21" Type="http://schemas.openxmlformats.org/officeDocument/2006/relationships/slide" Target="slide14.xml"/><Relationship Id="rId7" Type="http://schemas.openxmlformats.org/officeDocument/2006/relationships/slide" Target="slide4.xml"/><Relationship Id="rId12" Type="http://schemas.openxmlformats.org/officeDocument/2006/relationships/slide" Target="slide23.xml"/><Relationship Id="rId17" Type="http://schemas.openxmlformats.org/officeDocument/2006/relationships/slide" Target="slide7.xml"/><Relationship Id="rId25" Type="http://schemas.openxmlformats.org/officeDocument/2006/relationships/slide" Target="slide12.xml"/><Relationship Id="rId2" Type="http://schemas.openxmlformats.org/officeDocument/2006/relationships/notesSlide" Target="../notesSlides/notesSlide1.xml"/><Relationship Id="rId16" Type="http://schemas.openxmlformats.org/officeDocument/2006/relationships/slide" Target="slide18.xml"/><Relationship Id="rId20" Type="http://schemas.openxmlformats.org/officeDocument/2006/relationships/slide" Target="slide11.xml"/><Relationship Id="rId1" Type="http://schemas.openxmlformats.org/officeDocument/2006/relationships/slideLayout" Target="../slideLayouts/slideLayout2.xml"/><Relationship Id="rId6" Type="http://schemas.openxmlformats.org/officeDocument/2006/relationships/slide" Target="slide26.xml"/><Relationship Id="rId11" Type="http://schemas.openxmlformats.org/officeDocument/2006/relationships/slide" Target="slide5.xml"/><Relationship Id="rId24" Type="http://schemas.openxmlformats.org/officeDocument/2006/relationships/slide" Target="slide9.xml"/><Relationship Id="rId5" Type="http://schemas.openxmlformats.org/officeDocument/2006/relationships/slide" Target="slide24.xml"/><Relationship Id="rId15" Type="http://schemas.openxmlformats.org/officeDocument/2006/relationships/slide" Target="slide6.xml"/><Relationship Id="rId23" Type="http://schemas.openxmlformats.org/officeDocument/2006/relationships/slide" Target="slide8.xml"/><Relationship Id="rId10" Type="http://schemas.openxmlformats.org/officeDocument/2006/relationships/slide" Target="slide29.xml"/><Relationship Id="rId19" Type="http://schemas.openxmlformats.org/officeDocument/2006/relationships/slide" Target="slide30.xml"/><Relationship Id="rId4" Type="http://schemas.openxmlformats.org/officeDocument/2006/relationships/slide" Target="slide17.xml"/><Relationship Id="rId9" Type="http://schemas.openxmlformats.org/officeDocument/2006/relationships/slide" Target="slide25.xml"/><Relationship Id="rId14" Type="http://schemas.openxmlformats.org/officeDocument/2006/relationships/slide" Target="slide10.xml"/><Relationship Id="rId22" Type="http://schemas.openxmlformats.org/officeDocument/2006/relationships/slide" Target="slide1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96753"/>
            <a:ext cx="7772400" cy="2385610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Курсы повышения квалификации и профессиональной переподготовки для дошкольных образовательных организаций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одзаголовок 12"/>
          <p:cNvSpPr>
            <a:spLocks noGrp="1"/>
          </p:cNvSpPr>
          <p:nvPr>
            <p:ph type="subTitle" idx="1"/>
          </p:nvPr>
        </p:nvSpPr>
        <p:spPr>
          <a:xfrm>
            <a:off x="685800" y="3611606"/>
            <a:ext cx="7772400" cy="1761609"/>
          </a:xfrm>
        </p:spPr>
        <p:txBody>
          <a:bodyPr>
            <a:normAutofit/>
          </a:bodyPr>
          <a:lstStyle/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Методист программы: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Калмыкова Татьяна Сергеевна – 89874959099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(в рабочие дни с 10:00 до 16.00)</a:t>
            </a:r>
          </a:p>
          <a:p>
            <a:endParaRPr lang="ru-RU" dirty="0"/>
          </a:p>
        </p:txBody>
      </p:sp>
      <p:pic>
        <p:nvPicPr>
          <p:cNvPr id="10" name="Рисунок 4" descr="бгпу-логотип.pn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1560" y="332656"/>
            <a:ext cx="3132137" cy="150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2" descr="C:\Users\пк\Desktop\Безымянный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39952" y="260648"/>
            <a:ext cx="1828800" cy="1869743"/>
          </a:xfrm>
          <a:prstGeom prst="rect">
            <a:avLst/>
          </a:prstGeom>
          <a:noFill/>
        </p:spPr>
      </p:pic>
      <p:pic>
        <p:nvPicPr>
          <p:cNvPr id="12" name="Picture 5" descr="C:\Users\Артур\Desktop\эмблема ПНЖ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16216" y="332656"/>
            <a:ext cx="1899320" cy="18993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Краткая программа курса: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Дистанционно: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Нормативно-правовые основы дошкольного и дополнительного образования детей.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Методика развития детского творчества в ДОО в разных возрастных группах.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Использование инновационных технологий для художественно-эстетического развития детей дошкольного возраста.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Методика обучения дошкольников изобразительному и декоративно-прикладному искусству.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Использование ИКТ в ДОО в соответствии с возрастом детей и нормами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СанПиН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Здоровьесберегающие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технологии в ДОО на занятиях изобразительного и декоративно-прикладного творчества.</a:t>
            </a:r>
          </a:p>
          <a:p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Очно-заочно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Развитие творческих способностей детей дошкольного возраста через обучение нетрадиционными техниками, способы создания индивидуальных работ, составление композиций.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«Изобразительное и декоративно-прикладное искусство в организациях дошкольного и дополнительного образования» (82 часа, стоимость курса 2000 руб.) по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очно-заочной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форме обучения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 применением дистанционных образовательных технологий (по мере набора группы)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ru-RU" sz="3600" b="1" u="sng" dirty="0" smtClean="0">
                <a:latin typeface="Times New Roman" pitchFamily="18" charset="0"/>
                <a:cs typeface="Times New Roman" pitchFamily="18" charset="0"/>
              </a:rPr>
              <a:t>Краткая программа курса: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Законодательные основы деятельности воспитателей, социальных нянь, педагогов.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Должностные и функциональные обязанности воспитателей, социальных нянь, педагогов.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Организация труда воспитателей, социальных нянь, педагогов на рабочем месте.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Возрастные особенности детей раннего и дошкольного возраста.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Особенности содержания присмотра и ухода за детьми раннего и дошкольного возраста.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Особенности присмотра за детьми по месту их проживания (помощь в гигиенических процедурах, переодевание, кормление, беседы, игры, чтение детской литературы).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Особенности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присмотр за детьми во время прогулки (сбор ребенка на прогулку, прогулка, сопровождение ребенка домой, переодевание ребенка)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Специфика планирования совместно с родителями или иными законным представителями ребенка содержания присмотра, в том числе маршрута и времени прогулки с ребенком, подготовка технических средств передвижения.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Оказание первой доврачебной помощи.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«Организация присмотра и ухода за детьми раннего и дошкольного возраста» (82 часа, стоимость курса 2000 руб.) по заочной форме обучения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 применением дистанционных образовательных технологий (по мере набора группы)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1700" b="1" u="sng" dirty="0" smtClean="0">
                <a:latin typeface="Times New Roman" pitchFamily="18" charset="0"/>
                <a:cs typeface="Times New Roman" pitchFamily="18" charset="0"/>
              </a:rPr>
              <a:t>Краткая программа курса: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Нормативно-правовые основы организации групп кратковременного пребывания.</a:t>
            </a:r>
          </a:p>
          <a:p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Образовательная программа группы кратковременного пребывания.</a:t>
            </a:r>
          </a:p>
          <a:p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Система планирования деятельности в группе кратковременного пребывания. Основная документация.</a:t>
            </a:r>
          </a:p>
          <a:p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Организация образовательного процесса в группах кратковременного пребывания разной направленности.</a:t>
            </a:r>
          </a:p>
          <a:p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Современные образовательные технологии и формы работы с детьми в группе кратковременного пребывания.</a:t>
            </a:r>
          </a:p>
          <a:p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Создание единой информационно-образовательной среды в системе взаимодействия родителей (законных представителей), ДОО, воспитанников.</a:t>
            </a:r>
          </a:p>
          <a:p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Оказание первой доврачебной помощи.</a:t>
            </a:r>
          </a:p>
          <a:p>
            <a:endParaRPr lang="ru-RU" sz="17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«Организация педагогической деятельности с детьми дошкольного возраста в группах кратковременного пребывания» (82 часа, стоимость курса 2000 руб.) по заочной форме обучения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 применением дистанционных образовательных технологий (по мере набора группы)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Краткая программа курса: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Нормативно – правовая основа интерактивного обучения в ДОО.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Технические и аудиовизуальные средства обучения.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Использование ИКТ для построения системы образования в ДОО.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Инструментальные средства реализации электронного интерактивного образования.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Инструментальная среда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Microsoft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Office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Программа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Word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«Использование информационно-коммуникационных технологий (ИКТ) в образовательном процессе в условиях внедрения ФГОС ДО» (82 часа, стоимость курса 2500 руб.) по заочной форме обучения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 применением дистанционных образовательных технологий (по мере набора группы)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Краткая программа курса: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Использование интерактивной доски в образовательной работе с детьми.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Информационные сети для поиска информации в сети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Internet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Интерактивные средства поддержки науки и образования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Internet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Специализированные информационные ресурсы сети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Internet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системе дошкольного образования.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Создание дидактических игр в программе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Power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Point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Разработка интерактивных дидактических пособий в программе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Power Point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«Основы информационно-коммуникационных технологий (ИКТ) в образовательном процессе в условиях внедрения ФГОС ДО» (32 часа стоимость курса 1500 руб.) по очной форме обучения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 применением дистанционных образовательных технологий (по мере набора группы)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Краткая программа курса: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Педагогика раннего детства.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Основные закономерности психического развития детей раннего возраста.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Становление речи у детей раннего возраста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Возникновение и развитие предметной и игровой деятельности.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Особенности обучения детей раннего возраста.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Сенсорное воспитание детей раннего возраста.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Развитие общения детей раннего возраста со взрослыми.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Адаптация детей раннего возраста к условиям ДОО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Особенности организации образовательного процесса в группах кратковременного пребывания детей раннего возраста. 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Эффективные формы, методы и приемы в образовательном процессе групп раннего возраста.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Требования к организации развивающей предметно-пространственной среды в группах раннего возраста с учетом требований ФГОС ДО.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«Воспитание и развитие детей раннего возраста в ДОО с учетом требований ФГОС ДО» (82 часа, стоимость курса 2000 руб.) по заочной форме обучения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 применением дистанционных образовательных технологий (по мере набора группы)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Краткая программа курса: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Технологии проектирования образовательной деятельности в ДОО в соответствии ФГОС ДО.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Проектирование работы в ДОО в соответствии ФГОС ДО.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Этапы и задачи проектной деятельности в ДОО.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Алгоритм разработки проекта.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Синквейн-технологии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 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Лэпбук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 в проектной деятельности дошкольников.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Технологии активного продуктивного чтения-слушания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О.Чиндилова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), механизмы реализации ФГОС на основе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системно-деятельностой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технологии, проблемно-поисковой технологии «Ситуации»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Петерсон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Л.Г.),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Технологии речевых ситуаций, речевых дуальных игр, жестово-образных игр, ассоциативный метод словарной работы (О.С.Ушакова). 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«Проектная деятельность в дошкольном образовании: технология разработки и реализации проектов» (82 часа, стоимость курса 2000 руб.) по заочной форме обучения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 применением дистанционных образовательных технологий (по мере набора группы)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Краткая программа курса: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Нормативно-правовое обеспечение деятельности ДОО.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Требования и технологии планирования работы ДОО.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Требования и условия реализации основной образовательной программы дошкольного образования в контексте ФГОС ДО.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Современное направление развитии и образовании детей.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Руководство образовательной областью «Социально-коммуникативное развитие»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Руководство образовательной областью «Познавательное развитие»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Руководство образовательной областью «Речевое развитие»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Руководство образовательной областью «Художественно-эстетическое развитие»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Руководство образовательной областью «Физическое развитие»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«Руководство образовательной деятельностью дошкольной образовательной организации» (82 часа, стоимость курса 2000 руб.) по заочной форме обучения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 применением дистанционных образовательных технологий (по мере набора группы)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3946443"/>
          </a:xfrm>
        </p:spPr>
        <p:txBody>
          <a:bodyPr>
            <a:normAutofit fontScale="32500" lnSpcReduction="20000"/>
          </a:bodyPr>
          <a:lstStyle/>
          <a:p>
            <a:r>
              <a:rPr lang="ru-RU" sz="3100" b="1" u="sng" dirty="0" smtClean="0">
                <a:latin typeface="Times New Roman" pitchFamily="18" charset="0"/>
                <a:cs typeface="Times New Roman" pitchFamily="18" charset="0"/>
              </a:rPr>
              <a:t>Краткая программа курса: 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3100" i="1" dirty="0" smtClean="0">
                <a:latin typeface="Times New Roman" pitchFamily="18" charset="0"/>
                <a:cs typeface="Times New Roman" pitchFamily="18" charset="0"/>
              </a:rPr>
              <a:t>Дистанционно:</a:t>
            </a:r>
            <a:endParaRPr lang="ru-RU" sz="3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Движение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WorldSkills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International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Ворлдскиллс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Россия, место движения в развитии мировой и отечественной системы профессионального образования и подготовки. </a:t>
            </a:r>
          </a:p>
          <a:p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Современные технологии в профессиональной сфере, в том числе цифровые. </a:t>
            </a:r>
          </a:p>
          <a:p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Стандарты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Ворлдскиллс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и спецификация стандартов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Ворлдскиллс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по компетенции «Дошкольное воспитание». </a:t>
            </a:r>
          </a:p>
          <a:p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Культура безопасного труда. </a:t>
            </a:r>
          </a:p>
          <a:p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Основы безопасного труда и эффективная организация	рабочего места в соответствии со стандартами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Ворлдскиллс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и спецификацией стандартов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Ворлдскиллс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по компетенции «Дошкольное воспитание».</a:t>
            </a:r>
          </a:p>
          <a:p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Особенности обучения в соответствии со стандартами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Ворлдскиллс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и спецификацией стандартов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Ворлдскиллс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по компетенции «Дошкольное воспитание».</a:t>
            </a:r>
          </a:p>
          <a:p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Обучение и воспитание детей дошкольного возраста.</a:t>
            </a:r>
          </a:p>
          <a:p>
            <a:r>
              <a:rPr lang="ru-RU" sz="3100" i="1" dirty="0" err="1" smtClean="0">
                <a:latin typeface="Times New Roman" pitchFamily="18" charset="0"/>
                <a:cs typeface="Times New Roman" pitchFamily="18" charset="0"/>
              </a:rPr>
              <a:t>Очно</a:t>
            </a:r>
            <a:r>
              <a:rPr lang="ru-RU" sz="3100" i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3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Выполнение модуля конкурсного задания по компетенции «Дошкольное воспитание».</a:t>
            </a:r>
          </a:p>
          <a:p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Разработка и проведение интегрированного занятия по речевому развитию (выразительное чтение) с подгруппой детей с включением дидактической игры на ИКТ оборудовании.</a:t>
            </a:r>
          </a:p>
          <a:p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Разработка и проведение интегрированного занятия по познавательному развитию (образовательная, виртуальная экскурсия созданная при помощи различных ресурсов и инновационного оборудования) и робототехнике.</a:t>
            </a:r>
          </a:p>
          <a:p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Практика оценки конкурсного задания.</a:t>
            </a:r>
          </a:p>
          <a:p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Мастер-классы от работодателей и чемпионов по модулю (по выбору).</a:t>
            </a:r>
          </a:p>
          <a:p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Разработка и общий разбор тренировочных заданий (упражнений) для студентов в учебном процессе.</a:t>
            </a:r>
          </a:p>
          <a:p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Организация и проведение режимных процессов во вторую половину дня» (процедура закаливания, организация присмотра и ухода, полдник, самостоятельная деятельность).</a:t>
            </a:r>
          </a:p>
          <a:p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Разработка тренировочных заданий (упражнений) для студентов в учебном процессе по компетенции «Дошкольное воспитание».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58218"/>
          </a:xfrm>
        </p:spPr>
        <p:txBody>
          <a:bodyPr>
            <a:noAutofit/>
          </a:bodyPr>
          <a:lstStyle/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«Технологии компетенции «Дошкольное воспитание» по стандартам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World Skills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» (76 часов, стоимость курса 2000 руб.) по очной форме обучения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 применением дистанционных образовательных технологий с последующим получением удостоверения о повышении квалификации, а так же получение сертификата «Эксперт демонстрационного экзамена» по компетенции «Дошкольное воспитание» дающее право на участие в качестве эксперта демонстрационного экзамена по компетенции «Дошкольное воспитание»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Краткая программа курса: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Психолого-педагогические основания проектирования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полилингвальной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образовательной программы дошкольного образования.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Характеристика примерной основной образовательной программы дошкольного образования и требований к результатам ее освоения.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Конструирование образовательной программы с включением технологических модулей развития способностей (освоения культурных способов деятельности как целевых образовательных результатов) в условиях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полилингвальной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среды.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Методика проектирования различных видов активности детей дошкольного возраста в условиях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полилингвальной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среды.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Теоретические и методические основы организации игровой деятельности детей раннего и дошкольного возраста.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Теоретические и методические основы проектирования познавательного развития  дошкольника в условиях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полилингвальной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среды.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Теоретические и методические основы проектирования театральной деятельности в дошкольном образовании в условиях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полилингвальной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среды.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Теоретические и методические основы проектирования изобразительной деятельности в дошкольном образовании в условиях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полилингвальной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среды.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Организация развивающей предметно-пространственной среды в дошкольной организации в условиях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полилингвальности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«Практика и методика реализации образовательного процесса условиях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полилингвальной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среды дошкольной образовательной организации» (82 часа, стоимость курса 2000 руб.) по очной форме обучения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 применением дистанционных образовательных технологий (по мере набора группы)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50825" y="248202"/>
          <a:ext cx="8713788" cy="64931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8447"/>
                <a:gridCol w="2178447"/>
                <a:gridCol w="2178447"/>
                <a:gridCol w="2178447"/>
              </a:tblGrid>
              <a:tr h="320349">
                <a:tc rowSpan="2">
                  <a:txBody>
                    <a:bodyPr/>
                    <a:lstStyle/>
                    <a:p>
                      <a:pPr algn="ctr"/>
                      <a:r>
                        <a:rPr lang="ru-RU" sz="1000" baseline="0" dirty="0" smtClean="0">
                          <a:solidFill>
                            <a:schemeClr val="tx1"/>
                          </a:solidFill>
                        </a:rPr>
                        <a:t>Переподготовка</a:t>
                      </a:r>
                      <a:endParaRPr lang="ru-RU" sz="10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8900000" scaled="1"/>
                      <a:tileRect/>
                    </a:gra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1000" baseline="0" dirty="0" smtClean="0">
                          <a:solidFill>
                            <a:schemeClr val="tx1"/>
                          </a:solidFill>
                        </a:rPr>
                        <a:t>Повышение квалификации</a:t>
                      </a:r>
                      <a:endParaRPr lang="ru-RU" sz="10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89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20349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aseline="0" dirty="0" smtClean="0">
                          <a:solidFill>
                            <a:schemeClr val="tx1"/>
                          </a:solidFill>
                        </a:rPr>
                        <a:t>Для руководителей</a:t>
                      </a:r>
                      <a:endParaRPr lang="ru-RU" sz="10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89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aseline="0" dirty="0" smtClean="0">
                          <a:solidFill>
                            <a:schemeClr val="tx1"/>
                          </a:solidFill>
                        </a:rPr>
                        <a:t>Для воспитателей</a:t>
                      </a:r>
                      <a:endParaRPr lang="ru-RU" sz="10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89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aseline="0" dirty="0" smtClean="0">
                          <a:solidFill>
                            <a:schemeClr val="tx1"/>
                          </a:solidFill>
                        </a:rPr>
                        <a:t>Для специалистов</a:t>
                      </a:r>
                      <a:endParaRPr lang="ru-RU" sz="10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8900000" scaled="1"/>
                      <a:tileRect/>
                    </a:gradFill>
                  </a:tcPr>
                </a:tc>
              </a:tr>
              <a:tr h="583736">
                <a:tc>
                  <a:txBody>
                    <a:bodyPr/>
                    <a:lstStyle/>
                    <a:p>
                      <a:pPr algn="ctr"/>
                      <a:r>
                        <a:rPr lang="ru-RU" sz="9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hlinkClick r:id="rId3" action="ppaction://hlinksldjump"/>
                        </a:rPr>
                        <a:t>«ДОШКОЛЬНАЯ ПЕДАГОГИКА И ПСИХОЛОГИЯ» с присвоением квалификации «ВОСПИТАТЕЛЬ»</a:t>
                      </a:r>
                      <a:endParaRPr lang="ru-RU" sz="9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89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hlinkClick r:id="rId4" action="ppaction://hlinksldjump"/>
                        </a:rPr>
                        <a:t>«Руководство образовательной деятельностью дошкольной образовательной организации»</a:t>
                      </a:r>
                      <a:endParaRPr lang="ru-RU" sz="9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89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hlinkClick r:id="rId5" action="ppaction://hlinksldjump"/>
                        </a:rPr>
                        <a:t>«Современные игровые технологии организации детской деятельности в ДОО с учетом требований ФГОС ДО» </a:t>
                      </a:r>
                      <a:endParaRPr lang="ru-RU" sz="9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89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hlinkClick r:id="rId6" action="ppaction://hlinksldjump"/>
                        </a:rPr>
                        <a:t>«Психолого-педагогическая работа помощника (младшего) воспитателя дошкольной образовательной организации в условиях реализации ФГОС ДО» </a:t>
                      </a:r>
                      <a:endParaRPr lang="ru-RU" sz="9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8900000" scaled="1"/>
                      <a:tileRect/>
                    </a:gradFill>
                  </a:tcPr>
                </a:tc>
              </a:tr>
              <a:tr h="494566">
                <a:tc>
                  <a:txBody>
                    <a:bodyPr/>
                    <a:lstStyle/>
                    <a:p>
                      <a:pPr algn="ctr"/>
                      <a:r>
                        <a:rPr lang="ru-RU" sz="9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hlinkClick r:id="rId7" action="ppaction://hlinksldjump"/>
                        </a:rPr>
                        <a:t>«УПРАВЛЕНИЕ ДОШКОЛЬНЫМ ОБРАЗОВАНИЕМ» с присвоением квалификации «РУКОВОДИТЕЛЬ»</a:t>
                      </a:r>
                      <a:endParaRPr lang="ru-RU" sz="9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89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hlinkClick r:id="rId8" action="ppaction://hlinksldjump"/>
                        </a:rPr>
                        <a:t>«Внутренняя система оценки качества дошкольного и основного общего образования»</a:t>
                      </a:r>
                      <a:endParaRPr lang="ru-RU" sz="9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89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hlinkClick r:id="rId9" action="ppaction://hlinksldjump"/>
                        </a:rPr>
                        <a:t>«Психолого-педагогические основы работы ДОО с детьми дошкольного возраста с ОВЗ в условиях реализации ФГОС ДО»</a:t>
                      </a:r>
                      <a:endParaRPr lang="ru-RU" sz="9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89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hlinkClick r:id="rId10" action="ppaction://hlinksldjump"/>
                        </a:rPr>
                        <a:t>«Интерактивные технологии организации музыкальной деятельности дошкольников в условиях реализации ФГОС ДО»</a:t>
                      </a:r>
                      <a:endParaRPr lang="ru-RU" sz="900" baseline="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8900000" scaled="1"/>
                      <a:tileRect/>
                    </a:gradFill>
                  </a:tcPr>
                </a:tc>
              </a:tr>
              <a:tr h="609055">
                <a:tc>
                  <a:txBody>
                    <a:bodyPr/>
                    <a:lstStyle/>
                    <a:p>
                      <a:pPr algn="ctr"/>
                      <a:r>
                        <a:rPr lang="ru-RU" sz="9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hlinkClick r:id="rId11" action="ppaction://hlinksldjump"/>
                        </a:rPr>
                        <a:t>«ПЕДАГОГ ЭЛЕКТРОННОГО ОБУЧЕНИЯ В ДОШКОЛЬНОЙ ОБРАЗОВАТЕЛЬНОЙ ОРГАНИЗАЦИИ»</a:t>
                      </a:r>
                      <a:endParaRPr lang="ru-RU" sz="9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89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hlinkClick r:id="rId12" action="ppaction://hlinksldjump"/>
                        </a:rPr>
                        <a:t>«Внутренняя система оценки качества дошкольного образования» </a:t>
                      </a:r>
                      <a:endParaRPr lang="ru-RU" sz="9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89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hlinkClick r:id="rId13" action="ppaction://hlinksldjump"/>
                        </a:rPr>
                        <a:t>«Практика и методика реализации образовательного процесса условиях </a:t>
                      </a:r>
                      <a:r>
                        <a:rPr lang="ru-RU" sz="9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hlinkClick r:id="rId13" action="ppaction://hlinksldjump"/>
                        </a:rPr>
                        <a:t>полилингвальной</a:t>
                      </a:r>
                      <a:r>
                        <a:rPr lang="ru-RU" sz="9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hlinkClick r:id="rId13" action="ppaction://hlinksldjump"/>
                        </a:rPr>
                        <a:t> среды дошкольной образовательной организации»</a:t>
                      </a:r>
                      <a:endParaRPr lang="ru-RU" sz="900" baseline="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89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hlinkClick r:id="rId14" action="ppaction://hlinksldjump"/>
                        </a:rPr>
                        <a:t>«Изобразительное и декоративно-прикладное искусство в организациях дошкольного и дополнительного образования»</a:t>
                      </a:r>
                      <a:endParaRPr lang="ru-RU" sz="900" baseline="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8900000" scaled="1"/>
                      <a:tileRect/>
                    </a:gradFill>
                  </a:tcPr>
                </a:tc>
              </a:tr>
              <a:tr h="805946">
                <a:tc>
                  <a:txBody>
                    <a:bodyPr/>
                    <a:lstStyle/>
                    <a:p>
                      <a:pPr algn="ctr"/>
                      <a:r>
                        <a:rPr lang="ru-RU" sz="9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hlinkClick r:id="rId15" action="ppaction://hlinksldjump"/>
                        </a:rPr>
                        <a:t>«ФИЗИЧЕСКАЯ КУЛЬТУРА В ДОШКОЛЬНЫХ ОБРАЗОВАТЕЛЬНЫХ ОРГАНИЗАЦИЯХ В УСЛОВИЯХ РЕАЛИЗАЦИИ ФГОС ДО» с присвоением квалификации «ИНСТРУКТОР-МЕТОДИСТ»</a:t>
                      </a:r>
                      <a:endParaRPr lang="ru-RU" sz="9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89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hlinkClick r:id="rId16" action="ppaction://hlinksldjump"/>
                        </a:rPr>
                        <a:t>«Технологии компетенции «Дошкольное воспитание» по стандартам </a:t>
                      </a:r>
                      <a:r>
                        <a:rPr lang="en-US" sz="9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hlinkClick r:id="rId16" action="ppaction://hlinksldjump"/>
                        </a:rPr>
                        <a:t>World Skills</a:t>
                      </a:r>
                      <a:r>
                        <a:rPr lang="ru-RU" sz="9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hlinkClick r:id="rId16" action="ppaction://hlinksldjump"/>
                        </a:rPr>
                        <a:t>»</a:t>
                      </a:r>
                      <a:endParaRPr lang="ru-RU" sz="9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ru-RU" sz="9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89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hlinkClick r:id="" action="ppaction://noaction"/>
                        </a:rPr>
                        <a:t>«Дошкольная педагогика и психология»</a:t>
                      </a:r>
                      <a:endParaRPr lang="ru-RU" sz="9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ru-RU" sz="9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89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hlinkClick r:id="rId10" action="ppaction://hlinksldjump"/>
                        </a:rPr>
                        <a:t>«Интерактивные технологии организации речевой деятельности дошкольников в условиях реализации ФГОС ДО» </a:t>
                      </a:r>
                      <a:endParaRPr lang="ru-RU" sz="9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ru-RU" sz="9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8900000" scaled="1"/>
                      <a:tileRect/>
                    </a:gradFill>
                  </a:tcPr>
                </a:tc>
              </a:tr>
              <a:tr h="605591">
                <a:tc rowSpan="5">
                  <a:txBody>
                    <a:bodyPr/>
                    <a:lstStyle/>
                    <a:p>
                      <a:pPr algn="ctr"/>
                      <a:r>
                        <a:rPr lang="ru-RU" sz="9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hlinkClick r:id="rId17" action="ppaction://hlinksldjump"/>
                        </a:rPr>
                        <a:t>«МЕТОДИЧЕСКАЯ ДЕЯТЕЛЬНОСТЬ В ДОШКОЛЬНОЙ ОБРАЗОВАТЕЛЬНОЙ ОРГАНИЗАЦИИ» с присвоением квалификации «СТАРШИЙ ВОСПИТАТЕЛЬ»</a:t>
                      </a:r>
                      <a:endParaRPr lang="ru-RU" sz="9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89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9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89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hlinkClick r:id="rId18" action="ppaction://hlinksldjump"/>
                        </a:rPr>
                        <a:t>«Использование информационно-коммуникационных технологий (ИКТ) в образовательном процессе в условиях внедрения ФГОС ДО»</a:t>
                      </a:r>
                      <a:endParaRPr lang="ru-RU" sz="900" baseline="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89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hlinkClick r:id="rId19" action="ppaction://hlinksldjump"/>
                        </a:rPr>
                        <a:t>«Организации дополнительных платных образовательных услуг в ДОО» </a:t>
                      </a:r>
                      <a:endParaRPr lang="ru-RU" sz="9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ru-RU" sz="9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8900000" scaled="1"/>
                      <a:tileRect/>
                    </a:gradFill>
                  </a:tcPr>
                </a:tc>
              </a:tr>
              <a:tr h="320349">
                <a:tc vMerge="1">
                  <a:txBody>
                    <a:bodyPr/>
                    <a:lstStyle/>
                    <a:p>
                      <a:pPr algn="ctr"/>
                      <a:endParaRPr lang="ru-RU" sz="10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1000" b="1" baseline="0" dirty="0" smtClean="0">
                          <a:solidFill>
                            <a:schemeClr val="tx1"/>
                          </a:solidFill>
                        </a:rPr>
                        <a:t>Новые!</a:t>
                      </a:r>
                      <a:endParaRPr lang="ru-RU" sz="10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89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ru-RU" sz="1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000" dirty="0"/>
                    </a:p>
                  </a:txBody>
                  <a:tcPr/>
                </a:tc>
              </a:tr>
              <a:tr h="605591">
                <a:tc vMerge="1">
                  <a:txBody>
                    <a:bodyPr/>
                    <a:lstStyle/>
                    <a:p>
                      <a:pPr algn="ctr"/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hlinkClick r:id="rId20" action="ppaction://hlinksldjump"/>
                        </a:rPr>
                        <a:t>«Организация присмотра и ухода за детьми раннего и дошкольного возраста» </a:t>
                      </a:r>
                      <a:endParaRPr lang="ru-RU" sz="9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89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hlinkClick r:id="rId21" action="ppaction://hlinksldjump"/>
                        </a:rPr>
                        <a:t>«Основы информационно-коммуникационных технологий (ИКТ) в образовательном процессе в условиях внедрения ФГОС ДО»</a:t>
                      </a:r>
                      <a:endParaRPr lang="ru-RU" sz="900" baseline="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89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hlinkClick r:id="" action="ppaction://noaction"/>
                        </a:rPr>
                        <a:t>«Педагог дополнительного образования в ДОО»</a:t>
                      </a:r>
                      <a:endParaRPr lang="ru-RU" sz="9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ru-RU" sz="9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8900000" scaled="1"/>
                      <a:tileRect/>
                    </a:gradFill>
                  </a:tcPr>
                </a:tc>
              </a:tr>
              <a:tr h="482779">
                <a:tc vMerge="1">
                  <a:txBody>
                    <a:bodyPr/>
                    <a:lstStyle/>
                    <a:p>
                      <a:pPr algn="ctr"/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hlinkClick r:id="rId22" action="ppaction://hlinksldjump"/>
                        </a:rPr>
                        <a:t>«Проектная деятельность в дошкольном образовании: технология разработки и реализации проектов»</a:t>
                      </a:r>
                      <a:endParaRPr lang="ru-RU" sz="900" baseline="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89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hlinkClick r:id="rId23" action="ppaction://hlinksldjump"/>
                        </a:rPr>
                        <a:t>«Основы финансовой грамотности для дошкольников в ДОО»</a:t>
                      </a:r>
                      <a:endParaRPr lang="ru-RU" sz="9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ru-RU" sz="9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89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hlinkClick r:id="rId24" action="ppaction://hlinksldjump"/>
                        </a:rPr>
                        <a:t>«Современные технологии развития детской одаренности в ДОО»</a:t>
                      </a:r>
                      <a:endParaRPr lang="ru-RU" sz="9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ru-RU" sz="9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8900000" scaled="1"/>
                      <a:tileRect/>
                    </a:gradFill>
                  </a:tcPr>
                </a:tc>
              </a:tr>
              <a:tr h="627931">
                <a:tc vMerge="1">
                  <a:txBody>
                    <a:bodyPr/>
                    <a:lstStyle/>
                    <a:p>
                      <a:pPr algn="ctr"/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hlinkClick r:id="rId25" action="ppaction://hlinksldjump"/>
                        </a:rPr>
                        <a:t>«Организация педагогической деятельности с детьми дошкольного возраста в группах кратковременного пребывания» </a:t>
                      </a:r>
                      <a:endParaRPr lang="ru-RU" sz="900" baseline="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89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hlinkClick r:id="rId26" action="ppaction://hlinksldjump"/>
                        </a:rPr>
                        <a:t>«Информационно-коммуникационные технологии и цифровое обучение педагога в дошкольном образовании» </a:t>
                      </a:r>
                      <a:endParaRPr lang="ru-RU" sz="9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ru-RU" sz="9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89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90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8900000" scaled="1"/>
                      <a:tileRect/>
                    </a:gra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Краткая программа курса: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ba-RU" dirty="0" smtClean="0">
                <a:latin typeface="Times New Roman" pitchFamily="18" charset="0"/>
                <a:cs typeface="Times New Roman" pitchFamily="18" charset="0"/>
              </a:rPr>
              <a:t>Создание интерактивных игр на компьютере (программы Jigsaw Puzzle, Power Point, Киностудия Movie Maker);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ba-RU" dirty="0" smtClean="0">
                <a:latin typeface="Times New Roman" pitchFamily="18" charset="0"/>
                <a:cs typeface="Times New Roman" pitchFamily="18" charset="0"/>
              </a:rPr>
              <a:t>Разработка интерактивных игр на телефоне, планшете;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ba-RU" dirty="0" smtClean="0">
                <a:latin typeface="Times New Roman" pitchFamily="18" charset="0"/>
                <a:cs typeface="Times New Roman" pitchFamily="18" charset="0"/>
              </a:rPr>
              <a:t>Создание мультипликационных фильмов.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ba-RU" dirty="0" smtClean="0">
                <a:latin typeface="Times New Roman" pitchFamily="18" charset="0"/>
                <a:cs typeface="Times New Roman" pitchFamily="18" charset="0"/>
              </a:rPr>
              <a:t>Методика использования интерактивных гаджетов в образовательной деятельности ДОО (пол, песочница, доска и др.).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«Информационно-коммуникационные технологии в дошкольном образовании» (16 часов, стоимость 1000 руб.) по очной форме обучения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(по мере набора группы)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Программа является блочно-модульной и каждый из модулей может быть освоен как самостоятельная программа, так и по накопительной системе (на усмотрение слушателя) с последующей выдачей удостоверения о повышении квалификации установленного образца. 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Модуль 1. Новые подходы к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информационно-коммуникационным технологиям педагога в дошкольном образовании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Модуль 2. Методика работы педагога ДОО с интерактивной доской и интерактивным полом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Модуль 3. Методика работы педагога ДОО с интерактивным столом и интерактивной песочницей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Модуль 4. Робототехника 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lego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–конструирование в ДОО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Модуль 5. Методика создания мультфильмов в ДОО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Модуль 6. Методика работы педагога ДОО с интерактивными кубами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Модуль 7. Методика создания интерактивных игр и пособий 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«Информационно-коммуникационные технологии и цифровое обучение педагога в дошкольном образовании» (18 часов, стоимость модуля 1000 руб., 108 часов, стоимость курса 7000 руб.) по очной форме обучения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(по мере набора группы)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Краткая программа курса: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Нормативно-правовая база проведения внутренней  оценки качества дошкольного образования по ФГОС ДО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Методика исследования оценки качества дошкольного образования в условиях реализации ФГОС ДО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Требования к разработке программы в соответствии с ФГОС ДО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Подведение результатов оценки качества дошкольного образования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Составление отчета по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самообследованию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Очный курс практического обучения с привлечением ведущих специалистов управления по контролю и надзору в сфере образования РБ «Внутренняя система оценки качества дошкольного и основного общего образования» (16 часов, стоимость курса 1000 руб.) (очное занятие в субботу)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Краткая программа курса: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Нормативно-правовая база проведения внутренней  оценки качества дошкольного образования по ФГОС ДО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Методика исследования оценки качества дошкольного образования в условиях реализации ФГОС ДО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Требования к разработке программы в соответствии с ФГОС ДО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Подведение результатов оценки качества дошкольного образования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Составление отчета по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самообследованию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Очный курс практического обучения с привлечением ведущих специалистов управления по контролю и надзору в сфере образования РБ «Внутренняя система оценки качества дошкольного  образования» (16 часов, стоимость курса 1000 руб.) (очное занятие в субботу)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Краткая программа курса: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Игровые технологии как вид педагогических технологий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Технологии развивающих игр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Технологии сюжетных и творческих игр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Технология деловой игры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Тренинговые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игровые технологии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Сенсорное развитие ребенка средствами игровых технологий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Игровые технологии в познавательно-исследовательской и проектной деятельности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Формирование элементарных математических представлений средствами игровых технологий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Ознакомление с предметным окружением, социальным миром и миром природы посредством игровых технологий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Информационно-коммуникационные игровые технологии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Современные игровые технологии взаимодействия и сотрудничества с семьей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«Современные игровые технологии организации детской деятельности в ДОО с учетом требований ФГОС ДО» (86 часов, стоимость курса 1500 руб.) по заочной форме обучения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 применением дистанционных образовательных технологий (по мере набора группы)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Краткая программа курса: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Психолого-педагогические основы инклюзивного образования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Личность педагога, реализующего образование детей с ОВЗ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Понятие нормы и отклонения от нормы в развитии личности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Педагогические характеристики детей с ОВЗ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Особенности профессиональной деятельности педагога, реализующего образование детей с ОВЗ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Обучение и воспитание детей с нарушением интеллекта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Обучение и воспитание детей с нарушением опорно-двигательного аппарата 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Обучение и воспитание с сенсорными нарушениями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Обучение и воспитание с эмоционально-волевыми нарушениями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Психолого-педагогическое сопровождение родителей в воспитании и развитии детей с ОВЗ.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«Психолого-педагогические основы работы ДОО с детьми дошкольного возраста с ОВЗ в условиях реализации ФГОС ДО» (86 часов, стоимость курса 1500 руб., 108 часов, стоимость курса 2000 руб.) по заочной форме обучения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 применением дистанционных образовательных технологий (по мере набора группы)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Краткая программа курса: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Психолого-педагогические особенности возрастного развития детей дошкольного возраста.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Психолого-педагогические основы организации воспитательно-образовательного процесса в ДОО.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Формы организации образовательного процесса в ДОО.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Нормативно-правовое обеспечение деятельности младших воспитателей по охране жизни и здоровья ребенка.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Требования к организации работы младшего воспитателя в ДОО по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СанПин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Создание условия для адаптации ребенка к условиям ДОО.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Организация игровой деятельности в ДОО. Ребёнок дошкольного возраста как участник игры.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Взаимодействие младшего воспитателя с родителями (законными представителями) воспитанников.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«Психолого-педагогическая работа помощника (младшего) воспитателя дошкольной образовательной организации в условиях реализации ФГОС ДО» (86 часов, стоимость курса 1000 руб.) по заочной форме обучения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 применением дистанционных образовательных технологий (по мере набора группы)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Краткая программа курса: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Теоретические основы музыкального развития дошкольников в условиях реализации ФГОС ДО.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Современные вариативные программы и технологии по музыкальному развитию дошкольников в свете ФГОС ДО.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Проектирование части программ, формируемой участниками образовательных отношений по музыкальному развитию дошкольников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Сущность, содержание музыкальной деятельности дошкольников 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Музыкальное искусство и художественная деятельность детей дошкольного возраста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Проектирование работы по восприятию музыки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Проектирование работы по пению.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Проектирование работы по музыкально-ритмическим движениям.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Проектирование работы по игре на детских музыкальных инструментах.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Проектирование работы по самостоятельной музыкальной деятельности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Создание музыкальной развивающей предметно-пространственной среды группы.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«Интерактивные технологии организации музыкальной деятельности дошкольников в условиях реализации ФГОС ДО» (86 часов, стоимость курса 2000 руб.) по заочной форме обучения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 применением дистанционных образовательных технологий (по мере набора группы)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Краткая программа курса: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Теоретические основы физического развития дошкольников.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Физическое развитие и формирование правил здорового образа жизни у детей дошкольного возраста.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Здоровьесберегающие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технологии в детском саду.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Организация физкультурно-оздоровительной работы в ДОО.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Современные технологии физического развития дошкольников.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Возрастные особенности детей раннего и дошкольного возраста.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Планирование и организация работы по физическому воспитанию в ДОО.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Диагностика физической подготовленности и сенсомоторного развития ребенка.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«Профессиональная компетентность педагога ДОО в образовательной области «Физическое развитие» в соответствии с требованиями ФГОС ДО» (86 часов, стоимость курса 2000 руб.) по заочной форме обучения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 применением дистанционных образовательных технологий (по мере набора группы)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Краткая программа курса: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Инновационные, интерактивные  технологии организации речевой деятельности детей в условиях  реализации ФГОС ДО.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Современные вариативные программы по речевому развитию дошкольников в свете ФГОС ДО.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Лингводидактика.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Сущность, содержание технологий и алгоритмов речевого развития детей дошкольного возраста (по всем компонентам речи) на основе обследования уровня речевого развития детей. Диагностика речевого развития детей дошкольного возраста.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Алгоритм организации и проведения занятий по развитию словаря детей дошкольного возраста на основе углубления знаний, опыта познаний о предметах и явлениях.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Синквейн-технологии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Лэпбук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 и др.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Технологии проектирования образовательной деятельности в ДОО в рамках речевого развития дошкольников в соответствии ФГОС ДО.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Проектирование работы по освоению дошкольниками грамматики родного языка. Интерактивные игры по развитию грамматического строя речи.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Проектирование работы по развитию звуковой культуры речи детей дошкольного возраста. 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«Интерактивные технологии организации речевой деятельности дошкольников в условиях реализации ФГОС ДО» (86 часов, стоимость курса 2000 руб.) по заочной форме обучения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 применением дистанционных образовательных технологий (по мере набора группы)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188032"/>
          </a:xfrm>
        </p:spPr>
        <p:txBody>
          <a:bodyPr>
            <a:normAutofit fontScale="40000" lnSpcReduction="20000"/>
          </a:bodyPr>
          <a:lstStyle/>
          <a:p>
            <a:r>
              <a:rPr lang="ru-RU" sz="3000" b="1" u="sng" dirty="0" smtClean="0">
                <a:latin typeface="Times New Roman" pitchFamily="18" charset="0"/>
                <a:cs typeface="Times New Roman" pitchFamily="18" charset="0"/>
              </a:rPr>
              <a:t>Краткая программа курса: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hangingPunct="0"/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Общая педагогика и психология</a:t>
            </a:r>
          </a:p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Психология развития и возрастная психология</a:t>
            </a:r>
          </a:p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Дошкольная педагогика и психология</a:t>
            </a:r>
          </a:p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Специальная педагогика и психология</a:t>
            </a:r>
          </a:p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Нормативно-правовое обеспечение дошкольного образования.</a:t>
            </a:r>
          </a:p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Теоретические и методические основы ФГОС ДО</a:t>
            </a:r>
          </a:p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Основная образовательная программа дошкольного образования</a:t>
            </a:r>
          </a:p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Требования к результатам освоения основной образовательной программы дошкольного образования в условиях введения ФГОС ДО</a:t>
            </a:r>
          </a:p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Познавательное развитие детей дошкольного возраста</a:t>
            </a:r>
          </a:p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Речевое развитие детей дошкольного возраста</a:t>
            </a:r>
          </a:p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Художественно-эстетическое развитие детей дошкольного возраста</a:t>
            </a:r>
          </a:p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Физическое развитие детей дошкольного возраста</a:t>
            </a:r>
          </a:p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Социально-коммуникативное развитие детей дошкольного возраста</a:t>
            </a:r>
          </a:p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Информационно-коммуникационные технологии в обучении и воспитании</a:t>
            </a:r>
          </a:p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Методика обучения и воспитания в области дошкольного образования в условиях реализации ФГОС ДО</a:t>
            </a:r>
          </a:p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Планирование и организация образовательной деятельности ДОО в группах раннего и дошкольного возраста</a:t>
            </a:r>
          </a:p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Планирование и организация развивающей предметно-пространственной среды в условиях реализации ФГОС ДО</a:t>
            </a:r>
          </a:p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Планирование и организация модели инклюзивной практики в дошкольной организации</a:t>
            </a:r>
          </a:p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Планирование и организация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предшкольной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подготовки в системе образования.</a:t>
            </a:r>
          </a:p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Оказание первой помощи в ДОО</a:t>
            </a:r>
          </a:p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Практика – стажировка</a:t>
            </a:r>
          </a:p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Итоговая аттестационная – экзамен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«ДОШКОЛЬНАЯ ПЕДАГОГИКА И ПСИХОЛОГИЯ» с присвоением квалификации «ВОСПИТАТЕЛЬ» в соответствии с профессиональным стандартом «Педагог» (530 часов стоимость курсов 18 000 руб.) по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очно-заочной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форме обучения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 применением дистанционных образовательных технологий</a:t>
            </a:r>
            <a:r>
              <a:rPr lang="ru-RU" sz="16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(прием документов до 01.04.2020г., обучение заканчивается 31.05.2020г.)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Краткая программа курса: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Маркетинг: сущность, общая характеристика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Маркетинговая служба в ДОО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Проведение маркетингового исследования организации дополнительных образовательных услуг в ДОО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Реклама дополнительных образовательных услуг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Нормативно-правовая база организации системы платных дополнительных образовательных услуг  в ДОО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Особенности написания программ по дополнительным платным образовательным услугам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Документация ДОО. Документация педагога дополнительного образования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Мониторинг удовлетворенности качеством оказания дополнительных платных услуг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Создание единой открытой системы информирования о платных дополнительных образовательных услугах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Организация профессиональной деятельности педагога дополнительного образования в условиях ФГОС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«Организации дополнительных платных образовательных услуг в ДОО» (86 часов, стоимость курса 2000 руб.) по очной форме обучения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 применением дистанционных образовательных технологий (по мере набора группы)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Краткая программа курса: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Нормативно-правовая база организации системы платных дополнительных образовательных услуг  в ДОО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Особенности написания программ по дополнительным платным образовательным услугам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Документация ДОО.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Документация педагога дополнительного образования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Мониторинг удовлетворенности качеством оказания дополнительных платных услуг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Создание единой открытой системы информирования о платных дополнительных образовательных услугах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Организация профессиональной деятельности педагога дополнительного образования в условиях ФГОС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«Педагог дополнительного образования в ДОО» 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(108 часов, стоимость курса 2500 руб.) по очной форме обучения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 применением дистанционных образовательных технологий (по мере набора группы)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188032"/>
          </a:xfrm>
        </p:spPr>
        <p:txBody>
          <a:bodyPr>
            <a:normAutofit/>
          </a:bodyPr>
          <a:lstStyle/>
          <a:p>
            <a:r>
              <a:rPr lang="ru-RU" sz="3000" b="1" u="sng" dirty="0" smtClean="0">
                <a:latin typeface="Times New Roman" pitchFamily="18" charset="0"/>
                <a:cs typeface="Times New Roman" pitchFamily="18" charset="0"/>
              </a:rPr>
              <a:t>Краткая программа курса: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Познавательное развитие детей дошкольного возраста</a:t>
            </a:r>
          </a:p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Речевое развитие детей дошкольного возраста</a:t>
            </a:r>
          </a:p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Художественно-эстетическое развитие детей дошкольного возраста</a:t>
            </a:r>
          </a:p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Физическое развитие детей дошкольного возраста</a:t>
            </a:r>
          </a:p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Социально-коммуникативное развитие детей дошкольного возраста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42194"/>
          </a:xfrm>
        </p:spPr>
        <p:txBody>
          <a:bodyPr>
            <a:noAutofit/>
          </a:bodyPr>
          <a:lstStyle/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«Дошкольная педагогика и психология» (86 часов, стоимость курса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00 руб.) по заочной форме обучения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 применением дистанционных образовательных технологий (по мере набора группы)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674635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Методист программы: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Татьяна Сергеевна – 89874959099 (в рабочие дни с 10:00 до 16.00)</a:t>
            </a:r>
          </a:p>
          <a:p>
            <a:pPr algn="ctr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Заявки на обучение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принимаются по электронной почте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kursy_pk@mail.ru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Образец заявки: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название курса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+ ФИО (полностью) + телефон (сотовый) +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номер детского сада.</a:t>
            </a:r>
          </a:p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Наприме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р: Иванова Мария Ивановна 89174000000 детский сад № 3, г. Уфы.</a:t>
            </a:r>
          </a:p>
          <a:p>
            <a:pPr algn="ctr">
              <a:buNone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 заявке прилагаются сканированные копии: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паспорта с пропиской, диплома о высшем/среднем профессиональном образовании, свидетельство о браке (если фамилия в дипломе и паспорте не совпадает). 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Слушатели, имеющие диплом о неоконченном высшем образовании или удостоверение педагогического класса, на обучение (не на все курсы, спрашивайте отдельно) не принимаются*. 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*в соответствии с разъяснениями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Минобрнауки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АК-2453/06 от 25.08.2015, "обучение в одногодичных педагогических классах при средних общеобразовательных школах по подготовке воспитателей дошкольных учреждений не может быть приравнено к начальному профессиональному образованию, а соответственно и к среднему профессиональному образованию по действующему законодательству РФ в сфере образования".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972008"/>
          </a:xfrm>
        </p:spPr>
        <p:txBody>
          <a:bodyPr>
            <a:normAutofit fontScale="47500" lnSpcReduction="20000"/>
          </a:bodyPr>
          <a:lstStyle/>
          <a:p>
            <a:r>
              <a:rPr lang="ru-RU" sz="3000" b="1" u="sng" dirty="0" smtClean="0">
                <a:latin typeface="Times New Roman" pitchFamily="18" charset="0"/>
                <a:cs typeface="Times New Roman" pitchFamily="18" charset="0"/>
              </a:rPr>
              <a:t>Краткая программа курса: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Нормативно-правовое обеспечение деятельности ДОО.</a:t>
            </a:r>
          </a:p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Требования и технологии планирования работы ДОО.</a:t>
            </a:r>
          </a:p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Требования и условия реализации основной образовательной программы дошкольного образования в контексте ФГОС ДО.</a:t>
            </a:r>
          </a:p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Современное направление развитии и образовании детей.</a:t>
            </a:r>
          </a:p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Руководство образовательной областью «Социально-коммуникативное развитие»</a:t>
            </a:r>
          </a:p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Руководство образовательной областью «Познавательное развитие»</a:t>
            </a:r>
          </a:p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Руководство образовательной областью «Речевое развитие»</a:t>
            </a:r>
          </a:p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Руководство образовательной областью «Художественно-эстетическое развитие»</a:t>
            </a:r>
          </a:p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Руководство образовательной областью «Физическое развитие»</a:t>
            </a:r>
          </a:p>
          <a:p>
            <a:pPr hangingPunct="0"/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Общая педагогика и психология</a:t>
            </a:r>
          </a:p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Психология развития и возрастная психология</a:t>
            </a:r>
          </a:p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Дошкольная педагогика и психология</a:t>
            </a:r>
          </a:p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Специальная педагогика и психология</a:t>
            </a:r>
          </a:p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Нормативно-правовое обеспечение дошкольного образования.</a:t>
            </a:r>
          </a:p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Теоретические и методические основы ФГОС ДО</a:t>
            </a:r>
          </a:p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Основная образовательная программа дошкольного образования</a:t>
            </a:r>
          </a:p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Требования к результатам освоения основной образовательной программы дошкольного образования в условиях введения ФГОС ДО</a:t>
            </a:r>
          </a:p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Практика – стажировка.</a:t>
            </a:r>
          </a:p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Итоговая аттестация – экзамен.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«УПРАВЛЕНИЕ ДОШКОЛЬНЫМ ОБРАЗОВАНИЕМ» с присвоением квалификации «РУКОВОДИТЕЛЬ» (530 часов стоимость курсов 18 000 руб.) по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очно-заочной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форме обучения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 применением дистанционных образовательных технологий</a:t>
            </a:r>
            <a:r>
              <a:rPr lang="ru-RU" sz="16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(по мере набора группы)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ru-RU" sz="2900" b="1" u="sng" dirty="0" smtClean="0">
                <a:latin typeface="Times New Roman" pitchFamily="18" charset="0"/>
                <a:cs typeface="Times New Roman" pitchFamily="18" charset="0"/>
              </a:rPr>
              <a:t>Краткая программа курса: 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Модуль 1. Психолого-педагогическая деятельность в дошкольном образовании</a:t>
            </a:r>
          </a:p>
          <a:p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Дошкольная психология и педагогика</a:t>
            </a:r>
          </a:p>
          <a:p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Познавательное развитие детей дошкольного возраста</a:t>
            </a:r>
          </a:p>
          <a:p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Речевое развитие детей дошкольного возраста</a:t>
            </a:r>
          </a:p>
          <a:p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Художественно-эстетическое развитие детей дошкольного возраста</a:t>
            </a:r>
          </a:p>
          <a:p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Физическое развитие детей дошкольного возраста</a:t>
            </a:r>
          </a:p>
          <a:p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Социально-коммуникативное развитие детей дошкольного возраста</a:t>
            </a:r>
          </a:p>
          <a:p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Организация развивающей предметно-пространственной среды в условиях реализации ФГОС ДО</a:t>
            </a:r>
          </a:p>
          <a:p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Модуль 2. Новые подходы к национальной политике информатизации дошкольного образования </a:t>
            </a:r>
          </a:p>
          <a:p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Модуль 3. Методика работы педагога ДОО с интерактивной доской и интерактивным полом </a:t>
            </a:r>
          </a:p>
          <a:p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Модуль 4. Методика работы педагога ДОО с интерактивным столом и интерактивной песочницей </a:t>
            </a:r>
          </a:p>
          <a:p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Модуль 5. Робототехника и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lego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–конструирование в ДОО </a:t>
            </a:r>
          </a:p>
          <a:p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Модуль 6. Методика создания мультфильмов в ДОО </a:t>
            </a:r>
          </a:p>
          <a:p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Модуль 7. Методика работы педагога ДОО с интерактивными кубами </a:t>
            </a:r>
          </a:p>
          <a:p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Модуль 8. Методика создания интерактивных игр и пособий </a:t>
            </a:r>
          </a:p>
          <a:p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Практика – стажировка.</a:t>
            </a:r>
          </a:p>
          <a:p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Итоговая аттестационная – экзамен.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«ПЕДАГОГ ЭЛЕКТРОННОГО ОБУЧЕНИЯ В ДОШКОЛЬНОЙ ОБРАЗОВАТЕЛЬНОЙ ОРГАНИЗАЦИИ» (250 часов стоимость курсов 15 000 руб.) по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очно-заочной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форме обучения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 применением дистанционных образовательных технологий</a:t>
            </a:r>
            <a:r>
              <a:rPr lang="ru-RU" sz="18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(по мере набора группы)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1400" b="1" u="sng" dirty="0" smtClean="0">
                <a:latin typeface="Times New Roman" pitchFamily="18" charset="0"/>
                <a:cs typeface="Times New Roman" pitchFamily="18" charset="0"/>
              </a:rPr>
              <a:t>Краткая программа курса: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Нормативно-правовое обеспечение дошкольного образования.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Теоретические и методические основы ФГОС ДО.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Общая педагогика и психология.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Психология развития и возрастная психология.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Дошкольная педагогика и психология.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Элементы адаптивной физической культуры в ДОО.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Организация образовательной деятельности ДОО в условиях реализации ФГОС ДО (образовательная область «Физическое развитие»).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Физическое развитие и формирование правил здорового образа жизни дошкольников.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Теория и методика физического развития дошкольников.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Проектирование педагогического процесса по физическому развитию.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Профессиональная компетентность инструктора по физической культуре.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Оказание первой помощи.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Практика – стажировка.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Итоговая аттестация – экзамен.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Autofit/>
          </a:bodyPr>
          <a:lstStyle/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«ФИЗИЧЕСКАЯ КУЛЬТУРА В ДОШКОЛЬНЫХ ОБРАЗОВАТЕЛЬНЫХ ОРГАНИЗАЦИЯХ В УСЛОВИЯХ РЕАЛИЗАЦИИ ФГОС ДО» с присвоением квалификации «ИНСТРУКТОР-МЕТОДИСТ» (530 часов стоимость курсов 18 000 руб.) по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очно-заочной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форме обучения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 применением дистанционных образовательных технологий (по мере набора группы)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1200" b="1" u="sng" dirty="0" smtClean="0">
                <a:latin typeface="Times New Roman" pitchFamily="18" charset="0"/>
                <a:cs typeface="Times New Roman" pitchFamily="18" charset="0"/>
              </a:rPr>
              <a:t>Краткая программа курса: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Нормативно-правовое обеспечение дошкольного образования.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ФГОС ДО как ориентир развития системы дошкольного образования.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Педагогика и психология.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Социальная педагогика и психология.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Дошкольная педагогика и психология.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Специальная педагогика и инклюзивное образование детей.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Планирование образовательной деятельности в ДОО с учетом ФГОС ДО.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Инновационная деятельность в ДОО.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Современные педагогические образовательные технологии в ДОО.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Содержание дошкольного образования в условиях реализации ФГОС ДО.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Алгоритм разработки основной образовательной программы ДО.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Требования к результатам освоения основной образовательной программы ДО.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Организация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предшкольной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подготовки в системе образования.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Методическое обеспечение дошкольного образования.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Организационные модели инклюзивной практики в дошкольной организации.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Требования к воспитателям, специалистам и руководителям дошкольной организации в условиях реализации ФГОС ДО и профессионального стандарта.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Практика – стажировка.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Итоговая аттестация – экзамен.</a:t>
            </a:r>
          </a:p>
          <a:p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txBody>
          <a:bodyPr>
            <a:noAutofit/>
          </a:bodyPr>
          <a:lstStyle/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«МЕТОДИЧЕСКАЯ ДЕЯТЕЛЬНОСТЬ В ДОШКОЛЬНОЙ ОБРАЗОВАТЕЛЬНОЙ ОРГАНИЗАЦИИ» с присвоением квалификации «СТАРШИЙ ВОСПИТАТЕЛЬ» (530 часов стоимость курсов 18 000 руб.) по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очно-заочной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форме обучения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 применением дистанционных образовательных технологий</a:t>
            </a:r>
            <a:r>
              <a:rPr lang="ru-RU" sz="16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(по мере набора группы)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Краткая программа курса: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Дистанционно: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Нормативно-правовые основы дошкольного образования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Воспитание финансовой грамотности у детей дошкольного возраста.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Формирование финансовой грамотности детей дошкольного возраста (ФГОС ДО).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Характеристика и анализ авторских программ по финансовой грамотности для детей дошкольного возраста.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Финансовая грамотность дошкольника: программа, диагностический инструментарий.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Программно-методическое обеспечение основ финансовой грамотности.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Пространственно-образовательная среда в ДОО по развитию финансовой грамотности дошкольников.</a:t>
            </a:r>
          </a:p>
          <a:p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Очно-заочно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Проектирование и реализация курса по финансовой грамотности в ДОО.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Методика проведения занятий по формированию финансово-экономической грамотности детей дошкольного возраста.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«Основы финансовой грамотности для дошкольников в ДОО» (82 часа, стоимость курса 2000 руб.) по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очно-заочной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форме обучения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 применением дистанционных образовательных технологий (по мере набора группы)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1700" b="1" u="sng" dirty="0" smtClean="0">
                <a:latin typeface="Times New Roman" pitchFamily="18" charset="0"/>
                <a:cs typeface="Times New Roman" pitchFamily="18" charset="0"/>
              </a:rPr>
              <a:t>Краткая программа курса: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1700" i="1" dirty="0" smtClean="0">
                <a:latin typeface="Times New Roman" pitchFamily="18" charset="0"/>
                <a:cs typeface="Times New Roman" pitchFamily="18" charset="0"/>
              </a:rPr>
              <a:t>Дистанционно: </a:t>
            </a:r>
            <a:endParaRPr lang="ru-RU" sz="17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Нормативно-правовые обоснования организации работы и сопровождения одаренных детей в условиях реализации ФГОС ДО.</a:t>
            </a:r>
          </a:p>
          <a:p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Эволюция представлений о детской одаренности и работе с одаренными детьми.</a:t>
            </a:r>
          </a:p>
          <a:p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Феномен одаренности в теории и практике: современные подходы и представления.</a:t>
            </a:r>
          </a:p>
          <a:p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Психолого-педагогические особенности характеристик одаренных детей дошкольного возраста.</a:t>
            </a:r>
          </a:p>
          <a:p>
            <a:r>
              <a:rPr lang="ru-RU" sz="1700" i="1" dirty="0" err="1" smtClean="0">
                <a:latin typeface="Times New Roman" pitchFamily="18" charset="0"/>
                <a:cs typeface="Times New Roman" pitchFamily="18" charset="0"/>
              </a:rPr>
              <a:t>Очно-заочно</a:t>
            </a:r>
            <a:r>
              <a:rPr lang="ru-RU" sz="1700" i="1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ru-RU" sz="17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Педагогическое сопровождение одаренных детей на ступени дошкольного образования.</a:t>
            </a:r>
          </a:p>
          <a:p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Основные педагогические позиции и направления работы с одаренными детьми дошкольного возраста.</a:t>
            </a:r>
          </a:p>
          <a:p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Диагностика одаренности.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«Современные технологии развития детской одаренности в ДОО» (82 часа, стоимость курса 2000 руб.) по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очно-заочной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форме обучения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 применением дистанционных образовательных технологий (по мере набора группы)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190</TotalTime>
  <Words>4098</Words>
  <Application>Microsoft Office PowerPoint</Application>
  <PresentationFormat>Экран (4:3)</PresentationFormat>
  <Paragraphs>405</Paragraphs>
  <Slides>33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34" baseType="lpstr">
      <vt:lpstr>Открытая</vt:lpstr>
      <vt:lpstr>Курсы повышения квалификации и профессиональной переподготовки для дошкольных образовательных организаций</vt:lpstr>
      <vt:lpstr>Слайд 2</vt:lpstr>
      <vt:lpstr>«ДОШКОЛЬНАЯ ПЕДАГОГИКА И ПСИХОЛОГИЯ» с присвоением квалификации «ВОСПИТАТЕЛЬ» в соответствии с профессиональным стандартом «Педагог» (530 часов стоимость курсов 18 000 руб.) по очно-заочной форме обучения с применением дистанционных образовательных технологий (прием документов до 01.04.2020г., обучение заканчивается 31.05.2020г.) </vt:lpstr>
      <vt:lpstr>«УПРАВЛЕНИЕ ДОШКОЛЬНЫМ ОБРАЗОВАНИЕМ» с присвоением квалификации «РУКОВОДИТЕЛЬ» (530 часов стоимость курсов 18 000 руб.) по очно-заочной форме обучения с применением дистанционных образовательных технологий (по мере набора группы)</vt:lpstr>
      <vt:lpstr>«ПЕДАГОГ ЭЛЕКТРОННОГО ОБУЧЕНИЯ В ДОШКОЛЬНОЙ ОБРАЗОВАТЕЛЬНОЙ ОРГАНИЗАЦИИ» (250 часов стоимость курсов 15 000 руб.) по очно-заочной форме обучения с применением дистанционных образовательных технологий (по мере набора группы)</vt:lpstr>
      <vt:lpstr>«ФИЗИЧЕСКАЯ КУЛЬТУРА В ДОШКОЛЬНЫХ ОБРАЗОВАТЕЛЬНЫХ ОРГАНИЗАЦИЯХ В УСЛОВИЯХ РЕАЛИЗАЦИИ ФГОС ДО» с присвоением квалификации «ИНСТРУКТОР-МЕТОДИСТ» (530 часов стоимость курсов 18 000 руб.) по очно-заочной форме обучения с применением дистанционных образовательных технологий (по мере набора группы) </vt:lpstr>
      <vt:lpstr>«МЕТОДИЧЕСКАЯ ДЕЯТЕЛЬНОСТЬ В ДОШКОЛЬНОЙ ОБРАЗОВАТЕЛЬНОЙ ОРГАНИЗАЦИИ» с присвоением квалификации «СТАРШИЙ ВОСПИТАТЕЛЬ» (530 часов стоимость курсов 18 000 руб.) по очно-заочной форме обучения с применением дистанционных образовательных технологий (по мере набора группы) </vt:lpstr>
      <vt:lpstr>«Основы финансовой грамотности для дошкольников в ДОО» (82 часа, стоимость курса 2000 руб.) по очно-заочной форме обучения с применением дистанционных образовательных технологий (по мере набора группы)</vt:lpstr>
      <vt:lpstr>«Современные технологии развития детской одаренности в ДОО» (82 часа, стоимость курса 2000 руб.) по очно-заочной форме обучения с применением дистанционных образовательных технологий (по мере набора группы)</vt:lpstr>
      <vt:lpstr>«Изобразительное и декоративно-прикладное искусство в организациях дошкольного и дополнительного образования» (82 часа, стоимость курса 2000 руб.) по очно-заочной форме обучения с применением дистанционных образовательных технологий (по мере набора группы)</vt:lpstr>
      <vt:lpstr>«Организация присмотра и ухода за детьми раннего и дошкольного возраста» (82 часа, стоимость курса 2000 руб.) по заочной форме обучения с применением дистанционных образовательных технологий (по мере набора группы)</vt:lpstr>
      <vt:lpstr>«Организация педагогической деятельности с детьми дошкольного возраста в группах кратковременного пребывания» (82 часа, стоимость курса 2000 руб.) по заочной форме обучения с применением дистанционных образовательных технологий (по мере набора группы)</vt:lpstr>
      <vt:lpstr>«Использование информационно-коммуникационных технологий (ИКТ) в образовательном процессе в условиях внедрения ФГОС ДО» (82 часа, стоимость курса 2500 руб.) по заочной форме обучения с применением дистанционных образовательных технологий (по мере набора группы)</vt:lpstr>
      <vt:lpstr>«Основы информационно-коммуникационных технологий (ИКТ) в образовательном процессе в условиях внедрения ФГОС ДО» (32 часа стоимость курса 1500 руб.) по очной форме обучения с применением дистанционных образовательных технологий (по мере набора группы)</vt:lpstr>
      <vt:lpstr>«Воспитание и развитие детей раннего возраста в ДОО с учетом требований ФГОС ДО» (82 часа, стоимость курса 2000 руб.) по заочной форме обучения с применением дистанционных образовательных технологий (по мере набора группы)</vt:lpstr>
      <vt:lpstr>«Проектная деятельность в дошкольном образовании: технология разработки и реализации проектов» (82 часа, стоимость курса 2000 руб.) по заочной форме обучения с применением дистанционных образовательных технологий (по мере набора группы)</vt:lpstr>
      <vt:lpstr>«Руководство образовательной деятельностью дошкольной образовательной организации» (82 часа, стоимость курса 2000 руб.) по заочной форме обучения с применением дистанционных образовательных технологий (по мере набора группы)</vt:lpstr>
      <vt:lpstr>«Технологии компетенции «Дошкольное воспитание» по стандартам World Skills» (76 часов, стоимость курса 2000 руб.) по очной форме обучения с применением дистанционных образовательных технологий с последующим получением удостоверения о повышении квалификации, а так же получение сертификата «Эксперт демонстрационного экзамена» по компетенции «Дошкольное воспитание» дающее право на участие в качестве эксперта демонстрационного экзамена по компетенции «Дошкольное воспитание»</vt:lpstr>
      <vt:lpstr>«Практика и методика реализации образовательного процесса условиях полилингвальной среды дошкольной образовательной организации» (82 часа, стоимость курса 2000 руб.) по очной форме обучения с применением дистанционных образовательных технологий (по мере набора группы)</vt:lpstr>
      <vt:lpstr>«Информационно-коммуникационные технологии в дошкольном образовании» (16 часов, стоимость 1000 руб.) по очной форме обучения (по мере набора группы)</vt:lpstr>
      <vt:lpstr>«Информационно-коммуникационные технологии и цифровое обучение педагога в дошкольном образовании» (18 часов, стоимость модуля 1000 руб., 108 часов, стоимость курса 7000 руб.) по очной форме обучения (по мере набора группы)</vt:lpstr>
      <vt:lpstr>Очный курс практического обучения с привлечением ведущих специалистов управления по контролю и надзору в сфере образования РБ «Внутренняя система оценки качества дошкольного и основного общего образования» (16 часов, стоимость курса 1000 руб.) (очное занятие в субботу) </vt:lpstr>
      <vt:lpstr>Очный курс практического обучения с привлечением ведущих специалистов управления по контролю и надзору в сфере образования РБ «Внутренняя система оценки качества дошкольного  образования» (16 часов, стоимость курса 1000 руб.) (очное занятие в субботу) </vt:lpstr>
      <vt:lpstr>«Современные игровые технологии организации детской деятельности в ДОО с учетом требований ФГОС ДО» (86 часов, стоимость курса 1500 руб.) по заочной форме обучения с применением дистанционных образовательных технологий (по мере набора группы)</vt:lpstr>
      <vt:lpstr>«Психолого-педагогические основы работы ДОО с детьми дошкольного возраста с ОВЗ в условиях реализации ФГОС ДО» (86 часов, стоимость курса 1500 руб., 108 часов, стоимость курса 2000 руб.) по заочной форме обучения с применением дистанционных образовательных технологий (по мере набора группы)</vt:lpstr>
      <vt:lpstr>«Психолого-педагогическая работа помощника (младшего) воспитателя дошкольной образовательной организации в условиях реализации ФГОС ДО» (86 часов, стоимость курса 1000 руб.) по заочной форме обучения с применением дистанционных образовательных технологий (по мере набора группы)</vt:lpstr>
      <vt:lpstr>«Интерактивные технологии организации музыкальной деятельности дошкольников в условиях реализации ФГОС ДО» (86 часов, стоимость курса 2000 руб.) по заочной форме обучения с применением дистанционных образовательных технологий (по мере набора группы)</vt:lpstr>
      <vt:lpstr>«Профессиональная компетентность педагога ДОО в образовательной области «Физическое развитие» в соответствии с требованиями ФГОС ДО» (86 часов, стоимость курса 2000 руб.) по заочной форме обучения с применением дистанционных образовательных технологий (по мере набора группы)</vt:lpstr>
      <vt:lpstr>«Интерактивные технологии организации речевой деятельности дошкольников в условиях реализации ФГОС ДО» (86 часов, стоимость курса 2000 руб.) по заочной форме обучения с применением дистанционных образовательных технологий (по мере набора группы)</vt:lpstr>
      <vt:lpstr>«Организации дополнительных платных образовательных услуг в ДОО» (86 часов, стоимость курса 2000 руб.) по очной форме обучения с применением дистанционных образовательных технологий (по мере набора группы)</vt:lpstr>
      <vt:lpstr>«Педагог дополнительного образования в ДОО»  (108 часов, стоимость курса 2500 руб.) по очной форме обучения с применением дистанционных образовательных технологий (по мере набора группы)</vt:lpstr>
      <vt:lpstr>«Дошкольная педагогика и психология» (86 часов, стоимость курса 2000 руб.) по заочной форме обучения с применением дистанционных образовательных технологий (по мере набора группы) </vt:lpstr>
      <vt:lpstr>Слайд 33</vt:lpstr>
    </vt:vector>
  </TitlesOfParts>
  <Company>RePack by SPecialiST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пк</dc:creator>
  <cp:lastModifiedBy>пк</cp:lastModifiedBy>
  <cp:revision>27</cp:revision>
  <dcterms:created xsi:type="dcterms:W3CDTF">2020-03-24T08:46:10Z</dcterms:created>
  <dcterms:modified xsi:type="dcterms:W3CDTF">2020-03-25T09:03:16Z</dcterms:modified>
</cp:coreProperties>
</file>