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1"/>
  </p:sldMasterIdLst>
  <p:notesMasterIdLst>
    <p:notesMasterId r:id="rId9"/>
  </p:notesMasterIdLst>
  <p:sldIdLst>
    <p:sldId id="256" r:id="rId2"/>
    <p:sldId id="259" r:id="rId3"/>
    <p:sldId id="316" r:id="rId4"/>
    <p:sldId id="288" r:id="rId5"/>
    <p:sldId id="318" r:id="rId6"/>
    <p:sldId id="319" r:id="rId7"/>
    <p:sldId id="315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5338" autoAdjust="0"/>
  </p:normalViewPr>
  <p:slideViewPr>
    <p:cSldViewPr>
      <p:cViewPr varScale="1">
        <p:scale>
          <a:sx n="111" d="100"/>
          <a:sy n="111" d="100"/>
        </p:scale>
        <p:origin x="1584" y="7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3912000-E97F-46C7-BD36-6A589CD057CD}" type="datetimeFigureOut">
              <a:rPr lang="ru-RU" smtClean="0"/>
              <a:pPr/>
              <a:t>29.11.2019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0ADCF7-1C2D-4C6E-8BDD-26569D9E90BD}" type="slidenum">
              <a:rPr lang="ru-RU" smtClean="0"/>
              <a:pPr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283568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F0ADCF7-1C2D-4C6E-8BDD-26569D9E90BD}" type="slidenum">
              <a:rPr lang="ru-RU" smtClean="0"/>
              <a:pPr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28219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29.11.2019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29.11.2019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29.11.2019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29.11.2019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29.11.2019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Рисунок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62554"/>
          </a:xfrm>
          <a:prstGeom prst="rect">
            <a:avLst/>
          </a:prstGeom>
        </p:spPr>
      </p:pic>
      <p:pic>
        <p:nvPicPr>
          <p:cNvPr id="5" name="Picture 3" descr="C:\Users\g21_4\Desktop\logo-bashedu2.png"/>
          <p:cNvPicPr>
            <a:picLocks noChangeAspect="1" noChangeArrowheads="1"/>
          </p:cNvPicPr>
          <p:nvPr/>
        </p:nvPicPr>
        <p:blipFill>
          <a:blip r:embed="rId3" cstate="print"/>
          <a:srcRect l="6752" r="8872" b="32500"/>
          <a:stretch>
            <a:fillRect/>
          </a:stretch>
        </p:blipFill>
        <p:spPr bwMode="auto">
          <a:xfrm>
            <a:off x="-71436" y="142852"/>
            <a:ext cx="1428726" cy="857232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1357290" y="285728"/>
            <a:ext cx="69946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  <a:latin typeface="Georgia" pitchFamily="18" charset="0"/>
              </a:rPr>
              <a:t>Региональный центр (отдел) содействия трудоустройству выпускников БашГУ</a:t>
            </a:r>
            <a:endParaRPr lang="ru-RU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11560" y="1700808"/>
            <a:ext cx="824672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2800" dirty="0" smtClean="0">
                <a:solidFill>
                  <a:schemeClr val="bg1"/>
                </a:solidFill>
                <a:latin typeface="Georgia" pitchFamily="18" charset="0"/>
              </a:rPr>
              <a:t> </a:t>
            </a:r>
          </a:p>
          <a:p>
            <a:pPr algn="ctr">
              <a:lnSpc>
                <a:spcPct val="150000"/>
              </a:lnSpc>
            </a:pPr>
            <a:r>
              <a:rPr lang="ru-RU" sz="2800" dirty="0" smtClean="0">
                <a:solidFill>
                  <a:schemeClr val="bg1"/>
                </a:solidFill>
                <a:cs typeface="Times New Roman" pitchFamily="18" charset="0"/>
              </a:rPr>
              <a:t>Практика организации трудоустройства обучающихся и выпускников</a:t>
            </a:r>
            <a:r>
              <a:rPr lang="ru-RU" sz="2800" dirty="0" smtClean="0">
                <a:solidFill>
                  <a:schemeClr val="bg1"/>
                </a:solidFill>
              </a:rPr>
              <a:t> в БашГУ:</a:t>
            </a:r>
          </a:p>
          <a:p>
            <a:pPr algn="ctr">
              <a:lnSpc>
                <a:spcPct val="150000"/>
              </a:lnSpc>
            </a:pPr>
            <a:r>
              <a:rPr lang="ru-RU" sz="2800" dirty="0" smtClean="0">
                <a:solidFill>
                  <a:schemeClr val="bg1"/>
                </a:solidFill>
              </a:rPr>
              <a:t>инклюзивная среда</a:t>
            </a:r>
          </a:p>
          <a:p>
            <a:pPr algn="ctr">
              <a:lnSpc>
                <a:spcPct val="150000"/>
              </a:lnSpc>
            </a:pPr>
            <a:endParaRPr lang="ru-RU" sz="2800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516216" y="4797152"/>
            <a:ext cx="2217723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Хусаинов А.С.,</a:t>
            </a:r>
          </a:p>
          <a:p>
            <a:pPr>
              <a:lnSpc>
                <a:spcPct val="150000"/>
              </a:lnSpc>
            </a:pPr>
            <a:r>
              <a:rPr lang="ru-RU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заведующий РЦСТВ</a:t>
            </a:r>
            <a:endParaRPr lang="ru-RU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Рисунок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62554"/>
          </a:xfrm>
          <a:prstGeom prst="rect">
            <a:avLst/>
          </a:prstGeom>
        </p:spPr>
      </p:pic>
      <p:pic>
        <p:nvPicPr>
          <p:cNvPr id="5" name="Picture 3" descr="C:\Users\g21_4\Desktop\logo-bashedu2.png"/>
          <p:cNvPicPr>
            <a:picLocks noChangeAspect="1" noChangeArrowheads="1"/>
          </p:cNvPicPr>
          <p:nvPr/>
        </p:nvPicPr>
        <p:blipFill>
          <a:blip r:embed="rId3" cstate="print"/>
          <a:srcRect l="6752" r="8872" b="32500"/>
          <a:stretch>
            <a:fillRect/>
          </a:stretch>
        </p:blipFill>
        <p:spPr bwMode="auto">
          <a:xfrm>
            <a:off x="-71436" y="142852"/>
            <a:ext cx="1428726" cy="857232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1357290" y="285728"/>
            <a:ext cx="69946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  <a:latin typeface="Georgia" pitchFamily="18" charset="0"/>
              </a:rPr>
              <a:t>Региональный центр (отдел) содействия трудоустройству выпускников БашГУ</a:t>
            </a:r>
            <a:endParaRPr lang="ru-RU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11561" y="1340769"/>
            <a:ext cx="7740414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dirty="0" smtClean="0">
                <a:solidFill>
                  <a:schemeClr val="bg1"/>
                </a:solidFill>
              </a:rPr>
              <a:t> </a:t>
            </a:r>
            <a:r>
              <a:rPr lang="ru-RU" b="1" dirty="0" smtClean="0">
                <a:solidFill>
                  <a:srgbClr val="00B050"/>
                </a:solidFill>
              </a:rPr>
              <a:t>Организация </a:t>
            </a:r>
            <a:r>
              <a:rPr lang="ru-RU" b="1" dirty="0">
                <a:solidFill>
                  <a:srgbClr val="00B050"/>
                </a:solidFill>
              </a:rPr>
              <a:t>содействия трудоустройству студентов и выпускников, относящихся к категории инвалидов и лиц с ОВЗ</a:t>
            </a:r>
            <a:endParaRPr lang="ru-RU" dirty="0">
              <a:solidFill>
                <a:srgbClr val="00B050"/>
              </a:solidFill>
            </a:endParaRPr>
          </a:p>
          <a:p>
            <a:pPr marL="342900" indent="-342900" algn="just">
              <a:buAutoNum type="arabicPeriod"/>
              <a:defRPr/>
            </a:pPr>
            <a:endParaRPr lang="ru-RU" dirty="0">
              <a:solidFill>
                <a:schemeClr val="bg1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en-US" dirty="0" smtClean="0">
                <a:solidFill>
                  <a:schemeClr val="bg1"/>
                </a:solidFill>
              </a:rPr>
              <a:t>30.05.2017 </a:t>
            </a:r>
            <a:r>
              <a:rPr lang="ba-RU" dirty="0" smtClean="0">
                <a:solidFill>
                  <a:schemeClr val="bg1"/>
                </a:solidFill>
              </a:rPr>
              <a:t>подписан П</a:t>
            </a:r>
            <a:r>
              <a:rPr lang="ru-RU" dirty="0" smtClean="0">
                <a:solidFill>
                  <a:schemeClr val="bg1"/>
                </a:solidFill>
              </a:rPr>
              <a:t>лан </a:t>
            </a:r>
            <a:r>
              <a:rPr lang="ru-RU" dirty="0">
                <a:solidFill>
                  <a:schemeClr val="bg1"/>
                </a:solidFill>
              </a:rPr>
              <a:t>мероприятий </a:t>
            </a:r>
            <a:r>
              <a:rPr lang="ru-RU" dirty="0" smtClean="0">
                <a:solidFill>
                  <a:schemeClr val="bg1"/>
                </a:solidFill>
              </a:rPr>
              <a:t>РЦСТВ </a:t>
            </a:r>
            <a:r>
              <a:rPr lang="ru-RU" dirty="0">
                <a:solidFill>
                  <a:schemeClr val="bg1"/>
                </a:solidFill>
              </a:rPr>
              <a:t>БашГУ и Министерства семьи, труда и социальной защиты населения </a:t>
            </a:r>
            <a:r>
              <a:rPr lang="ru-RU" dirty="0" smtClean="0">
                <a:solidFill>
                  <a:schemeClr val="bg1"/>
                </a:solidFill>
              </a:rPr>
              <a:t>РБ </a:t>
            </a:r>
            <a:r>
              <a:rPr lang="ru-RU" dirty="0">
                <a:solidFill>
                  <a:schemeClr val="bg1"/>
                </a:solidFill>
              </a:rPr>
              <a:t>по </a:t>
            </a:r>
            <a:r>
              <a:rPr lang="ru-RU" dirty="0" smtClean="0">
                <a:solidFill>
                  <a:schemeClr val="bg1"/>
                </a:solidFill>
              </a:rPr>
              <a:t>обеспечению трудоустройства выпускников с ОВЗ.</a:t>
            </a: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endParaRPr lang="ru-RU" dirty="0">
              <a:solidFill>
                <a:schemeClr val="bg1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ru-RU" dirty="0" smtClean="0">
                <a:solidFill>
                  <a:schemeClr val="bg1"/>
                </a:solidFill>
              </a:rPr>
              <a:t>Специалист по обслуживанию студентов-инвалидов ОСР со студентами.</a:t>
            </a: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endParaRPr lang="ru-RU" dirty="0">
              <a:solidFill>
                <a:schemeClr val="bg1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ba-RU" dirty="0" smtClean="0">
                <a:solidFill>
                  <a:schemeClr val="bg1"/>
                </a:solidFill>
              </a:rPr>
              <a:t>База данных обучающихся лиц с ОВЗ – 35 студентов.</a:t>
            </a: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endParaRPr lang="ba-RU" dirty="0">
              <a:solidFill>
                <a:schemeClr val="bg1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ba-RU" dirty="0" smtClean="0">
                <a:solidFill>
                  <a:schemeClr val="bg1"/>
                </a:solidFill>
              </a:rPr>
              <a:t>База данных работодателей – </a:t>
            </a:r>
            <a:r>
              <a:rPr lang="ba-RU" dirty="0" smtClean="0">
                <a:solidFill>
                  <a:schemeClr val="bg1"/>
                </a:solidFill>
              </a:rPr>
              <a:t>90 (64 предлагают актуальные вакансии) </a:t>
            </a:r>
            <a:r>
              <a:rPr lang="ba-RU" dirty="0" smtClean="0">
                <a:solidFill>
                  <a:schemeClr val="bg1"/>
                </a:solidFill>
              </a:rPr>
              <a:t>организаций и предприятий.</a:t>
            </a:r>
            <a:endParaRPr lang="ru-RU" dirty="0" smtClean="0">
              <a:solidFill>
                <a:srgbClr val="FFFF00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endParaRPr lang="ru-RU" dirty="0" smtClean="0">
              <a:solidFill>
                <a:srgbClr val="FFFF00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ru-RU" dirty="0" smtClean="0">
                <a:solidFill>
                  <a:schemeClr val="bg1"/>
                </a:solidFill>
              </a:rPr>
              <a:t>Мониторинг, </a:t>
            </a:r>
            <a:r>
              <a:rPr lang="ru-RU" dirty="0" err="1" smtClean="0">
                <a:solidFill>
                  <a:schemeClr val="bg1"/>
                </a:solidFill>
              </a:rPr>
              <a:t>профориентационные</a:t>
            </a:r>
            <a:r>
              <a:rPr lang="ru-RU" dirty="0" smtClean="0">
                <a:solidFill>
                  <a:schemeClr val="bg1"/>
                </a:solidFill>
              </a:rPr>
              <a:t> мероприятия.</a:t>
            </a: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endParaRPr lang="ba-RU" dirty="0">
              <a:solidFill>
                <a:schemeClr val="bg1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ba-RU" dirty="0" smtClean="0">
                <a:solidFill>
                  <a:schemeClr val="bg1"/>
                </a:solidFill>
              </a:rPr>
              <a:t>Разработка раздела сайта БашГУ о трудоустройстве лиц с ОВЗ</a:t>
            </a:r>
            <a:endParaRPr lang="ru-RU" dirty="0" smtClean="0">
              <a:solidFill>
                <a:schemeClr val="bg1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endParaRPr lang="ru-RU" dirty="0">
              <a:solidFill>
                <a:schemeClr val="bg1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39552" y="2204864"/>
            <a:ext cx="806489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endParaRPr lang="ru-RU" dirty="0" smtClean="0">
              <a:solidFill>
                <a:schemeClr val="bg1"/>
              </a:solidFill>
            </a:endParaRPr>
          </a:p>
          <a:p>
            <a:pPr>
              <a:buFont typeface="Wingdings" pitchFamily="2" charset="2"/>
              <a:buChar char="Ø"/>
              <a:defRPr/>
            </a:pPr>
            <a:endParaRPr lang="ru-RU" dirty="0" smtClean="0">
              <a:solidFill>
                <a:schemeClr val="bg1"/>
              </a:solidFill>
            </a:endParaRPr>
          </a:p>
          <a:p>
            <a:pPr algn="just">
              <a:defRPr/>
            </a:pPr>
            <a:r>
              <a:rPr lang="ru-RU" dirty="0" smtClean="0">
                <a:solidFill>
                  <a:schemeClr val="bg1"/>
                </a:solidFill>
              </a:rPr>
              <a:t> </a:t>
            </a:r>
          </a:p>
          <a:p>
            <a:pPr>
              <a:buFont typeface="Wingdings" pitchFamily="2" charset="2"/>
              <a:buChar char="Ø"/>
              <a:defRPr/>
            </a:pPr>
            <a:endParaRPr lang="ru-RU" dirty="0" smtClean="0">
              <a:solidFill>
                <a:schemeClr val="bg1"/>
              </a:solidFill>
            </a:endParaRPr>
          </a:p>
          <a:p>
            <a:pPr>
              <a:defRPr/>
            </a:pPr>
            <a:endParaRPr lang="ru-RU" dirty="0" smtClean="0">
              <a:solidFill>
                <a:schemeClr val="bg1"/>
              </a:solidFill>
            </a:endParaRPr>
          </a:p>
          <a:p>
            <a:pPr>
              <a:defRPr/>
            </a:pPr>
            <a:r>
              <a:rPr lang="ru-RU" dirty="0" smtClean="0">
                <a:solidFill>
                  <a:schemeClr val="bg1"/>
                </a:solidFill>
              </a:rPr>
              <a:t> </a:t>
            </a:r>
            <a:endParaRPr lang="ru-RU" sz="1600" b="1" dirty="0" smtClean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Рисунок1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" y="0"/>
            <a:ext cx="9144000" cy="6862554"/>
          </a:xfrm>
          <a:prstGeom prst="rect">
            <a:avLst/>
          </a:prstGeom>
        </p:spPr>
      </p:pic>
      <p:pic>
        <p:nvPicPr>
          <p:cNvPr id="5" name="Picture 3" descr="C:\Users\g21_4\Desktop\logo-bashedu2.png"/>
          <p:cNvPicPr>
            <a:picLocks noChangeAspect="1" noChangeArrowheads="1"/>
          </p:cNvPicPr>
          <p:nvPr/>
        </p:nvPicPr>
        <p:blipFill>
          <a:blip r:embed="rId4" cstate="print"/>
          <a:srcRect l="6752" r="8872" b="32500"/>
          <a:stretch>
            <a:fillRect/>
          </a:stretch>
        </p:blipFill>
        <p:spPr bwMode="auto">
          <a:xfrm>
            <a:off x="-71436" y="142852"/>
            <a:ext cx="1428726" cy="857232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1357290" y="285728"/>
            <a:ext cx="69946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  <a:latin typeface="Georgia" pitchFamily="18" charset="0"/>
              </a:rPr>
              <a:t>Региональный центр (отдел) содействия трудоустройству выпускников БашГУ</a:t>
            </a:r>
            <a:endParaRPr lang="ru-RU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67544" y="1412777"/>
            <a:ext cx="820891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683568" y="1480802"/>
            <a:ext cx="7992888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ba-RU" dirty="0" smtClean="0">
                <a:solidFill>
                  <a:schemeClr val="bg1"/>
                </a:solidFill>
              </a:rPr>
              <a:t>Разработка профориентационного проекта для лиц с ОВЗ – План стратегического развития БашГУ.</a:t>
            </a: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endParaRPr lang="ba-RU" dirty="0">
              <a:solidFill>
                <a:schemeClr val="bg1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r>
              <a:rPr lang="ba-RU" dirty="0" smtClean="0">
                <a:solidFill>
                  <a:schemeClr val="bg1"/>
                </a:solidFill>
              </a:rPr>
              <a:t>Портал Инклюзивное образование, как профориентационный инструмент</a:t>
            </a: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endParaRPr lang="ba-RU" dirty="0">
              <a:solidFill>
                <a:schemeClr val="bg1"/>
              </a:solidFill>
            </a:endParaRPr>
          </a:p>
          <a:p>
            <a:pPr algn="ctr">
              <a:defRPr/>
            </a:pPr>
            <a:r>
              <a:rPr lang="ba-RU" sz="3600" dirty="0" smtClean="0">
                <a:solidFill>
                  <a:srgbClr val="00B050"/>
                </a:solidFill>
              </a:rPr>
              <a:t>Портал Инклюзивное образование</a:t>
            </a:r>
          </a:p>
          <a:p>
            <a:pPr algn="ctr">
              <a:defRPr/>
            </a:pPr>
            <a:endParaRPr lang="ba-RU" sz="3600" dirty="0" smtClean="0">
              <a:solidFill>
                <a:schemeClr val="bg1"/>
              </a:solidFill>
            </a:endParaRPr>
          </a:p>
          <a:p>
            <a:pPr algn="ctr">
              <a:defRPr/>
            </a:pPr>
            <a:endParaRPr lang="ba-RU" sz="3600" dirty="0">
              <a:solidFill>
                <a:schemeClr val="bg1"/>
              </a:solidFill>
            </a:endParaRPr>
          </a:p>
          <a:p>
            <a:pPr algn="ctr">
              <a:defRPr/>
            </a:pPr>
            <a:r>
              <a:rPr lang="ba-RU" sz="3600" dirty="0" smtClean="0">
                <a:solidFill>
                  <a:srgbClr val="FF0000"/>
                </a:solidFill>
              </a:rPr>
              <a:t>Абитуриент    Студент     ВУЗ, РУМЦ </a:t>
            </a:r>
            <a:endParaRPr lang="ru-RU" sz="3600" dirty="0">
              <a:solidFill>
                <a:srgbClr val="FF0000"/>
              </a:solidFill>
            </a:endParaRPr>
          </a:p>
        </p:txBody>
      </p:sp>
      <p:sp>
        <p:nvSpPr>
          <p:cNvPr id="20" name="Двойная стрелка вверх/вниз 19"/>
          <p:cNvSpPr/>
          <p:nvPr/>
        </p:nvSpPr>
        <p:spPr>
          <a:xfrm>
            <a:off x="2267744" y="3431277"/>
            <a:ext cx="484632" cy="1216152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Двойная стрелка вверх/вниз 20"/>
          <p:cNvSpPr/>
          <p:nvPr/>
        </p:nvSpPr>
        <p:spPr>
          <a:xfrm>
            <a:off x="4572000" y="3427668"/>
            <a:ext cx="484632" cy="1216152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Двойная стрелка вверх/вниз 21"/>
          <p:cNvSpPr/>
          <p:nvPr/>
        </p:nvSpPr>
        <p:spPr>
          <a:xfrm>
            <a:off x="6624228" y="3427668"/>
            <a:ext cx="484632" cy="1216152"/>
          </a:xfrm>
          <a:prstGeom prst="up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6134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Рисунок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62554"/>
          </a:xfrm>
          <a:prstGeom prst="rect">
            <a:avLst/>
          </a:prstGeom>
        </p:spPr>
      </p:pic>
      <p:pic>
        <p:nvPicPr>
          <p:cNvPr id="5" name="Picture 3" descr="C:\Users\g21_4\Desktop\logo-bashedu2.png"/>
          <p:cNvPicPr>
            <a:picLocks noChangeAspect="1" noChangeArrowheads="1"/>
          </p:cNvPicPr>
          <p:nvPr/>
        </p:nvPicPr>
        <p:blipFill>
          <a:blip r:embed="rId3" cstate="print"/>
          <a:srcRect l="6752" r="8872" b="32500"/>
          <a:stretch>
            <a:fillRect/>
          </a:stretch>
        </p:blipFill>
        <p:spPr bwMode="auto">
          <a:xfrm>
            <a:off x="-71436" y="142852"/>
            <a:ext cx="1428726" cy="857232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1357290" y="285728"/>
            <a:ext cx="69946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  <a:latin typeface="Georgia" pitchFamily="18" charset="0"/>
              </a:rPr>
              <a:t>Региональный центр (отдел) содействия трудоустройству выпускников БашГУ</a:t>
            </a:r>
            <a:endParaRPr lang="ru-RU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286000" y="1412777"/>
            <a:ext cx="4572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</a:rPr>
              <a:t> </a:t>
            </a: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97063" y="1285812"/>
            <a:ext cx="763284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Arial" pitchFamily="34" charset="0"/>
              <a:buChar char="•"/>
            </a:pPr>
            <a:endParaRPr lang="ru-RU" dirty="0">
              <a:solidFill>
                <a:schemeClr val="bg1"/>
              </a:solidFill>
            </a:endParaRPr>
          </a:p>
          <a:p>
            <a:pPr marL="342900" lvl="0" indent="-342900" algn="just">
              <a:buFont typeface="Arial" pitchFamily="34" charset="0"/>
              <a:buChar char="•"/>
            </a:pPr>
            <a:endParaRPr lang="ru-RU" dirty="0">
              <a:solidFill>
                <a:schemeClr val="bg1"/>
              </a:solidFill>
            </a:endParaRPr>
          </a:p>
          <a:p>
            <a:pPr marL="342900" lvl="0" indent="-342900" algn="just">
              <a:buFont typeface="Arial" pitchFamily="34" charset="0"/>
              <a:buChar char="•"/>
            </a:pPr>
            <a:endParaRPr lang="ru-RU" dirty="0" smtClean="0">
              <a:solidFill>
                <a:schemeClr val="bg1"/>
              </a:solidFill>
            </a:endParaRPr>
          </a:p>
          <a:p>
            <a:pPr marL="342900" lvl="0" indent="-342900" algn="just">
              <a:buFont typeface="Arial" pitchFamily="34" charset="0"/>
              <a:buChar char="•"/>
            </a:pPr>
            <a:endParaRPr lang="ru-RU" dirty="0" smtClean="0">
              <a:solidFill>
                <a:schemeClr val="bg1"/>
              </a:solidFill>
            </a:endParaRPr>
          </a:p>
          <a:p>
            <a:pPr marL="342900" lvl="0" indent="-342900" algn="just">
              <a:buFont typeface="Arial" pitchFamily="34" charset="0"/>
              <a:buChar char="•"/>
            </a:pPr>
            <a:endParaRPr lang="ru-RU" dirty="0" smtClean="0">
              <a:solidFill>
                <a:schemeClr val="bg1"/>
              </a:solidFill>
            </a:endParaRPr>
          </a:p>
          <a:p>
            <a:pPr marL="342900" lvl="0" indent="-342900" algn="just">
              <a:buFont typeface="Arial" pitchFamily="34" charset="0"/>
              <a:buChar char="•"/>
            </a:pPr>
            <a:endParaRPr lang="ru-RU" dirty="0" smtClean="0">
              <a:solidFill>
                <a:schemeClr val="bg1"/>
              </a:solidFill>
            </a:endParaRP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4554644"/>
              </p:ext>
            </p:extLst>
          </p:nvPr>
        </p:nvGraphicFramePr>
        <p:xfrm>
          <a:off x="697064" y="1484783"/>
          <a:ext cx="7907383" cy="496272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71063"/>
                <a:gridCol w="1271063"/>
                <a:gridCol w="1174673"/>
                <a:gridCol w="833215"/>
                <a:gridCol w="833215"/>
                <a:gridCol w="1262077"/>
                <a:gridCol w="1262077"/>
              </a:tblGrid>
              <a:tr h="605773">
                <a:tc rowSpan="3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6">
                  <a:txBody>
                    <a:bodyPr/>
                    <a:lstStyle/>
                    <a:p>
                      <a:pPr algn="ctr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ФГБОУ ВО «Башкирский государственный университет»</a:t>
                      </a:r>
                      <a:endParaRPr lang="ru-RU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8126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 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Численность инвалидов-выпускников</a:t>
                      </a:r>
                      <a:endParaRPr lang="ru-RU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Трудоустроены</a:t>
                      </a:r>
                      <a:endParaRPr lang="ru-RU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 </a:t>
                      </a:r>
                      <a:endParaRPr lang="ru-RU" sz="13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Продолжили обучение</a:t>
                      </a:r>
                      <a:endParaRPr lang="ru-RU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300">
                          <a:effectLst/>
                        </a:rPr>
                        <a:t> </a:t>
                      </a:r>
                      <a:endParaRPr lang="ru-RU" sz="1300">
                        <a:effectLst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Не трудоустроены</a:t>
                      </a:r>
                      <a:endParaRPr lang="ru-RU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83065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всего</a:t>
                      </a:r>
                      <a:endParaRPr lang="ru-RU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>
                          <a:effectLst/>
                        </a:rPr>
                        <a:t>В течение 3-х мес. </a:t>
                      </a:r>
                      <a:endParaRPr lang="ru-RU" sz="13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300" dirty="0">
                          <a:effectLst/>
                        </a:rPr>
                        <a:t>В течение 6 мес. </a:t>
                      </a:r>
                      <a:endParaRPr lang="ru-RU" sz="13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7862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Выпускники 2016 года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8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6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3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2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-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7862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Выпускники 2017 года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5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2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- 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7862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Выпускники 2018 года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3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2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>
                          <a:effectLst/>
                        </a:rPr>
                        <a:t>-</a:t>
                      </a:r>
                      <a:endParaRPr lang="ru-RU" sz="1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1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-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78625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Выпускники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2019 г.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Рисунок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62554"/>
          </a:xfrm>
          <a:prstGeom prst="rect">
            <a:avLst/>
          </a:prstGeom>
        </p:spPr>
      </p:pic>
      <p:pic>
        <p:nvPicPr>
          <p:cNvPr id="5" name="Picture 3" descr="C:\Users\g21_4\Desktop\logo-bashedu2.png"/>
          <p:cNvPicPr>
            <a:picLocks noChangeAspect="1" noChangeArrowheads="1"/>
          </p:cNvPicPr>
          <p:nvPr/>
        </p:nvPicPr>
        <p:blipFill>
          <a:blip r:embed="rId3" cstate="print"/>
          <a:srcRect l="6752" r="8872" b="32500"/>
          <a:stretch>
            <a:fillRect/>
          </a:stretch>
        </p:blipFill>
        <p:spPr bwMode="auto">
          <a:xfrm>
            <a:off x="-1160" y="156939"/>
            <a:ext cx="1428726" cy="857232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1357290" y="262390"/>
            <a:ext cx="69946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  <a:latin typeface="Georgia" pitchFamily="18" charset="0"/>
              </a:rPr>
              <a:t>Региональный центр (отдел) содействия трудоустройству выпускников БашГУ</a:t>
            </a:r>
            <a:endParaRPr lang="ru-RU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11561" y="1340769"/>
            <a:ext cx="7740414" cy="64633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dirty="0" smtClean="0">
                <a:solidFill>
                  <a:srgbClr val="00B050"/>
                </a:solidFill>
              </a:rPr>
              <a:t>Предложения, рекомендации:</a:t>
            </a:r>
            <a:endParaRPr lang="ru-RU" dirty="0">
              <a:solidFill>
                <a:srgbClr val="00B050"/>
              </a:solidFill>
            </a:endParaRPr>
          </a:p>
          <a:p>
            <a:pPr algn="just"/>
            <a:endParaRPr lang="ru-RU" dirty="0">
              <a:solidFill>
                <a:schemeClr val="bg1"/>
              </a:solidFill>
            </a:endParaRPr>
          </a:p>
          <a:p>
            <a:pPr algn="just"/>
            <a:r>
              <a:rPr lang="ru-RU" i="1" u="sng" dirty="0" smtClean="0">
                <a:solidFill>
                  <a:schemeClr val="bg1"/>
                </a:solidFill>
              </a:rPr>
              <a:t>Образовательным </a:t>
            </a:r>
            <a:r>
              <a:rPr lang="ru-RU" i="1" u="sng" dirty="0">
                <a:solidFill>
                  <a:schemeClr val="bg1"/>
                </a:solidFill>
              </a:rPr>
              <a:t>организациям ВО и </a:t>
            </a:r>
            <a:r>
              <a:rPr lang="ru-RU" i="1" u="sng" dirty="0" smtClean="0">
                <a:solidFill>
                  <a:schemeClr val="bg1"/>
                </a:solidFill>
              </a:rPr>
              <a:t>СПО:</a:t>
            </a:r>
          </a:p>
          <a:p>
            <a:pPr algn="just"/>
            <a:r>
              <a:rPr lang="ru-RU" dirty="0" smtClean="0">
                <a:solidFill>
                  <a:schemeClr val="bg1"/>
                </a:solidFill>
              </a:rPr>
              <a:t>1. Рассмотреть </a:t>
            </a:r>
            <a:r>
              <a:rPr lang="ru-RU" dirty="0">
                <a:solidFill>
                  <a:schemeClr val="bg1"/>
                </a:solidFill>
              </a:rPr>
              <a:t>возможность определения круга должностей, в обязанности которых будет включено ведение работы с обучающимися из числа лиц с инвалидностью и с ограниченными возможностями здоровья, в том числе по трудоустройству.</a:t>
            </a:r>
          </a:p>
          <a:p>
            <a:pPr algn="just"/>
            <a:r>
              <a:rPr lang="ru-RU" dirty="0">
                <a:solidFill>
                  <a:schemeClr val="bg1"/>
                </a:solidFill>
              </a:rPr>
              <a:t>2. С целью профессиональной ориентации, социокультурной инклюзии и содействия трудоустройству обучающихся рекомендовать использование портала «Инклюзивное </a:t>
            </a:r>
            <a:r>
              <a:rPr lang="ru-RU" dirty="0" err="1">
                <a:solidFill>
                  <a:schemeClr val="bg1"/>
                </a:solidFill>
              </a:rPr>
              <a:t>образование.рф</a:t>
            </a:r>
            <a:r>
              <a:rPr lang="ru-RU" dirty="0" smtClean="0">
                <a:solidFill>
                  <a:schemeClr val="bg1"/>
                </a:solidFill>
              </a:rPr>
              <a:t>».</a:t>
            </a:r>
          </a:p>
          <a:p>
            <a:pPr algn="just"/>
            <a:r>
              <a:rPr lang="ru-RU" i="1" u="sng" dirty="0" smtClean="0">
                <a:solidFill>
                  <a:schemeClr val="bg1"/>
                </a:solidFill>
              </a:rPr>
              <a:t>Министерству образования РБ:</a:t>
            </a:r>
          </a:p>
          <a:p>
            <a:pPr algn="just"/>
            <a:r>
              <a:rPr lang="ru-RU" dirty="0" smtClean="0">
                <a:solidFill>
                  <a:schemeClr val="bg1"/>
                </a:solidFill>
              </a:rPr>
              <a:t>1. Рассмотреть возможность проведения </a:t>
            </a:r>
            <a:r>
              <a:rPr lang="ru-RU" dirty="0">
                <a:solidFill>
                  <a:schemeClr val="bg1"/>
                </a:solidFill>
              </a:rPr>
              <a:t>Республиканского конкурса на примере «</a:t>
            </a:r>
            <a:r>
              <a:rPr lang="ru-RU" dirty="0" err="1">
                <a:solidFill>
                  <a:schemeClr val="bg1"/>
                </a:solidFill>
              </a:rPr>
              <a:t>Вс</a:t>
            </a:r>
            <a:r>
              <a:rPr lang="ba-RU" dirty="0">
                <a:solidFill>
                  <a:schemeClr val="bg1"/>
                </a:solidFill>
              </a:rPr>
              <a:t>ероссийский сетевой конкурс студенческих проектов «Профессиональное завтра» с участием студентов с инвалидностью».</a:t>
            </a:r>
          </a:p>
          <a:p>
            <a:pPr algn="just"/>
            <a:r>
              <a:rPr lang="ru-RU" i="1" u="sng" dirty="0" smtClean="0">
                <a:solidFill>
                  <a:schemeClr val="bg1"/>
                </a:solidFill>
              </a:rPr>
              <a:t>Органам государственной власти:</a:t>
            </a:r>
            <a:endParaRPr lang="ru-RU" i="1" u="sng" dirty="0">
              <a:solidFill>
                <a:schemeClr val="bg1"/>
              </a:solidFill>
            </a:endParaRPr>
          </a:p>
          <a:p>
            <a:pPr algn="just"/>
            <a:r>
              <a:rPr lang="ru-RU" dirty="0" smtClean="0">
                <a:solidFill>
                  <a:schemeClr val="bg1"/>
                </a:solidFill>
              </a:rPr>
              <a:t>1. Необходимо </a:t>
            </a:r>
            <a:r>
              <a:rPr lang="ru-RU" dirty="0">
                <a:solidFill>
                  <a:schemeClr val="bg1"/>
                </a:solidFill>
              </a:rPr>
              <a:t>привлечение лиц с ОВЗ к работе различных комиссий по созданию условий, способствующих решению проблем лиц с ОВЗ, в том числе трудоустройства.</a:t>
            </a: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endParaRPr lang="ba-RU" dirty="0">
              <a:solidFill>
                <a:schemeClr val="bg1"/>
              </a:solidFill>
            </a:endParaRPr>
          </a:p>
          <a:p>
            <a:endParaRPr lang="ru-RU" dirty="0"/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endParaRPr lang="ru-RU" dirty="0" smtClean="0">
              <a:solidFill>
                <a:schemeClr val="bg1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endParaRPr lang="ru-RU" dirty="0">
              <a:solidFill>
                <a:schemeClr val="bg1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39552" y="2204864"/>
            <a:ext cx="806489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endParaRPr lang="ru-RU" dirty="0" smtClean="0">
              <a:solidFill>
                <a:schemeClr val="bg1"/>
              </a:solidFill>
            </a:endParaRPr>
          </a:p>
          <a:p>
            <a:pPr>
              <a:buFont typeface="Wingdings" pitchFamily="2" charset="2"/>
              <a:buChar char="Ø"/>
              <a:defRPr/>
            </a:pPr>
            <a:endParaRPr lang="ru-RU" dirty="0" smtClean="0">
              <a:solidFill>
                <a:schemeClr val="bg1"/>
              </a:solidFill>
            </a:endParaRPr>
          </a:p>
          <a:p>
            <a:pPr algn="just">
              <a:defRPr/>
            </a:pPr>
            <a:r>
              <a:rPr lang="ru-RU" dirty="0" smtClean="0">
                <a:solidFill>
                  <a:schemeClr val="bg1"/>
                </a:solidFill>
              </a:rPr>
              <a:t> </a:t>
            </a:r>
          </a:p>
          <a:p>
            <a:pPr>
              <a:buFont typeface="Wingdings" pitchFamily="2" charset="2"/>
              <a:buChar char="Ø"/>
              <a:defRPr/>
            </a:pPr>
            <a:endParaRPr lang="ru-RU" dirty="0" smtClean="0">
              <a:solidFill>
                <a:schemeClr val="bg1"/>
              </a:solidFill>
            </a:endParaRPr>
          </a:p>
          <a:p>
            <a:pPr>
              <a:defRPr/>
            </a:pPr>
            <a:endParaRPr lang="ru-RU" dirty="0" smtClean="0">
              <a:solidFill>
                <a:schemeClr val="bg1"/>
              </a:solidFill>
            </a:endParaRPr>
          </a:p>
          <a:p>
            <a:pPr>
              <a:defRPr/>
            </a:pPr>
            <a:r>
              <a:rPr lang="ru-RU" dirty="0" smtClean="0">
                <a:solidFill>
                  <a:schemeClr val="bg1"/>
                </a:solidFill>
              </a:rPr>
              <a:t> </a:t>
            </a:r>
            <a:endParaRPr lang="ru-RU" sz="1600" b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00357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Рисунок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62554"/>
          </a:xfrm>
          <a:prstGeom prst="rect">
            <a:avLst/>
          </a:prstGeom>
        </p:spPr>
      </p:pic>
      <p:pic>
        <p:nvPicPr>
          <p:cNvPr id="5" name="Picture 3" descr="C:\Users\g21_4\Desktop\logo-bashedu2.png"/>
          <p:cNvPicPr>
            <a:picLocks noChangeAspect="1" noChangeArrowheads="1"/>
          </p:cNvPicPr>
          <p:nvPr/>
        </p:nvPicPr>
        <p:blipFill>
          <a:blip r:embed="rId3" cstate="print"/>
          <a:srcRect l="6752" r="8872" b="32500"/>
          <a:stretch>
            <a:fillRect/>
          </a:stretch>
        </p:blipFill>
        <p:spPr bwMode="auto">
          <a:xfrm>
            <a:off x="-1160" y="156939"/>
            <a:ext cx="1428726" cy="857232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1357290" y="262390"/>
            <a:ext cx="699468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  <a:latin typeface="Georgia" pitchFamily="18" charset="0"/>
              </a:rPr>
              <a:t>Региональный центр (отдел) содействия трудоустройству выпускников БашГУ</a:t>
            </a:r>
            <a:endParaRPr lang="ru-RU" dirty="0">
              <a:solidFill>
                <a:schemeClr val="bg1"/>
              </a:solidFill>
              <a:latin typeface="Georgia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11561" y="1340769"/>
            <a:ext cx="7740414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ru-RU" dirty="0" smtClean="0">
                <a:solidFill>
                  <a:srgbClr val="00B050"/>
                </a:solidFill>
              </a:rPr>
              <a:t>Предложения, рекомендации:</a:t>
            </a:r>
            <a:endParaRPr lang="ru-RU" dirty="0">
              <a:solidFill>
                <a:srgbClr val="00B050"/>
              </a:solidFill>
            </a:endParaRPr>
          </a:p>
          <a:p>
            <a:pPr algn="just"/>
            <a:endParaRPr lang="ru-RU" dirty="0">
              <a:solidFill>
                <a:schemeClr val="bg1"/>
              </a:solidFill>
            </a:endParaRPr>
          </a:p>
          <a:p>
            <a:pPr algn="just"/>
            <a:r>
              <a:rPr lang="ru-RU" i="1" u="sng" dirty="0" smtClean="0">
                <a:solidFill>
                  <a:schemeClr val="bg1"/>
                </a:solidFill>
              </a:rPr>
              <a:t>Министерству науки и высшего образования РФ</a:t>
            </a:r>
            <a:r>
              <a:rPr lang="ru-RU" i="1" u="sng" dirty="0" smtClean="0">
                <a:solidFill>
                  <a:schemeClr val="bg1"/>
                </a:solidFill>
              </a:rPr>
              <a:t>:</a:t>
            </a:r>
            <a:endParaRPr lang="ru-RU" i="1" u="sng" dirty="0" smtClean="0">
              <a:solidFill>
                <a:schemeClr val="bg1"/>
              </a:solidFill>
            </a:endParaRPr>
          </a:p>
          <a:p>
            <a:pPr algn="just"/>
            <a:r>
              <a:rPr lang="ru-RU" dirty="0" smtClean="0">
                <a:solidFill>
                  <a:schemeClr val="bg1"/>
                </a:solidFill>
              </a:rPr>
              <a:t>1. Рассмотреть </a:t>
            </a:r>
            <a:r>
              <a:rPr lang="ru-RU" dirty="0">
                <a:solidFill>
                  <a:schemeClr val="bg1"/>
                </a:solidFill>
              </a:rPr>
              <a:t>возможность </a:t>
            </a:r>
            <a:r>
              <a:rPr lang="ru-RU" dirty="0" smtClean="0">
                <a:solidFill>
                  <a:schemeClr val="bg1"/>
                </a:solidFill>
              </a:rPr>
              <a:t>внесения разделов по </a:t>
            </a:r>
            <a:r>
              <a:rPr lang="ru-RU" dirty="0" smtClean="0">
                <a:solidFill>
                  <a:schemeClr val="bg1"/>
                </a:solidFill>
              </a:rPr>
              <a:t>определению занятости обучающихся </a:t>
            </a:r>
            <a:r>
              <a:rPr lang="ru-RU" dirty="0">
                <a:solidFill>
                  <a:schemeClr val="bg1"/>
                </a:solidFill>
              </a:rPr>
              <a:t>из числа лиц с инвалидностью и с ограниченными возможностями здоровья, в том числе по </a:t>
            </a:r>
            <a:r>
              <a:rPr lang="ru-RU" dirty="0" smtClean="0">
                <a:solidFill>
                  <a:schemeClr val="bg1"/>
                </a:solidFill>
              </a:rPr>
              <a:t>трудоустройству (</a:t>
            </a:r>
            <a:r>
              <a:rPr lang="en-US" dirty="0" smtClean="0">
                <a:solidFill>
                  <a:schemeClr val="bg1"/>
                </a:solidFill>
              </a:rPr>
              <a:t>graduate.edu.ru</a:t>
            </a:r>
            <a:r>
              <a:rPr lang="ru-RU" dirty="0" smtClean="0">
                <a:solidFill>
                  <a:schemeClr val="bg1"/>
                </a:solidFill>
              </a:rPr>
              <a:t>).</a:t>
            </a:r>
            <a:endParaRPr lang="ru-RU" dirty="0">
              <a:solidFill>
                <a:schemeClr val="bg1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endParaRPr lang="ba-RU" dirty="0">
              <a:solidFill>
                <a:schemeClr val="bg1"/>
              </a:solidFill>
            </a:endParaRPr>
          </a:p>
          <a:p>
            <a:endParaRPr lang="ru-RU" dirty="0"/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endParaRPr lang="ru-RU" dirty="0" smtClean="0">
              <a:solidFill>
                <a:schemeClr val="bg1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endParaRPr lang="ru-RU" dirty="0">
              <a:solidFill>
                <a:schemeClr val="bg1"/>
              </a:solidFill>
            </a:endParaRPr>
          </a:p>
          <a:p>
            <a:pPr marL="342900" indent="-342900" algn="just">
              <a:buFont typeface="Arial" panose="020B0604020202020204" pitchFamily="34" charset="0"/>
              <a:buChar char="•"/>
              <a:defRPr/>
            </a:pPr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539552" y="2204864"/>
            <a:ext cx="806489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endParaRPr lang="ru-RU" dirty="0" smtClean="0">
              <a:solidFill>
                <a:schemeClr val="bg1"/>
              </a:solidFill>
            </a:endParaRPr>
          </a:p>
          <a:p>
            <a:pPr>
              <a:buFont typeface="Wingdings" pitchFamily="2" charset="2"/>
              <a:buChar char="Ø"/>
              <a:defRPr/>
            </a:pPr>
            <a:endParaRPr lang="ru-RU" dirty="0" smtClean="0">
              <a:solidFill>
                <a:schemeClr val="bg1"/>
              </a:solidFill>
            </a:endParaRPr>
          </a:p>
          <a:p>
            <a:pPr algn="just">
              <a:defRPr/>
            </a:pPr>
            <a:r>
              <a:rPr lang="ru-RU" dirty="0" smtClean="0">
                <a:solidFill>
                  <a:schemeClr val="bg1"/>
                </a:solidFill>
              </a:rPr>
              <a:t> </a:t>
            </a:r>
          </a:p>
          <a:p>
            <a:pPr>
              <a:buFont typeface="Wingdings" pitchFamily="2" charset="2"/>
              <a:buChar char="Ø"/>
              <a:defRPr/>
            </a:pPr>
            <a:endParaRPr lang="ru-RU" dirty="0" smtClean="0">
              <a:solidFill>
                <a:schemeClr val="bg1"/>
              </a:solidFill>
            </a:endParaRPr>
          </a:p>
          <a:p>
            <a:pPr>
              <a:defRPr/>
            </a:pPr>
            <a:endParaRPr lang="ru-RU" dirty="0" smtClean="0">
              <a:solidFill>
                <a:schemeClr val="bg1"/>
              </a:solidFill>
            </a:endParaRPr>
          </a:p>
          <a:p>
            <a:pPr>
              <a:defRPr/>
            </a:pPr>
            <a:r>
              <a:rPr lang="ru-RU" dirty="0" smtClean="0">
                <a:solidFill>
                  <a:schemeClr val="bg1"/>
                </a:solidFill>
              </a:rPr>
              <a:t> </a:t>
            </a:r>
            <a:endParaRPr lang="ru-RU" sz="1600" b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8941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Рисунок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063" y="0"/>
            <a:ext cx="9137937" cy="6862554"/>
          </a:xfrm>
          <a:prstGeom prst="rect">
            <a:avLst/>
          </a:prstGeom>
        </p:spPr>
      </p:pic>
      <p:pic>
        <p:nvPicPr>
          <p:cNvPr id="5" name="Picture 3" descr="C:\Users\g21_4\Desktop\logo-bashedu2.png"/>
          <p:cNvPicPr>
            <a:picLocks noChangeAspect="1" noChangeArrowheads="1"/>
          </p:cNvPicPr>
          <p:nvPr/>
        </p:nvPicPr>
        <p:blipFill>
          <a:blip r:embed="rId3" cstate="print"/>
          <a:srcRect l="6752" r="8872" b="32500"/>
          <a:stretch>
            <a:fillRect/>
          </a:stretch>
        </p:blipFill>
        <p:spPr bwMode="auto">
          <a:xfrm>
            <a:off x="-71436" y="142852"/>
            <a:ext cx="1428726" cy="857232"/>
          </a:xfrm>
          <a:prstGeom prst="rect">
            <a:avLst/>
          </a:prstGeom>
          <a:noFill/>
        </p:spPr>
      </p:pic>
      <p:sp>
        <p:nvSpPr>
          <p:cNvPr id="7" name="Прямоугольник 6"/>
          <p:cNvSpPr/>
          <p:nvPr/>
        </p:nvSpPr>
        <p:spPr>
          <a:xfrm>
            <a:off x="2411760" y="3140968"/>
            <a:ext cx="457200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 sz="1800" b="1" i="0" u="none" strike="noStrike" kern="1200" baseline="0">
                <a:solidFill>
                  <a:prstClr val="black"/>
                </a:solidFill>
                <a:latin typeface="+mn-lt"/>
                <a:ea typeface="+mn-ea"/>
                <a:cs typeface="+mn-cs"/>
              </a:defRPr>
            </a:pPr>
            <a:r>
              <a:rPr lang="ru-RU" sz="3200" dirty="0" smtClean="0">
                <a:solidFill>
                  <a:schemeClr val="bg1"/>
                </a:solidFill>
              </a:rPr>
              <a:t>Спасибо за внимание!</a:t>
            </a:r>
            <a:r>
              <a:rPr lang="ru-RU" sz="3200" b="1" dirty="0" smtClean="0"/>
              <a:t>    </a:t>
            </a:r>
            <a:endParaRPr lang="ru-RU" sz="3200" dirty="0">
              <a:solidFill>
                <a:schemeClr val="bg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2286000" y="260649"/>
            <a:ext cx="4572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solidFill>
                  <a:schemeClr val="bg1"/>
                </a:solidFill>
                <a:latin typeface="Georgia" pitchFamily="18" charset="0"/>
              </a:rPr>
              <a:t>Региональный центр (отдел) содействия трудоустройству выпускников БашГУ</a:t>
            </a:r>
            <a:endParaRPr lang="ru-RU" dirty="0">
              <a:solidFill>
                <a:schemeClr val="bg1"/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4423</TotalTime>
  <Words>429</Words>
  <Application>Microsoft Office PowerPoint</Application>
  <PresentationFormat>Экран (4:3)</PresentationFormat>
  <Paragraphs>119</Paragraphs>
  <Slides>7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3" baseType="lpstr">
      <vt:lpstr>Arial</vt:lpstr>
      <vt:lpstr>Calibri</vt:lpstr>
      <vt:lpstr>Georgia</vt:lpstr>
      <vt:lpstr>Times New Roman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Admin</cp:lastModifiedBy>
  <cp:revision>376</cp:revision>
  <dcterms:created xsi:type="dcterms:W3CDTF">2015-05-14T10:11:41Z</dcterms:created>
  <dcterms:modified xsi:type="dcterms:W3CDTF">2019-11-29T07:55:37Z</dcterms:modified>
</cp:coreProperties>
</file>