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347" r:id="rId3"/>
    <p:sldId id="313" r:id="rId4"/>
    <p:sldId id="292" r:id="rId5"/>
    <p:sldId id="321" r:id="rId6"/>
    <p:sldId id="335" r:id="rId7"/>
    <p:sldId id="322" r:id="rId8"/>
    <p:sldId id="323" r:id="rId9"/>
    <p:sldId id="324" r:id="rId10"/>
    <p:sldId id="337" r:id="rId11"/>
    <p:sldId id="338" r:id="rId12"/>
    <p:sldId id="325" r:id="rId13"/>
    <p:sldId id="339" r:id="rId14"/>
    <p:sldId id="326" r:id="rId15"/>
    <p:sldId id="350" r:id="rId16"/>
    <p:sldId id="334" r:id="rId17"/>
    <p:sldId id="352" r:id="rId18"/>
    <p:sldId id="353" r:id="rId19"/>
    <p:sldId id="351" r:id="rId20"/>
    <p:sldId id="355" r:id="rId21"/>
    <p:sldId id="354" r:id="rId22"/>
    <p:sldId id="357" r:id="rId23"/>
    <p:sldId id="356" r:id="rId24"/>
    <p:sldId id="358" r:id="rId25"/>
    <p:sldId id="280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r11756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2E4F"/>
    <a:srgbClr val="FF66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607289220426535E-2"/>
          <c:y val="4.4439546636805854E-2"/>
          <c:w val="0.92900089791407781"/>
          <c:h val="0.8168896156603459"/>
        </c:manualLayout>
      </c:layout>
      <c:barChart>
        <c:barDir val="col"/>
        <c:grouping val="clustered"/>
        <c:ser>
          <c:idx val="0"/>
          <c:order val="0"/>
          <c:tx>
            <c:strRef>
              <c:f>Лист6!$J$8</c:f>
              <c:strCache>
                <c:ptCount val="1"/>
                <c:pt idx="0">
                  <c:v>Не трудоустроены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Лист6!$K$7:$M$7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Лист6!$K$8:$M$8</c:f>
              <c:numCache>
                <c:formatCode>General</c:formatCode>
                <c:ptCount val="3"/>
                <c:pt idx="0">
                  <c:v>47</c:v>
                </c:pt>
                <c:pt idx="1">
                  <c:v>46.7</c:v>
                </c:pt>
                <c:pt idx="2">
                  <c:v>45.9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0-4216-842A-63BFF7D13EBC}"/>
            </c:ext>
          </c:extLst>
        </c:ser>
        <c:ser>
          <c:idx val="1"/>
          <c:order val="1"/>
          <c:tx>
            <c:strRef>
              <c:f>Лист6!$J$9</c:f>
              <c:strCache>
                <c:ptCount val="1"/>
                <c:pt idx="0">
                  <c:v>Трудоустроены</c:v>
                </c:pt>
              </c:strCache>
            </c:strRef>
          </c:tx>
          <c:spPr>
            <a:gradFill rotWithShape="1">
              <a:gsLst>
                <a:gs pos="0">
                  <a:srgbClr val="FF0000"/>
                </a:gs>
                <a:gs pos="85000">
                  <a:srgbClr val="FF6699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Лист6!$K$7:$M$7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Лист6!$K$9:$M$9</c:f>
              <c:numCache>
                <c:formatCode>General</c:formatCode>
                <c:ptCount val="3"/>
                <c:pt idx="0">
                  <c:v>53</c:v>
                </c:pt>
                <c:pt idx="1">
                  <c:v>53.3</c:v>
                </c:pt>
                <c:pt idx="2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0-4216-842A-63BFF7D13EBC}"/>
            </c:ext>
          </c:extLst>
        </c:ser>
        <c:dLbls>
          <c:showVal val="1"/>
        </c:dLbls>
        <c:gapWidth val="100"/>
        <c:overlap val="-24"/>
        <c:axId val="73640192"/>
        <c:axId val="73658368"/>
      </c:barChart>
      <c:catAx>
        <c:axId val="73640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58368"/>
        <c:crosses val="autoZero"/>
        <c:auto val="1"/>
        <c:lblAlgn val="ctr"/>
        <c:lblOffset val="100"/>
      </c:catAx>
      <c:valAx>
        <c:axId val="73658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6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6485346536964"/>
          <c:y val="0.90082432251082956"/>
          <c:w val="0.5743366947552595"/>
          <c:h val="9.080748653596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951689777832748E-2"/>
          <c:y val="1.0652642085904728E-2"/>
          <c:w val="0.86711956277057811"/>
          <c:h val="0.76466468292662471"/>
        </c:manualLayout>
      </c:layout>
      <c:bar3DChart>
        <c:barDir val="bar"/>
        <c:grouping val="clustered"/>
        <c:ser>
          <c:idx val="0"/>
          <c:order val="0"/>
          <c:tx>
            <c:strRef>
              <c:f>Лист6!$V$6</c:f>
              <c:strCache>
                <c:ptCount val="1"/>
                <c:pt idx="0">
                  <c:v>Работают по специальности</c:v>
                </c:pt>
              </c:strCache>
            </c:strRef>
          </c:tx>
          <c:spPr>
            <a:gradFill rotWithShape="1">
              <a:gsLst>
                <a:gs pos="0">
                  <a:srgbClr val="00B0F0"/>
                </a:gs>
                <a:gs pos="76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cat>
            <c:numRef>
              <c:f>Лист6!$W$5:$Y$5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Лист6!$W$6:$Y$6</c:f>
              <c:numCache>
                <c:formatCode>General</c:formatCode>
                <c:ptCount val="3"/>
                <c:pt idx="0">
                  <c:v>75</c:v>
                </c:pt>
                <c:pt idx="1">
                  <c:v>80</c:v>
                </c:pt>
                <c:pt idx="2">
                  <c:v>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86-413C-A28B-D1EFA2E49EB7}"/>
            </c:ext>
          </c:extLst>
        </c:ser>
        <c:ser>
          <c:idx val="1"/>
          <c:order val="1"/>
          <c:tx>
            <c:strRef>
              <c:f>Лист6!$V$7</c:f>
              <c:strCache>
                <c:ptCount val="1"/>
                <c:pt idx="0">
                  <c:v>Работают не по специальности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100000">
                  <a:srgbClr val="FF6699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cat>
            <c:numRef>
              <c:f>Лист6!$W$5:$Y$5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Лист6!$W$7:$Y$7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86-413C-A28B-D1EFA2E49EB7}"/>
            </c:ext>
          </c:extLst>
        </c:ser>
        <c:shape val="box"/>
        <c:axId val="74295168"/>
        <c:axId val="74296704"/>
        <c:axId val="0"/>
      </c:bar3DChart>
      <c:catAx>
        <c:axId val="74295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96704"/>
        <c:crosses val="autoZero"/>
        <c:auto val="1"/>
        <c:lblAlgn val="ctr"/>
        <c:lblOffset val="100"/>
      </c:catAx>
      <c:valAx>
        <c:axId val="742967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9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A1D1-C0A1-4C1F-BE56-392E1DBC06BE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0C98-A7E1-4B3A-A382-A0E197AFC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82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CF56-4EF8-4E90-ABBE-8E9A5943BF9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0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0C98-A7E1-4B3A-A382-A0E197AFC9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4" y="0"/>
            <a:ext cx="12155596" cy="6839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4894" y="115888"/>
            <a:ext cx="805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CC16-6EED-48F8-AE08-5E43D5DBCB9B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79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5AD6-798E-4C64-95CD-061F7E4C0811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25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DFD8-963A-4FC0-B422-17485B7B9702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72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4925-3B25-4586-B10A-80F404FE0BE8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0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6C50-7ABC-41DC-A5F4-E16805C66ED4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48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545E-AED4-4EEB-8795-D386F2838749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5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204" y="365125"/>
            <a:ext cx="8422183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063B-A24C-4633-B8BC-0D573A2BF952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62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646-1CF8-4E2D-92D2-B5A20C313376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03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ED8B-2BE4-4B21-9E80-60ED53EAE02E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97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6474-CED1-4017-AFBC-F71D772EC83D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89FC-BB0B-44A8-9B67-7D625B13F0ED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3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0914" y="3531516"/>
            <a:ext cx="1611086" cy="3326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161309"/>
            <a:ext cx="10515600" cy="401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2EBE-D281-47AD-B497-4D3A38A4E6A6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C7F4-CCF1-4359-B166-C91AADD8167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2066667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0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0;&#1085;&#1082;&#1083;&#1102;&#1079;&#1080;&#1074;&#1085;&#1086;&#1077;&#1086;&#1073;&#1088;&#1072;&#1079;&#1086;&#1074;&#1072;&#1085;&#1080;&#1077;.&#1088;&#1092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&#1080;&#1085;&#1082;&#1083;&#1102;&#1079;&#1080;&#1074;&#1085;&#1086;&#1077;&#1086;&#1073;&#1088;&#1072;&#1079;&#1086;&#1074;&#1072;&#1085;&#1080;&#1077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0;&#1085;&#1082;&#1083;&#1102;&#1079;&#1080;&#1074;&#1085;&#1086;&#1077;&#1086;&#1073;&#1088;&#1072;&#1079;&#1086;&#1074;&#1072;&#1085;&#1080;&#1077;.&#1088;&#1092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rudvsem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4458" y="5157215"/>
            <a:ext cx="4358016" cy="74371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400" b="1" dirty="0" err="1" smtClean="0"/>
              <a:t>Лучинина</a:t>
            </a:r>
            <a:r>
              <a:rPr lang="ru-RU" sz="1400" b="1" dirty="0" smtClean="0"/>
              <a:t> Марина Ивановна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/>
              <a:t>Зав.кафедрой социальной работы и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/>
              <a:t>молодежной политики </a:t>
            </a:r>
            <a:r>
              <a:rPr lang="ru-RU" sz="1400" dirty="0" err="1" smtClean="0"/>
              <a:t>ВятГУ</a:t>
            </a:r>
            <a:endParaRPr lang="ru-RU" sz="14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A8DE6A68-989F-43DA-A7D7-7D6F41FCC791}"/>
              </a:ext>
            </a:extLst>
          </p:cNvPr>
          <p:cNvSpPr txBox="1">
            <a:spLocks/>
          </p:cNvSpPr>
          <p:nvPr/>
        </p:nvSpPr>
        <p:spPr>
          <a:xfrm>
            <a:off x="439963" y="2644336"/>
            <a:ext cx="11312074" cy="219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Деятельность РУМЦ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ВятГУ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 по содействию трудоустройству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abic Typesetting" pitchFamily="66" charset="-78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выпускников с инвалидностью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abic Typesetting" pitchFamily="66" charset="-78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193C815C-6DEA-4F87-B8C3-A21B5E01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371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23657" y="304801"/>
            <a:ext cx="7968343" cy="9387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Трудоустройство выпускников с инвалидностью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7E2AC6B8-CF90-420C-8444-7674ED8B9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2329137"/>
              </p:ext>
            </p:extLst>
          </p:nvPr>
        </p:nvGraphicFramePr>
        <p:xfrm>
          <a:off x="1866900" y="1619249"/>
          <a:ext cx="8724900" cy="455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AE39D7-1F7A-4DC7-983F-A2D6D0D9DB95}"/>
              </a:ext>
            </a:extLst>
          </p:cNvPr>
          <p:cNvSpPr txBox="1"/>
          <p:nvPr/>
        </p:nvSpPr>
        <p:spPr>
          <a:xfrm>
            <a:off x="2200275" y="1296083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студентов, %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B7AAE8C-E9A7-4825-92F9-9AA002F6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23657" y="231648"/>
            <a:ext cx="7968343" cy="110729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Трудоустройство выпускников с инвалидностью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C2BD6BBC-032E-4BFF-B107-B88704131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3489408"/>
              </p:ext>
            </p:extLst>
          </p:nvPr>
        </p:nvGraphicFramePr>
        <p:xfrm>
          <a:off x="1770927" y="1446835"/>
          <a:ext cx="8773609" cy="476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4DAF14-0681-46C2-9EF7-94189BB9B785}"/>
              </a:ext>
            </a:extLst>
          </p:cNvPr>
          <p:cNvSpPr txBox="1"/>
          <p:nvPr/>
        </p:nvSpPr>
        <p:spPr>
          <a:xfrm>
            <a:off x="1457325" y="1446835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студентов, %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7FEE5E52-F236-4AEB-AF55-4CF8015CB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8587422"/>
              </p:ext>
            </p:extLst>
          </p:nvPr>
        </p:nvGraphicFramePr>
        <p:xfrm>
          <a:off x="9034462" y="1142224"/>
          <a:ext cx="2219325" cy="125555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76338">
                  <a:extLst>
                    <a:ext uri="{9D8B030D-6E8A-4147-A177-3AD203B41FA5}">
                      <a16:colId xmlns="" xmlns:a16="http://schemas.microsoft.com/office/drawing/2014/main" val="2262391636"/>
                    </a:ext>
                  </a:extLst>
                </a:gridCol>
                <a:gridCol w="347662">
                  <a:extLst>
                    <a:ext uri="{9D8B030D-6E8A-4147-A177-3AD203B41FA5}">
                      <a16:colId xmlns="" xmlns:a16="http://schemas.microsoft.com/office/drawing/2014/main" val="151943974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809706749"/>
                    </a:ext>
                  </a:extLst>
                </a:gridCol>
                <a:gridCol w="390525">
                  <a:extLst>
                    <a:ext uri="{9D8B030D-6E8A-4147-A177-3AD203B41FA5}">
                      <a16:colId xmlns="" xmlns:a16="http://schemas.microsoft.com/office/drawing/2014/main" val="2843771614"/>
                    </a:ext>
                  </a:extLst>
                </a:gridCol>
              </a:tblGrid>
              <a:tr h="137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Категории выпускников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21849051"/>
                  </a:ext>
                </a:extLst>
              </a:tr>
              <a:tr h="455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Работают по специальности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21943343"/>
                  </a:ext>
                </a:extLst>
              </a:tr>
              <a:tr h="455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Работают не по специальности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66666927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1B5A7E4-CBE1-4175-B1DA-D566E03A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Методы поиска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поиск работы через родственников и знакомых </a:t>
            </a:r>
          </a:p>
          <a:p>
            <a:r>
              <a:rPr lang="ru-RU" sz="2400" dirty="0"/>
              <a:t>обращение в центр содействия трудоустройству выпускников в вузе, службу занятости населения</a:t>
            </a:r>
          </a:p>
          <a:p>
            <a:r>
              <a:rPr lang="ru-RU" sz="2400" dirty="0"/>
              <a:t>непосредственное обращение к работодателю </a:t>
            </a:r>
          </a:p>
          <a:p>
            <a:r>
              <a:rPr lang="ru-RU" sz="2400" dirty="0"/>
              <a:t>использование СМИ, Интернета, в том числе портала Инклюзивного образования  </a:t>
            </a:r>
            <a:r>
              <a:rPr lang="en-US" sz="2400" dirty="0">
                <a:hlinkClick r:id="rId2"/>
              </a:rPr>
              <a:t>https://</a:t>
            </a:r>
            <a:r>
              <a:rPr lang="ru-RU" sz="2400" dirty="0" err="1">
                <a:hlinkClick r:id="rId2"/>
              </a:rPr>
              <a:t>инклюзивноеобразование.рф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93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627" y="37944"/>
            <a:ext cx="6769925" cy="9737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Методы поиска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9827" y="1264906"/>
            <a:ext cx="10515600" cy="552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портал Инклюзивного образования  </a:t>
            </a:r>
            <a:r>
              <a:rPr lang="en-US" sz="2400" dirty="0">
                <a:hlinkClick r:id="rId2"/>
              </a:rPr>
              <a:t>https://</a:t>
            </a:r>
            <a:r>
              <a:rPr lang="ru-RU" sz="2400" dirty="0" err="1">
                <a:hlinkClick r:id="rId2"/>
              </a:rPr>
              <a:t>инклюзивноеобразование.рф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6D8054-B3E0-4273-96D9-61923A9B3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633" t="8871" r="12848" b="2045"/>
          <a:stretch/>
        </p:blipFill>
        <p:spPr>
          <a:xfrm>
            <a:off x="339723" y="1610477"/>
            <a:ext cx="5478201" cy="4745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42B5916-DC42-4D11-A9C5-DC999289A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5067" t="8871" r="13038" b="23787"/>
          <a:stretch/>
        </p:blipFill>
        <p:spPr>
          <a:xfrm>
            <a:off x="6011987" y="1729604"/>
            <a:ext cx="6180013" cy="4194101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945D847-D1D1-4BB8-8DFA-DD63591AD753}"/>
              </a:ext>
            </a:extLst>
          </p:cNvPr>
          <p:cNvSpPr/>
          <p:nvPr/>
        </p:nvSpPr>
        <p:spPr>
          <a:xfrm>
            <a:off x="5934075" y="4078287"/>
            <a:ext cx="1514475" cy="695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99B4FE5-F27D-42D3-BB71-3F73B359D3F0}"/>
              </a:ext>
            </a:extLst>
          </p:cNvPr>
          <p:cNvSpPr/>
          <p:nvPr/>
        </p:nvSpPr>
        <p:spPr>
          <a:xfrm>
            <a:off x="7911712" y="3975099"/>
            <a:ext cx="2133600" cy="798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10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768" y="498765"/>
            <a:ext cx="8738971" cy="78139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Факторы</a:t>
            </a:r>
            <a:r>
              <a:rPr lang="ru-RU" sz="2800" b="1" dirty="0" smtClean="0">
                <a:solidFill>
                  <a:srgbClr val="FF0000"/>
                </a:solidFill>
              </a:rPr>
              <a:t>, препятствующие </a:t>
            </a:r>
            <a:r>
              <a:rPr lang="ru-RU" sz="2800" b="1" dirty="0">
                <a:solidFill>
                  <a:srgbClr val="FF0000"/>
                </a:solidFill>
              </a:rPr>
              <a:t>трудоустройству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4372"/>
            <a:ext cx="10853056" cy="4474028"/>
          </a:xfrm>
        </p:spPr>
        <p:txBody>
          <a:bodyPr>
            <a:normAutofit/>
          </a:bodyPr>
          <a:lstStyle/>
          <a:p>
            <a:r>
              <a:rPr lang="ru-RU" dirty="0"/>
              <a:t>отсутствие </a:t>
            </a:r>
            <a:r>
              <a:rPr lang="ru-RU" u="sng" dirty="0" smtClean="0"/>
              <a:t>подходящих</a:t>
            </a:r>
            <a:r>
              <a:rPr lang="ru-RU" dirty="0" smtClean="0"/>
              <a:t> вакансий</a:t>
            </a:r>
            <a:endParaRPr lang="ru-RU" dirty="0"/>
          </a:p>
          <a:p>
            <a:r>
              <a:rPr lang="ru-RU" dirty="0"/>
              <a:t>состояние здоровья, наличие ограничений по инвалидности</a:t>
            </a:r>
          </a:p>
          <a:p>
            <a:pPr lvl="0"/>
            <a:r>
              <a:rPr lang="ru-RU" dirty="0"/>
              <a:t>низкая заработная плата</a:t>
            </a:r>
          </a:p>
          <a:p>
            <a:r>
              <a:rPr lang="ru-RU" dirty="0"/>
              <a:t>недостаточная сформированность навыков самопрезентации</a:t>
            </a:r>
          </a:p>
          <a:p>
            <a:r>
              <a:rPr lang="ru-RU" dirty="0"/>
              <a:t>сложности с передвижением до работы и обратно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76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4372"/>
            <a:ext cx="10853056" cy="44740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Разработка предложений в региональные Программы «Сопровождение инвалидов молодого возраста при получении ими профессионального образования и содействия в последующем трудоустройстве»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76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16" y="252664"/>
            <a:ext cx="8753856" cy="10467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Разработка предложений в региональные Программы сопровождения инвалидов молодого возраста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1559052"/>
            <a:ext cx="10911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Межрегиональная Стратегическая сессия по вопросам включения совместных мероприятий вузов и региональных органов государственной власти в Программы сопровождения инвалидов молодого возраста при получении профессионального образования и дальнейшего трудоустройства</a:t>
            </a:r>
          </a:p>
          <a:p>
            <a:pPr algn="ctr"/>
            <a:r>
              <a:rPr lang="ru-RU" sz="2400" b="1" dirty="0" smtClean="0"/>
              <a:t> (29.10 2019 г. </a:t>
            </a:r>
            <a:r>
              <a:rPr lang="ru-RU" sz="2400" b="1" dirty="0" err="1" smtClean="0"/>
              <a:t>ВятГУ</a:t>
            </a:r>
            <a:r>
              <a:rPr lang="ru-RU" sz="2400" b="1" dirty="0" smtClean="0"/>
              <a:t>) </a:t>
            </a:r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i="1" dirty="0" smtClean="0"/>
              <a:t>С целью содействия в получении инвалидами  молодого возраста высшего образования с последующим трудоустройством и повышения их конкурентоспособности на рынке труда ввести Раздел «</a:t>
            </a:r>
            <a:r>
              <a:rPr lang="ru-RU" sz="2000" b="1" i="1" dirty="0" smtClean="0"/>
              <a:t>Организация сопровождения инвалидов молодого возраста при получении высшего образования и последующем трудоустройстве». </a:t>
            </a:r>
            <a:endParaRPr lang="ru-RU" sz="2000" i="1" dirty="0" smtClean="0"/>
          </a:p>
          <a:p>
            <a:pPr algn="just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16" y="336884"/>
            <a:ext cx="8753856" cy="9625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Разработка предложений в региональные Программы сопровождения инвалидов молодого возраста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Мероприятия: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7" y="1559052"/>
            <a:ext cx="113250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 Внедрение и совершенствование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форм и методов ранней профориентации  учащихся.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Информирование абитуриентов о вступительных испытаниях, особенностях обучения в вузе по выбранным направлениям,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выбранных профессий, условиях их труда.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Организация стажировки выпускников образовательных учреждений высшего образования, имеющих инвалидность, в целях приобретения ими опыта работы на предприятиях путем предоставления работодателю субсидий на возмещение затрат на заработную плату трудоустроенных выпускников-инвалидов.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Реализация менторских программ, предполагающих наставничество работодателя над студентами в период обучения в вузе.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Формирование опыта социальной и профессиональной деятельности, вовлечение студентов с инвалидностью в разные виды добровольчества (выход инклюзивных студенческих команд с мероприятиями в социальные и образовательные учреждения, на предприятия).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Организация конкурса «</a:t>
            </a:r>
            <a:r>
              <a:rPr lang="ru-RU" dirty="0" err="1" smtClean="0"/>
              <a:t>Абилимпикс</a:t>
            </a:r>
            <a:r>
              <a:rPr lang="ru-RU" dirty="0" smtClean="0"/>
              <a:t>» по компетенциям высшего образования.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Межведомственное взаимодействие по методическому обеспечению профессиональной ориентации, образования, содействия трудоустройству выпускников вузов с инвалидностью.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Организация профессиональных проб студентов с инвалидностью в процессе обучения в вузе при поддержке работодателей.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4372"/>
            <a:ext cx="10853056" cy="2364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3600" b="1" dirty="0" err="1" smtClean="0">
                <a:solidFill>
                  <a:srgbClr val="002060"/>
                </a:solidFill>
              </a:rPr>
              <a:t>онлайн</a:t>
            </a:r>
            <a:r>
              <a:rPr lang="ru-RU" sz="3600" b="1" dirty="0" smtClean="0">
                <a:solidFill>
                  <a:srgbClr val="002060"/>
                </a:solidFill>
              </a:rPr>
              <a:t> курса по трудоустройству выпускников с инвалидностью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7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16" y="402335"/>
            <a:ext cx="8753856" cy="12941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Адаптационный </a:t>
            </a:r>
            <a:r>
              <a:rPr lang="ru-RU" sz="2400" b="1" dirty="0" err="1" smtClean="0">
                <a:solidFill>
                  <a:srgbClr val="FF0000"/>
                </a:solidFill>
              </a:rPr>
              <a:t>онлайн</a:t>
            </a:r>
            <a:r>
              <a:rPr lang="ru-RU" sz="2400" b="1" dirty="0" smtClean="0">
                <a:solidFill>
                  <a:srgbClr val="FF0000"/>
                </a:solidFill>
              </a:rPr>
              <a:t> курс по содействию трудоустройству выпускников с инвалидностью «Профессиональный </a:t>
            </a:r>
            <a:r>
              <a:rPr lang="ru-RU" sz="2400" b="1" dirty="0" err="1" smtClean="0">
                <a:solidFill>
                  <a:srgbClr val="FF0000"/>
                </a:solidFill>
              </a:rPr>
              <a:t>старт-ап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2177716"/>
            <a:ext cx="1091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Цель курса «Профессиональный </a:t>
            </a:r>
            <a:r>
              <a:rPr lang="ru-RU" sz="2400" b="1" i="1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старт-ап</a:t>
            </a:r>
            <a:r>
              <a:rPr lang="ru-RU" sz="24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– повышение компетентности студентов с инвалидностью в вопросах поиска работы и трудоустройства.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Задачи курса</a:t>
            </a:r>
            <a:r>
              <a:rPr lang="ru-RU" sz="24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развитие у студентов умений планирования профессиональной карьеры, поиска и выбора подходящей вакансии;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формирование умения составления и грамотного оформления профессионального резюме;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развитие навыков </a:t>
            </a:r>
            <a:r>
              <a:rPr lang="ru-RU" sz="24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самопрезентации</a:t>
            </a: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ведения телефонных переговоров и собеседования с работодателем.</a:t>
            </a:r>
            <a:endParaRPr lang="ru-RU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464" y="463296"/>
            <a:ext cx="8973352" cy="841248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Содействие трудоустройству выпускников с инвалидностью: направления деятельности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690" y="1633728"/>
            <a:ext cx="10515600" cy="46085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Мониторинг трудоустройства выпускников вузов с инвалидностью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Разработка предложений в региональные Программы «Сопровождение инвалидов молодого возраста при получении ими профессионального образования и содействия в последующем трудоустройстве»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Создание </a:t>
            </a:r>
            <a:r>
              <a:rPr lang="ru-RU" dirty="0" err="1" smtClean="0">
                <a:solidFill>
                  <a:srgbClr val="002060"/>
                </a:solidFill>
              </a:rPr>
              <a:t>онлайн</a:t>
            </a:r>
            <a:r>
              <a:rPr lang="ru-RU" dirty="0" smtClean="0">
                <a:solidFill>
                  <a:srgbClr val="002060"/>
                </a:solidFill>
              </a:rPr>
              <a:t> курса по трудоустройству выпускников с инвалидностью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Подготовка и проведение Всероссийского конкурса «Профессиональное завтра»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Создание видеороликов «Истории успеха»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Организация и проведение мероприятий по содействию трудоустройству и </a:t>
            </a:r>
            <a:r>
              <a:rPr lang="ru-RU" dirty="0" err="1" smtClean="0">
                <a:solidFill>
                  <a:srgbClr val="002060"/>
                </a:solidFill>
              </a:rPr>
              <a:t>постдипломному</a:t>
            </a:r>
            <a:r>
              <a:rPr lang="ru-RU" dirty="0" smtClean="0">
                <a:solidFill>
                  <a:srgbClr val="002060"/>
                </a:solidFill>
              </a:rPr>
              <a:t> сопровождению на территории вузов сети РУМЦ</a:t>
            </a:r>
          </a:p>
          <a:p>
            <a:pPr algn="just"/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ВятГУ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76244"/>
            <a:ext cx="2844800" cy="365125"/>
          </a:xfrm>
        </p:spPr>
        <p:txBody>
          <a:bodyPr/>
          <a:lstStyle/>
          <a:p>
            <a:fld id="{90CF6A6C-B0C6-42DD-9960-4634E61EC6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33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4372"/>
            <a:ext cx="10853056" cy="1738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Подготовка и проведение </a:t>
            </a:r>
            <a:r>
              <a:rPr lang="en-US" sz="3600" b="1" dirty="0" smtClean="0">
                <a:solidFill>
                  <a:srgbClr val="002060"/>
                </a:solidFill>
              </a:rPr>
              <a:t>II</a:t>
            </a:r>
            <a:r>
              <a:rPr lang="ru-RU" sz="3600" b="1" dirty="0" smtClean="0">
                <a:solidFill>
                  <a:srgbClr val="002060"/>
                </a:solidFill>
              </a:rPr>
              <a:t> Всероссийского сетевого конкурса «Профессиональное завтра»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7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16" y="402336"/>
            <a:ext cx="8753856" cy="9265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</a:rPr>
              <a:t> Всероссийский сетевой конкурс «Профессиональное завтра»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1888957"/>
            <a:ext cx="10911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/>
              <a:t>5 номинаций: </a:t>
            </a:r>
            <a:r>
              <a:rPr lang="ru-RU" sz="2400" dirty="0" smtClean="0"/>
              <a:t>«Эссе», «Исследовательская работа», «Мое полезное изобретение», «Профессиональный </a:t>
            </a:r>
            <a:r>
              <a:rPr lang="ru-RU" sz="2400" dirty="0" err="1" smtClean="0"/>
              <a:t>старт-ап</a:t>
            </a:r>
            <a:r>
              <a:rPr lang="ru-RU" sz="2400" dirty="0" smtClean="0"/>
              <a:t>», «Социальная реклама»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/>
              <a:t>2019 г</a:t>
            </a:r>
            <a:r>
              <a:rPr lang="ru-RU" sz="2400" dirty="0" smtClean="0"/>
              <a:t>. – более 400 участников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u="sng" dirty="0" smtClean="0"/>
              <a:t>РУМЦ </a:t>
            </a:r>
            <a:r>
              <a:rPr lang="ru-RU" sz="2400" b="1" u="sng" dirty="0" err="1" smtClean="0"/>
              <a:t>ВятГУ</a:t>
            </a:r>
            <a:r>
              <a:rPr lang="ru-RU" sz="2400" b="1" u="sng" dirty="0" smtClean="0"/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/>
              <a:t>54 участника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/>
              <a:t>38 заявок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/>
              <a:t> победители в 2-х номинациях: </a:t>
            </a:r>
          </a:p>
          <a:p>
            <a:pPr marL="342900" indent="-342900" algn="just"/>
            <a:r>
              <a:rPr lang="ru-RU" sz="2400" i="1" dirty="0" smtClean="0"/>
              <a:t>«Эссе» - </a:t>
            </a:r>
            <a:r>
              <a:rPr lang="ru-RU" sz="2400" i="1" dirty="0" err="1" smtClean="0"/>
              <a:t>Байгалина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Сулпан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Талгатовна</a:t>
            </a:r>
            <a:r>
              <a:rPr lang="ru-RU" sz="2400" i="1" dirty="0" smtClean="0"/>
              <a:t>, Башкирский государственный университет, </a:t>
            </a:r>
            <a:r>
              <a:rPr lang="ru-RU" sz="2400" i="1" dirty="0" err="1" smtClean="0"/>
              <a:t>Сибайский</a:t>
            </a:r>
            <a:r>
              <a:rPr lang="ru-RU" sz="2400" i="1" dirty="0" smtClean="0"/>
              <a:t> институт (филиал) </a:t>
            </a:r>
          </a:p>
          <a:p>
            <a:pPr marL="342900" indent="-342900" algn="just"/>
            <a:r>
              <a:rPr lang="ru-RU" sz="2400" i="1" dirty="0" smtClean="0"/>
              <a:t> «Профессиональный </a:t>
            </a:r>
            <a:r>
              <a:rPr lang="ru-RU" sz="2400" i="1" dirty="0" err="1" smtClean="0"/>
              <a:t>старт-ап</a:t>
            </a:r>
            <a:r>
              <a:rPr lang="ru-RU" sz="2400" i="1" smtClean="0"/>
              <a:t>» - (</a:t>
            </a:r>
            <a:r>
              <a:rPr lang="ru-RU" sz="2400" i="1" dirty="0" err="1" smtClean="0"/>
              <a:t>Глазовский</a:t>
            </a:r>
            <a:r>
              <a:rPr lang="ru-RU" sz="2400" i="1" dirty="0" smtClean="0"/>
              <a:t> государственный педагогический институт им. В.Г.Короленко)</a:t>
            </a:r>
            <a:endParaRPr lang="ru-RU" sz="2400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3316"/>
            <a:ext cx="10853056" cy="42712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Создание видеороликов «Истории успеха»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252E4F"/>
                </a:solidFill>
              </a:rPr>
              <a:t>32 ролика на портале инклюзивного образования </a:t>
            </a:r>
            <a:r>
              <a:rPr lang="en-US" sz="3200" dirty="0" smtClean="0">
                <a:hlinkClick r:id="rId2"/>
              </a:rPr>
              <a:t>https://</a:t>
            </a:r>
            <a:r>
              <a:rPr lang="ru-RU" sz="3200" dirty="0" err="1" smtClean="0">
                <a:hlinkClick r:id="rId2"/>
              </a:rPr>
              <a:t>инклюзивноеобразование.рф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/>
              <a:t>Вузы создают «Истории успеха»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776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273" y="1287379"/>
            <a:ext cx="10911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3000" b="1" dirty="0" smtClean="0">
                <a:solidFill>
                  <a:srgbClr val="002060"/>
                </a:solidFill>
              </a:rPr>
              <a:t>Организация и проведение мероприятий по содействию трудоустройству и </a:t>
            </a:r>
            <a:r>
              <a:rPr lang="ru-RU" sz="3000" b="1" dirty="0" err="1" smtClean="0">
                <a:solidFill>
                  <a:srgbClr val="002060"/>
                </a:solidFill>
              </a:rPr>
              <a:t>постдипломному</a:t>
            </a:r>
            <a:r>
              <a:rPr lang="ru-RU" sz="3000" b="1" dirty="0" smtClean="0">
                <a:solidFill>
                  <a:srgbClr val="002060"/>
                </a:solidFill>
              </a:rPr>
              <a:t> сопровождению на территории вузов сети РУМЦ</a:t>
            </a:r>
          </a:p>
          <a:p>
            <a:pPr marL="342900" indent="-34290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2800" b="1" u="sng" dirty="0" smtClean="0">
                <a:solidFill>
                  <a:srgbClr val="252E4F"/>
                </a:solidFill>
              </a:rPr>
              <a:t>Круглый стол «</a:t>
            </a:r>
            <a:r>
              <a:rPr lang="ru-RU" sz="2800" b="1" u="sng" dirty="0" smtClean="0"/>
              <a:t>Общественно-государственное партнерство в организации трудоустройства выпускников с инвалидностью»</a:t>
            </a:r>
          </a:p>
          <a:p>
            <a:pPr marL="342900" indent="-342900" algn="just"/>
            <a:endParaRPr lang="ru-RU" sz="2800" b="1" dirty="0" smtClean="0"/>
          </a:p>
          <a:p>
            <a:pPr marL="342900" indent="-342900" algn="ctr"/>
            <a:r>
              <a:rPr lang="ru-RU" sz="2800" dirty="0" smtClean="0"/>
              <a:t>ФГБОУ ВО «Башкирский государственный педагогический университет им.М. </a:t>
            </a:r>
            <a:r>
              <a:rPr lang="ru-RU" sz="2800" dirty="0" err="1" smtClean="0"/>
              <a:t>Акмуллы</a:t>
            </a:r>
            <a:r>
              <a:rPr lang="ru-RU" sz="2800" dirty="0" smtClean="0"/>
              <a:t>» </a:t>
            </a:r>
          </a:p>
          <a:p>
            <a:pPr marL="342900" indent="-342900" algn="just"/>
            <a:endParaRPr lang="ru-RU" sz="2800" dirty="0" smtClean="0"/>
          </a:p>
          <a:p>
            <a:pPr marL="342900" indent="-342900" algn="just"/>
            <a:endParaRPr lang="ru-RU" sz="2800" b="1" dirty="0" smtClean="0">
              <a:solidFill>
                <a:srgbClr val="252E4F"/>
              </a:solidFill>
            </a:endParaRPr>
          </a:p>
          <a:p>
            <a:pPr marL="342900" indent="-342900" algn="just">
              <a:buAutoNum type="arabicPeriod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16" y="402336"/>
            <a:ext cx="8753856" cy="9265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Повышение конкурентоспособности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выпускников вузов с инвалидностью на рынке труда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368" y="1559052"/>
            <a:ext cx="10911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>
                <a:cs typeface="Times New Roman" pitchFamily="18" charset="0"/>
              </a:rPr>
              <a:t>Формирование навыков </a:t>
            </a:r>
            <a:r>
              <a:rPr lang="ru-RU" sz="2000" b="1" dirty="0" err="1">
                <a:cs typeface="Times New Roman" pitchFamily="18" charset="0"/>
              </a:rPr>
              <a:t>самопрезентации</a:t>
            </a:r>
            <a:r>
              <a:rPr lang="ru-RU" sz="2000" b="1" dirty="0">
                <a:cs typeface="Times New Roman" pitchFamily="18" charset="0"/>
              </a:rPr>
              <a:t> и </a:t>
            </a:r>
            <a:r>
              <a:rPr lang="ru-RU" sz="2000" b="1" dirty="0" err="1">
                <a:cs typeface="Times New Roman" pitchFamily="18" charset="0"/>
              </a:rPr>
              <a:t>самопозиционирования</a:t>
            </a:r>
            <a:r>
              <a:rPr lang="ru-RU" sz="2000" b="1" dirty="0">
                <a:cs typeface="Times New Roman" pitchFamily="18" charset="0"/>
              </a:rPr>
              <a:t> на рынке труда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Освоение адаптационного </a:t>
            </a:r>
            <a:r>
              <a:rPr lang="en-US" sz="2000" i="1" dirty="0">
                <a:cs typeface="Times New Roman" pitchFamily="18" charset="0"/>
              </a:rPr>
              <a:t>on-line </a:t>
            </a:r>
            <a:r>
              <a:rPr lang="ru-RU" sz="2000" i="1" dirty="0">
                <a:cs typeface="Times New Roman" pitchFamily="18" charset="0"/>
              </a:rPr>
              <a:t>курса  «Профессиональный старт-ап»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Учебная и производственные </a:t>
            </a:r>
            <a:r>
              <a:rPr lang="ru-RU" sz="2000" dirty="0" smtClean="0">
                <a:cs typeface="Times New Roman" pitchFamily="18" charset="0"/>
              </a:rPr>
              <a:t>практики; встречи </a:t>
            </a:r>
            <a:r>
              <a:rPr lang="ru-RU" sz="2000" dirty="0">
                <a:cs typeface="Times New Roman" pitchFamily="18" charset="0"/>
              </a:rPr>
              <a:t>с </a:t>
            </a:r>
            <a:r>
              <a:rPr lang="ru-RU" sz="2000" dirty="0" smtClean="0">
                <a:cs typeface="Times New Roman" pitchFamily="18" charset="0"/>
              </a:rPr>
              <a:t>работодателями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Участие студентов во Всероссийском  сетевом конкурсе </a:t>
            </a:r>
            <a:r>
              <a:rPr lang="ru-RU" sz="2000" i="1" dirty="0" smtClean="0">
                <a:cs typeface="Times New Roman" pitchFamily="18" charset="0"/>
              </a:rPr>
              <a:t>«Профессиональное завтра»</a:t>
            </a:r>
            <a:endParaRPr lang="ru-RU" sz="2000" dirty="0"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>
                <a:cs typeface="Times New Roman" pitchFamily="18" charset="0"/>
              </a:rPr>
              <a:t>2. Мотивация трудоустройства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Встречи с успешными выпускниками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Популяризация успешного опыта трудоустройства (СМИ, </a:t>
            </a:r>
            <a:r>
              <a:rPr lang="ru-RU" sz="2000" i="1" dirty="0">
                <a:cs typeface="Times New Roman" pitchFamily="18" charset="0"/>
              </a:rPr>
              <a:t>создание видеороликов «Истории успеха</a:t>
            </a:r>
            <a:r>
              <a:rPr lang="ru-RU" sz="2000" i="1" dirty="0" smtClean="0">
                <a:cs typeface="Times New Roman" pitchFamily="18" charset="0"/>
              </a:rPr>
              <a:t>») </a:t>
            </a:r>
            <a:endParaRPr lang="ru-RU" sz="2000" i="1" dirty="0">
              <a:cs typeface="Times New Roman" pitchFamily="18" charset="0"/>
            </a:endParaRPr>
          </a:p>
          <a:p>
            <a:pPr marL="342900" indent="-342900" algn="just"/>
            <a:r>
              <a:rPr lang="ru-RU" sz="2000" b="1" dirty="0">
                <a:cs typeface="Times New Roman" pitchFamily="18" charset="0"/>
              </a:rPr>
              <a:t>3. Мониторинг рынка труда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Знакомство студентов работе с базами данных (</a:t>
            </a:r>
            <a:r>
              <a:rPr lang="en-US" sz="2000" dirty="0">
                <a:hlinkClick r:id="rId2"/>
              </a:rPr>
              <a:t>https://trudvsem.ru</a:t>
            </a:r>
            <a:r>
              <a:rPr lang="ru-RU" sz="2000" dirty="0"/>
              <a:t>;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hh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и др.)</a:t>
            </a:r>
          </a:p>
          <a:p>
            <a:pPr marL="342900" indent="-342900" algn="just"/>
            <a:r>
              <a:rPr lang="ru-RU" sz="2000" b="1" dirty="0" smtClean="0">
                <a:cs typeface="Times New Roman" pitchFamily="18" charset="0"/>
              </a:rPr>
              <a:t>4</a:t>
            </a:r>
            <a:r>
              <a:rPr lang="ru-RU" sz="2000" b="1" dirty="0">
                <a:cs typeface="Times New Roman" pitchFamily="18" charset="0"/>
              </a:rPr>
              <a:t>.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Сопровождение трудоустройства и первичной адаптации в организации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Социальное </a:t>
            </a:r>
            <a:r>
              <a:rPr lang="ru-RU" sz="2000" dirty="0">
                <a:cs typeface="Times New Roman" pitchFamily="18" charset="0"/>
              </a:rPr>
              <a:t>партнерство вуза, ЦЗН, работодателей, общественных организаций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cs typeface="Times New Roman" pitchFamily="18" charset="0"/>
              </a:rPr>
              <a:t>Мониторинг трудоустройства</a:t>
            </a:r>
          </a:p>
          <a:p>
            <a:pPr marL="342900" indent="-342900" algn="just"/>
            <a:r>
              <a:rPr lang="ru-RU" sz="2000" b="1" dirty="0">
                <a:cs typeface="Times New Roman" pitchFamily="18" charset="0"/>
              </a:rPr>
              <a:t>5. Профориентационная работа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ACEDE4-1473-4AB3-93FE-2BBDD7C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66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0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04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Visionary\Desktop\Лого.png">
            <a:extLst>
              <a:ext uri="{FF2B5EF4-FFF2-40B4-BE49-F238E27FC236}">
                <a16:creationId xmlns="" xmlns:a16="http://schemas.microsoft.com/office/drawing/2014/main" id="{091334B2-FB53-4A27-87E9-53E19193A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61" r="-1" b="-1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623C4D-FD1B-47B5-832A-CED9B488A05D}"/>
              </a:ext>
            </a:extLst>
          </p:cNvPr>
          <p:cNvSpPr txBox="1"/>
          <p:nvPr/>
        </p:nvSpPr>
        <p:spPr>
          <a:xfrm>
            <a:off x="-89349" y="2921166"/>
            <a:ext cx="889248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«Вятский государственный университет» </a:t>
            </a:r>
          </a:p>
          <a:p>
            <a:pPr algn="r"/>
            <a:r>
              <a:rPr lang="ru-RU" sz="2000" b="1" dirty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Киров, ул. Московская, 36</a:t>
            </a:r>
          </a:p>
          <a:p>
            <a:pPr algn="r"/>
            <a:r>
              <a:rPr lang="en-US" sz="2000" b="1" dirty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ru-RU" sz="2000" b="1" dirty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000" b="1" dirty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//www.vyatsu.ru</a:t>
            </a:r>
            <a:endParaRPr lang="ru-RU" sz="2000" b="1" dirty="0">
              <a:ln w="12700">
                <a:noFill/>
                <a:prstDash val="solid"/>
              </a:ln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42D1B83-3EB0-40A4-83EF-668E1220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8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404664"/>
            <a:ext cx="8270709" cy="108012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Анализ результатов мониторинга трудоустройства выпускников вузов с инвалидностью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819" y="1921278"/>
            <a:ext cx="5294379" cy="446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Республика Башкортостан</a:t>
            </a:r>
          </a:p>
        </p:txBody>
      </p:sp>
      <p:pic>
        <p:nvPicPr>
          <p:cNvPr id="1026" name="Picture 2" descr="Coat of Arms of Bashkortostan.svg">
            <a:extLst>
              <a:ext uri="{FF2B5EF4-FFF2-40B4-BE49-F238E27FC236}">
                <a16:creationId xmlns="" xmlns:a16="http://schemas.microsoft.com/office/drawing/2014/main" id="{53BB2486-9EF0-4A40-84B2-6AC20E9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50" y="1725332"/>
            <a:ext cx="926637" cy="7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FD03B232-E3D8-4BAF-A9EC-C75C523A6927}"/>
              </a:ext>
            </a:extLst>
          </p:cNvPr>
          <p:cNvSpPr txBox="1">
            <a:spLocks/>
          </p:cNvSpPr>
          <p:nvPr/>
        </p:nvSpPr>
        <p:spPr>
          <a:xfrm>
            <a:off x="7681040" y="2396609"/>
            <a:ext cx="3820896" cy="464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Чувашская Республика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B79620B0-41F2-4E0F-BB33-87C957454CC6}"/>
              </a:ext>
            </a:extLst>
          </p:cNvPr>
          <p:cNvSpPr txBox="1">
            <a:spLocks/>
          </p:cNvSpPr>
          <p:nvPr/>
        </p:nvSpPr>
        <p:spPr>
          <a:xfrm>
            <a:off x="3791744" y="1484785"/>
            <a:ext cx="5294379" cy="44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u="sng" dirty="0"/>
              <a:t>Территории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0C801559-1177-4181-B9C9-EB72672BA974}"/>
              </a:ext>
            </a:extLst>
          </p:cNvPr>
          <p:cNvSpPr txBox="1">
            <a:spLocks/>
          </p:cNvSpPr>
          <p:nvPr/>
        </p:nvSpPr>
        <p:spPr>
          <a:xfrm>
            <a:off x="3503712" y="5731694"/>
            <a:ext cx="5294379" cy="88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Всего: 7 территорий, </a:t>
            </a:r>
            <a:r>
              <a:rPr lang="ru-RU" sz="2000" dirty="0">
                <a:highlight>
                  <a:srgbClr val="FFFFFF"/>
                </a:highlight>
              </a:rPr>
              <a:t>22 в</a:t>
            </a:r>
            <a:r>
              <a:rPr lang="ru-RU" sz="2000" dirty="0"/>
              <a:t>уза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/>
              <a:t>Данные на 29.10.2019 года</a:t>
            </a:r>
          </a:p>
        </p:txBody>
      </p:sp>
      <p:pic>
        <p:nvPicPr>
          <p:cNvPr id="1028" name="Picture 4" descr="Coat of Arms of Mari El.svg">
            <a:extLst>
              <a:ext uri="{FF2B5EF4-FFF2-40B4-BE49-F238E27FC236}">
                <a16:creationId xmlns="" xmlns:a16="http://schemas.microsoft.com/office/drawing/2014/main" id="{128DA748-E6F4-4E66-999D-B1A20AC3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67" y="2676034"/>
            <a:ext cx="812571" cy="9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at of Arms of Tatarstan.svg">
            <a:extLst>
              <a:ext uri="{FF2B5EF4-FFF2-40B4-BE49-F238E27FC236}">
                <a16:creationId xmlns="" xmlns:a16="http://schemas.microsoft.com/office/drawing/2014/main" id="{92DAA747-4619-4DB8-B880-DAF392D7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40" y="4005064"/>
            <a:ext cx="926637" cy="69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at of arms of Udmurtia.svg">
            <a:extLst>
              <a:ext uri="{FF2B5EF4-FFF2-40B4-BE49-F238E27FC236}">
                <a16:creationId xmlns="" xmlns:a16="http://schemas.microsoft.com/office/drawing/2014/main" id="{E4D7554A-FCEE-4FF2-AA85-921B5325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19" y="5009096"/>
            <a:ext cx="900408" cy="68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63410E85-F43B-4367-ADC7-75F2AAA2F80E}"/>
              </a:ext>
            </a:extLst>
          </p:cNvPr>
          <p:cNvSpPr txBox="1">
            <a:spLocks/>
          </p:cNvSpPr>
          <p:nvPr/>
        </p:nvSpPr>
        <p:spPr>
          <a:xfrm>
            <a:off x="1859819" y="2964648"/>
            <a:ext cx="5294379" cy="46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Республика Марий Эл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38A342AB-4B49-43F2-ADB2-1DB041CC453A}"/>
              </a:ext>
            </a:extLst>
          </p:cNvPr>
          <p:cNvSpPr txBox="1">
            <a:spLocks/>
          </p:cNvSpPr>
          <p:nvPr/>
        </p:nvSpPr>
        <p:spPr>
          <a:xfrm>
            <a:off x="1859819" y="4077072"/>
            <a:ext cx="5294379" cy="534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Республика Татарстан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A941A29-52A8-4413-97CD-F1AB33C07D21}"/>
              </a:ext>
            </a:extLst>
          </p:cNvPr>
          <p:cNvSpPr txBox="1">
            <a:spLocks/>
          </p:cNvSpPr>
          <p:nvPr/>
        </p:nvSpPr>
        <p:spPr>
          <a:xfrm>
            <a:off x="1859819" y="5096289"/>
            <a:ext cx="5294379" cy="47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Удмуртская Республика</a:t>
            </a:r>
          </a:p>
        </p:txBody>
      </p:sp>
      <p:pic>
        <p:nvPicPr>
          <p:cNvPr id="1034" name="Picture 10" descr="Coat of Arms of Chuvashia.svg">
            <a:extLst>
              <a:ext uri="{FF2B5EF4-FFF2-40B4-BE49-F238E27FC236}">
                <a16:creationId xmlns="" xmlns:a16="http://schemas.microsoft.com/office/drawing/2014/main" id="{B7B73654-24A7-4DAC-BA36-0E484495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204865"/>
            <a:ext cx="1050284" cy="8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at of arms of Orenburg Oblast.svg">
            <a:extLst>
              <a:ext uri="{FF2B5EF4-FFF2-40B4-BE49-F238E27FC236}">
                <a16:creationId xmlns="" xmlns:a16="http://schemas.microsoft.com/office/drawing/2014/main" id="{95F47153-C03E-4296-BD34-24352A43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281" y="3280552"/>
            <a:ext cx="951533" cy="8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at of arms of Kirov Region.svg">
            <a:extLst>
              <a:ext uri="{FF2B5EF4-FFF2-40B4-BE49-F238E27FC236}">
                <a16:creationId xmlns="" xmlns:a16="http://schemas.microsoft.com/office/drawing/2014/main" id="{92C726D1-F65A-4B58-BD82-AD794965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054" y="4477812"/>
            <a:ext cx="741884" cy="7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189A970A-99D1-46F7-9D64-D53DEF798D2B}"/>
              </a:ext>
            </a:extLst>
          </p:cNvPr>
          <p:cNvSpPr txBox="1">
            <a:spLocks/>
          </p:cNvSpPr>
          <p:nvPr/>
        </p:nvSpPr>
        <p:spPr>
          <a:xfrm>
            <a:off x="7642166" y="3535476"/>
            <a:ext cx="3938199" cy="394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Оренбургская область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44736E16-ECAD-4191-B291-9455BB2F9BAC}"/>
              </a:ext>
            </a:extLst>
          </p:cNvPr>
          <p:cNvSpPr txBox="1">
            <a:spLocks/>
          </p:cNvSpPr>
          <p:nvPr/>
        </p:nvSpPr>
        <p:spPr>
          <a:xfrm>
            <a:off x="7717324" y="4596037"/>
            <a:ext cx="2991169" cy="464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Кировская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09130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D3401-5877-43DC-BF3B-771E2318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970" y="1366811"/>
            <a:ext cx="7772400" cy="25193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Анализ трудоустройства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выпускников вузов с инвалидностью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40ADFF5-0313-40A8-A759-6925FDA7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C7F4-CCF1-4359-B166-C91AADD816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45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939419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</a:rPr>
              <a:t>Нозологии трудоустроившихся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Среди трудоустроившихся выпускников б</a:t>
            </a:r>
            <a:r>
              <a:rPr lang="ru-RU" sz="2600" u="sng" dirty="0"/>
              <a:t>о</a:t>
            </a:r>
            <a:r>
              <a:rPr lang="ru-RU" sz="2600" dirty="0"/>
              <a:t>льшая часть имеет инвалидность в связи с соматическими заболеваниями, нарушениями зрения, нарушениями опорно-двигательного аппарата, около одной трети –  нарушения слуха</a:t>
            </a:r>
          </a:p>
          <a:p>
            <a:endParaRPr lang="ru-RU" sz="2600" dirty="0"/>
          </a:p>
          <a:p>
            <a:r>
              <a:rPr lang="ru-RU" sz="2600" dirty="0"/>
              <a:t>Примерно у половины выпускников третья группа инвалидности, оставшаяся часть – это выпускники первой и второй групп инвалидности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133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016" y="317057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FF0000"/>
                </a:solidFill>
              </a:rPr>
              <a:t>Нозологии трудоустроившихся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76244"/>
            <a:ext cx="2844800" cy="365125"/>
          </a:xfrm>
        </p:spPr>
        <p:txBody>
          <a:bodyPr/>
          <a:lstStyle/>
          <a:p>
            <a:fld id="{90CF6A6C-B0C6-42DD-9960-4634E61EC61A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602AA70-C854-4016-9A27-76F98350B7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133" y="1525810"/>
            <a:ext cx="10861733" cy="4945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71FDF8-AEF6-4B40-9820-1E519FAD0B4D}"/>
              </a:ext>
            </a:extLst>
          </p:cNvPr>
          <p:cNvSpPr txBox="1"/>
          <p:nvPr/>
        </p:nvSpPr>
        <p:spPr>
          <a:xfrm>
            <a:off x="1028700" y="146005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студентов, %</a:t>
            </a:r>
          </a:p>
        </p:txBody>
      </p:sp>
    </p:spTree>
    <p:extLst>
      <p:ext uri="{BB962C8B-B14F-4D97-AF65-F5344CB8AC3E}">
        <p14:creationId xmlns:p14="http://schemas.microsoft.com/office/powerpoint/2010/main" xmlns="" val="349133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408" y="23031"/>
            <a:ext cx="10095085" cy="67491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Направления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436" y="731519"/>
            <a:ext cx="11163844" cy="5636705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dirty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ru-RU" sz="3300" dirty="0"/>
              <a:t>                                   </a:t>
            </a:r>
            <a:r>
              <a:rPr lang="ru-RU" sz="3300" dirty="0" smtClean="0"/>
              <a:t>               Среди </a:t>
            </a:r>
            <a:r>
              <a:rPr lang="ru-RU" sz="3300" dirty="0"/>
              <a:t>трудоустроившихся выпускников больше тех,  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                                                  кто </a:t>
            </a:r>
            <a:r>
              <a:rPr lang="ru-RU" sz="3300" dirty="0"/>
              <a:t>закончил бакалавриат (2/3 от общего числа)</a:t>
            </a:r>
          </a:p>
          <a:p>
            <a:pPr algn="ctr">
              <a:buNone/>
            </a:pPr>
            <a:r>
              <a:rPr lang="ru-RU" sz="3300" b="1" dirty="0">
                <a:solidFill>
                  <a:srgbClr val="FF0000"/>
                </a:solidFill>
              </a:rPr>
              <a:t> «Самые популярные» направления подготовки (квалификация бакалавр)</a:t>
            </a:r>
          </a:p>
          <a:p>
            <a:pPr lvl="0"/>
            <a:r>
              <a:rPr lang="ru-RU" sz="3800" dirty="0"/>
              <a:t>юриспруденция</a:t>
            </a:r>
          </a:p>
          <a:p>
            <a:pPr lvl="0"/>
            <a:r>
              <a:rPr lang="ru-RU" sz="3800" dirty="0"/>
              <a:t>экономика</a:t>
            </a:r>
          </a:p>
          <a:p>
            <a:r>
              <a:rPr lang="ru-RU" sz="3800" dirty="0"/>
              <a:t>психолого-педагогическое образование, педагогическое образование</a:t>
            </a:r>
          </a:p>
          <a:p>
            <a:pPr lvl="0"/>
            <a:r>
              <a:rPr lang="ru-RU" sz="3800" dirty="0"/>
              <a:t>туризм</a:t>
            </a:r>
          </a:p>
          <a:p>
            <a:pPr lvl="0"/>
            <a:r>
              <a:rPr lang="ru-RU" sz="3800" dirty="0"/>
              <a:t>дизайн</a:t>
            </a:r>
          </a:p>
          <a:p>
            <a:pPr lvl="0"/>
            <a:r>
              <a:rPr lang="ru-RU" sz="3800" dirty="0"/>
              <a:t>управление в технических системах</a:t>
            </a:r>
          </a:p>
          <a:p>
            <a:pPr lvl="0"/>
            <a:r>
              <a:rPr lang="ru-RU" sz="3800" dirty="0"/>
              <a:t>управление персоналом</a:t>
            </a:r>
          </a:p>
          <a:p>
            <a:r>
              <a:rPr lang="ru-RU" sz="3800" dirty="0"/>
              <a:t>химическая технология</a:t>
            </a:r>
          </a:p>
          <a:p>
            <a:pPr lvl="0"/>
            <a:r>
              <a:rPr lang="ru-RU" sz="3800" dirty="0"/>
              <a:t>социальная работа</a:t>
            </a:r>
          </a:p>
          <a:p>
            <a:pPr lvl="0"/>
            <a:r>
              <a:rPr lang="ru-RU" sz="3800" dirty="0"/>
              <a:t>менеджмент</a:t>
            </a:r>
          </a:p>
          <a:p>
            <a:pPr lvl="0"/>
            <a:r>
              <a:rPr lang="ru-RU" sz="3800" dirty="0"/>
              <a:t>торговое дело</a:t>
            </a:r>
          </a:p>
          <a:p>
            <a:pPr lvl="0"/>
            <a:r>
              <a:rPr lang="ru-RU" sz="3800" dirty="0"/>
              <a:t>математика и компьютерные науки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68225"/>
            <a:ext cx="2743200" cy="365125"/>
          </a:xfrm>
        </p:spPr>
        <p:txBody>
          <a:bodyPr/>
          <a:lstStyle/>
          <a:p>
            <a:fld id="{90CF6A6C-B0C6-42DD-9960-4634E61EC61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958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312" y="365125"/>
            <a:ext cx="9116766" cy="72740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Сферы деятельности выпускников с инвалидностью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402080"/>
            <a:ext cx="11287125" cy="4779264"/>
          </a:xfrm>
        </p:spPr>
        <p:txBody>
          <a:bodyPr>
            <a:normAutofit fontScale="55000" lnSpcReduction="20000"/>
          </a:bodyPr>
          <a:lstStyle/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Около </a:t>
            </a:r>
            <a:r>
              <a:rPr lang="ru-RU" sz="4000" dirty="0">
                <a:solidFill>
                  <a:srgbClr val="FF0000"/>
                </a:solidFill>
              </a:rPr>
              <a:t>24% </a:t>
            </a:r>
            <a:r>
              <a:rPr lang="ru-RU" sz="4000" dirty="0"/>
              <a:t>выпускников из числа трудоустроившихся работает в </a:t>
            </a:r>
            <a:r>
              <a:rPr lang="ru-RU" sz="4000" b="1" dirty="0"/>
              <a:t>сфере образования</a:t>
            </a:r>
            <a:r>
              <a:rPr lang="ru-RU" sz="4000" dirty="0"/>
              <a:t>.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u="sng" dirty="0"/>
              <a:t>Должности</a:t>
            </a:r>
            <a:r>
              <a:rPr lang="ru-RU" sz="4000" dirty="0"/>
              <a:t>: учитель, преподаватель, воспитатель, администратор, социальный педагог.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Около 21% </a:t>
            </a:r>
            <a:r>
              <a:rPr lang="ru-RU" sz="4000" dirty="0"/>
              <a:t>трудоустроилась </a:t>
            </a:r>
            <a:r>
              <a:rPr lang="ru-RU" sz="4000" b="1" dirty="0"/>
              <a:t>на промышленные предприятия</a:t>
            </a:r>
            <a:r>
              <a:rPr lang="en-US" sz="4000" b="1" dirty="0"/>
              <a:t>.</a:t>
            </a:r>
            <a:endParaRPr lang="ru-RU" sz="4000" dirty="0"/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u="sng" dirty="0"/>
              <a:t>Должности</a:t>
            </a:r>
            <a:r>
              <a:rPr lang="ru-RU" sz="4000" dirty="0"/>
              <a:t>: инженер-программист, инженер-технолог, инженер-конструктор</a:t>
            </a:r>
            <a:r>
              <a:rPr lang="en-US" sz="4000" dirty="0"/>
              <a:t>, </a:t>
            </a:r>
            <a:r>
              <a:rPr lang="ru-RU" sz="4000" dirty="0"/>
              <a:t>администратор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Другие сферы, </a:t>
            </a:r>
            <a:r>
              <a:rPr lang="ru-RU" sz="4000" dirty="0"/>
              <a:t>в которых заняты выпускники с инвалидностью, и занимаемые ими </a:t>
            </a:r>
            <a:r>
              <a:rPr lang="ru-RU" sz="4000" u="sng" dirty="0"/>
              <a:t>должности</a:t>
            </a:r>
            <a:r>
              <a:rPr lang="ru-RU" sz="4000" dirty="0" smtClean="0"/>
              <a:t>: менеджер, инженер-программист, бухгалтер, экономист.</a:t>
            </a:r>
            <a:endParaRPr lang="ru-RU" sz="4000" dirty="0"/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 торговля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 государственная служба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 компьютерные </a:t>
            </a:r>
            <a:r>
              <a:rPr lang="ru-RU" sz="4000" dirty="0" smtClean="0"/>
              <a:t>технологии</a:t>
            </a:r>
            <a:endParaRPr lang="ru-RU" sz="4000" dirty="0"/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 предоставление информационных услуг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/>
              <a:t>  финансы и кредит и др.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040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457" y="546265"/>
            <a:ext cx="8334736" cy="7826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Характеристики трудоустройства выпускников с инвалидностью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0490" y="2227985"/>
            <a:ext cx="11234057" cy="3230088"/>
          </a:xfrm>
        </p:spPr>
        <p:txBody>
          <a:bodyPr>
            <a:normAutofit/>
          </a:bodyPr>
          <a:lstStyle/>
          <a:p>
            <a:r>
              <a:rPr lang="ru-RU" dirty="0"/>
              <a:t>У всех опрошенных полная или частичная занятость на местах их трудоустройства (88%</a:t>
            </a:r>
            <a:r>
              <a:rPr lang="en-US" dirty="0"/>
              <a:t>/1</a:t>
            </a:r>
            <a:r>
              <a:rPr lang="ru-RU" dirty="0"/>
              <a:t>2</a:t>
            </a:r>
            <a:r>
              <a:rPr lang="en-US" dirty="0"/>
              <a:t>%</a:t>
            </a:r>
            <a:r>
              <a:rPr lang="ru-RU" dirty="0"/>
              <a:t>).</a:t>
            </a:r>
          </a:p>
          <a:p>
            <a:r>
              <a:rPr lang="ru-RU" dirty="0"/>
              <a:t>Большинство выпускников  устраивает их работа (95% от числа опрошенных). </a:t>
            </a:r>
          </a:p>
          <a:p>
            <a:r>
              <a:rPr lang="ru-RU" dirty="0"/>
              <a:t>Факторы, которые не удовлетворяют выпускников с инвалидностью: заработная плата, условия труда</a:t>
            </a:r>
            <a:r>
              <a:rPr lang="en-US" dirty="0"/>
              <a:t>, </a:t>
            </a:r>
            <a:r>
              <a:rPr lang="ru-RU" dirty="0"/>
              <a:t>сложности с передвижением до работы и обратно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6A6C-B0C6-42DD-9960-4634E61EC61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692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1074</Words>
  <Application>Microsoft Office PowerPoint</Application>
  <PresentationFormat>Произвольный</PresentationFormat>
  <Paragraphs>191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Содействие трудоустройству выпускников с инвалидностью: направления деятельности </vt:lpstr>
      <vt:lpstr>Анализ результатов мониторинга трудоустройства выпускников вузов с инвалидностью </vt:lpstr>
      <vt:lpstr>Анализ трудоустройства  выпускников вузов с инвалидностью</vt:lpstr>
      <vt:lpstr>Нозологии трудоустроившихся</vt:lpstr>
      <vt:lpstr>Нозологии трудоустроившихся</vt:lpstr>
      <vt:lpstr>Направления подготовки</vt:lpstr>
      <vt:lpstr>Сферы деятельности выпускников с инвалидностью </vt:lpstr>
      <vt:lpstr>Характеристики трудоустройства выпускников с инвалидностью </vt:lpstr>
      <vt:lpstr>Трудоустройство выпускников с инвалидностью </vt:lpstr>
      <vt:lpstr>Трудоустройство выпускников с инвалидностью </vt:lpstr>
      <vt:lpstr>Методы поиска работы</vt:lpstr>
      <vt:lpstr>Методы поиска работы</vt:lpstr>
      <vt:lpstr>Факторы, препятствующие трудоустройству</vt:lpstr>
      <vt:lpstr>Слайд 15</vt:lpstr>
      <vt:lpstr>Разработка предложений в региональные Программы сопровождения инвалидов молодого возраста </vt:lpstr>
      <vt:lpstr>Разработка предложений в региональные Программы сопровождения инвалидов молодого возраста Мероприятия:</vt:lpstr>
      <vt:lpstr>Слайд 18</vt:lpstr>
      <vt:lpstr>Адаптационный онлайн курс по содействию трудоустройству выпускников с инвалидностью «Профессиональный старт-ап»</vt:lpstr>
      <vt:lpstr>Слайд 20</vt:lpstr>
      <vt:lpstr>II Всероссийский сетевой конкурс «Профессиональное завтра»</vt:lpstr>
      <vt:lpstr>Слайд 22</vt:lpstr>
      <vt:lpstr>Слайд 23</vt:lpstr>
      <vt:lpstr>Повышение конкурентоспособности  выпускников вузов с инвалидностью на рынке труда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Петушкова Ольга Александровна</dc:creator>
  <cp:lastModifiedBy>usr11756</cp:lastModifiedBy>
  <cp:revision>245</cp:revision>
  <cp:lastPrinted>2019-11-13T09:59:05Z</cp:lastPrinted>
  <dcterms:created xsi:type="dcterms:W3CDTF">2017-11-02T14:52:33Z</dcterms:created>
  <dcterms:modified xsi:type="dcterms:W3CDTF">2019-11-27T11:02:35Z</dcterms:modified>
</cp:coreProperties>
</file>