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60" r:id="rId5"/>
    <p:sldId id="261" r:id="rId6"/>
    <p:sldId id="267" r:id="rId7"/>
    <p:sldId id="262" r:id="rId8"/>
    <p:sldId id="268" r:id="rId9"/>
    <p:sldId id="265" r:id="rId10"/>
    <p:sldId id="269" r:id="rId11"/>
    <p:sldId id="270" r:id="rId12"/>
    <p:sldId id="271" r:id="rId13"/>
    <p:sldId id="266" r:id="rId1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002"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1/21/2015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1/21/2015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838201"/>
            <a:ext cx="7772400" cy="1447799"/>
          </a:xfrm>
        </p:spPr>
        <p:txBody>
          <a:bodyPr>
            <a:normAutofit/>
          </a:bodyPr>
          <a:lstStyle/>
          <a:p>
            <a:pPr marL="742950" indent="-742950"/>
            <a:r>
              <a:rPr lang="en-US" b="1" dirty="0" smtClean="0"/>
              <a:t>Educational process</a:t>
            </a:r>
          </a:p>
        </p:txBody>
      </p:sp>
      <p:sp>
        <p:nvSpPr>
          <p:cNvPr id="4" name="Заголовок 1"/>
          <p:cNvSpPr txBox="1">
            <a:spLocks/>
          </p:cNvSpPr>
          <p:nvPr/>
        </p:nvSpPr>
        <p:spPr>
          <a:xfrm>
            <a:off x="533400" y="2310707"/>
            <a:ext cx="8153400" cy="2769989"/>
          </a:xfrm>
          <a:prstGeom prst="rect">
            <a:avLst/>
          </a:prstGeom>
        </p:spPr>
        <p:txBody>
          <a:bodyPr vert="horz" wrap="square" lIns="91440" tIns="45720" rIns="91440" bIns="45720" rtlCol="0" anchor="ctr" anchorCtr="1">
            <a:spAutoFit/>
          </a:bodyPr>
          <a:lstStyle/>
          <a:p>
            <a:pPr marL="514350" lvl="1" indent="-514350">
              <a:lnSpc>
                <a:spcPct val="200000"/>
              </a:lnSpc>
              <a:spcBef>
                <a:spcPct val="0"/>
              </a:spcBef>
              <a:buFont typeface="+mj-lt"/>
              <a:buAutoNum type="arabicPeriod"/>
            </a:pPr>
            <a:r>
              <a:rPr lang="en-US" sz="2900" dirty="0" smtClean="0"/>
              <a:t>Notion </a:t>
            </a:r>
            <a:r>
              <a:rPr lang="en-US" sz="2900" dirty="0" smtClean="0"/>
              <a:t>and structure of the educational process.</a:t>
            </a:r>
          </a:p>
          <a:p>
            <a:pPr marL="514350" lvl="1" indent="-514350">
              <a:lnSpc>
                <a:spcPct val="200000"/>
              </a:lnSpc>
              <a:spcBef>
                <a:spcPct val="0"/>
              </a:spcBef>
              <a:buFont typeface="+mj-lt"/>
              <a:buAutoNum type="arabicPeriod"/>
            </a:pPr>
            <a:r>
              <a:rPr lang="en-US" sz="2900" dirty="0" smtClean="0"/>
              <a:t>The </a:t>
            </a:r>
            <a:r>
              <a:rPr lang="en-US" sz="2900" dirty="0" smtClean="0"/>
              <a:t>contents of education</a:t>
            </a:r>
          </a:p>
          <a:p>
            <a:pPr marL="514350" lvl="1" indent="-514350">
              <a:lnSpc>
                <a:spcPct val="200000"/>
              </a:lnSpc>
              <a:spcBef>
                <a:spcPct val="0"/>
              </a:spcBef>
              <a:buFont typeface="+mj-lt"/>
              <a:buAutoNum type="arabicPeriod"/>
            </a:pPr>
            <a:r>
              <a:rPr lang="en-US" sz="2900" dirty="0" smtClean="0"/>
              <a:t>Organization </a:t>
            </a:r>
            <a:r>
              <a:rPr lang="en-US" sz="2900" dirty="0" smtClean="0"/>
              <a:t>of educational process.</a:t>
            </a:r>
            <a:endParaRPr kumimoji="0" lang="ru-RU" sz="29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533400" y="1752600"/>
            <a:ext cx="8077200" cy="3913059"/>
          </a:xfrm>
          <a:prstGeom prst="rect">
            <a:avLst/>
          </a:prstGeom>
        </p:spPr>
        <p:txBody>
          <a:bodyPr vert="horz" wrap="square" lIns="91440" tIns="45720" rIns="91440" bIns="45720" rtlCol="0" anchor="ctr" anchorCtr="1">
            <a:spAutoFit/>
          </a:bodyPr>
          <a:lstStyle/>
          <a:p>
            <a:pPr indent="708025" algn="just">
              <a:lnSpc>
                <a:spcPct val="150000"/>
              </a:lnSpc>
            </a:pPr>
            <a:r>
              <a:rPr lang="en-US" sz="2400" dirty="0" smtClean="0"/>
              <a:t>This technology is based on educational paradigm. Thanks to which it is possible to define the volume of knowledge which is enough for life activity. The basic method of this technology is  the combination of explanation with visual aids: the leading types of </a:t>
            </a:r>
            <a:r>
              <a:rPr lang="en-US" sz="2400" dirty="0" smtClean="0"/>
              <a:t>pupil`s </a:t>
            </a:r>
            <a:r>
              <a:rPr lang="en-US" sz="2400" dirty="0" smtClean="0"/>
              <a:t>activity is listening and memorizing; the main requirement and the basic criterion of   effectiveness-is the correct  reproduction of the learned material.</a:t>
            </a:r>
          </a:p>
        </p:txBody>
      </p:sp>
      <p:sp>
        <p:nvSpPr>
          <p:cNvPr id="3" name="Заголовок 1"/>
          <p:cNvSpPr>
            <a:spLocks noGrp="1"/>
          </p:cNvSpPr>
          <p:nvPr>
            <p:ph type="ctrTitle"/>
          </p:nvPr>
        </p:nvSpPr>
        <p:spPr>
          <a:xfrm>
            <a:off x="609600" y="914400"/>
            <a:ext cx="7772400" cy="838200"/>
          </a:xfrm>
        </p:spPr>
        <p:txBody>
          <a:bodyPr>
            <a:normAutofit/>
          </a:bodyPr>
          <a:lstStyle/>
          <a:p>
            <a:r>
              <a:rPr lang="en-US" sz="2800" b="1" dirty="0" smtClean="0"/>
              <a:t>Traditional </a:t>
            </a:r>
            <a:r>
              <a:rPr lang="en-US" sz="2800" b="1" dirty="0" smtClean="0"/>
              <a:t>(reproductive technology of tuition</a:t>
            </a:r>
            <a:r>
              <a:rPr lang="en-US" sz="2800" b="1" dirty="0" smtClean="0"/>
              <a:t>)</a:t>
            </a:r>
            <a:endParaRPr lang="ru-RU" sz="28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09600" y="1143000"/>
            <a:ext cx="8077200" cy="5013873"/>
          </a:xfrm>
          <a:prstGeom prst="rect">
            <a:avLst/>
          </a:prstGeom>
        </p:spPr>
        <p:txBody>
          <a:bodyPr vert="horz" wrap="square" lIns="91440" tIns="45720" rIns="91440" bIns="45720" rtlCol="0" anchor="ctr" anchorCtr="1">
            <a:spAutoFit/>
          </a:bodyPr>
          <a:lstStyle/>
          <a:p>
            <a:pPr algn="just">
              <a:lnSpc>
                <a:spcPct val="150000"/>
              </a:lnSpc>
            </a:pPr>
            <a:r>
              <a:rPr lang="en-US" sz="2700" dirty="0" err="1" smtClean="0"/>
              <a:t>Kogan</a:t>
            </a:r>
            <a:r>
              <a:rPr lang="en-US" sz="2700" dirty="0" smtClean="0"/>
              <a:t> singles out three sides of activity:</a:t>
            </a:r>
          </a:p>
          <a:p>
            <a:pPr algn="just">
              <a:lnSpc>
                <a:spcPct val="150000"/>
              </a:lnSpc>
            </a:pPr>
            <a:r>
              <a:rPr lang="en-US" sz="2700" dirty="0" smtClean="0"/>
              <a:t>Subject – a person who feels necessity, is urged to be active and his activity is directed to improvement of the object;</a:t>
            </a:r>
          </a:p>
          <a:p>
            <a:pPr algn="just">
              <a:lnSpc>
                <a:spcPct val="150000"/>
              </a:lnSpc>
            </a:pPr>
            <a:r>
              <a:rPr lang="en-US" sz="2700" dirty="0" smtClean="0"/>
              <a:t>Object – something that oppose the subject; something that is acted upon and is changed.</a:t>
            </a:r>
          </a:p>
          <a:p>
            <a:pPr algn="just">
              <a:lnSpc>
                <a:spcPct val="150000"/>
              </a:lnSpc>
            </a:pPr>
            <a:r>
              <a:rPr lang="en-US" sz="2700" dirty="0" smtClean="0"/>
              <a:t>Relationship between the subject and the object. We change the word “relationship” into the word “process”</a:t>
            </a:r>
            <a:endParaRPr kumimoji="0" lang="ru-RU" sz="270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09600" y="2389496"/>
            <a:ext cx="8077200" cy="2520883"/>
          </a:xfrm>
          <a:prstGeom prst="rect">
            <a:avLst/>
          </a:prstGeom>
        </p:spPr>
        <p:txBody>
          <a:bodyPr vert="horz" wrap="square" lIns="91440" tIns="45720" rIns="91440" bIns="45720" rtlCol="0" anchor="ctr" anchorCtr="1">
            <a:spAutoFit/>
          </a:bodyPr>
          <a:lstStyle/>
          <a:p>
            <a:pPr indent="1085850" algn="just">
              <a:lnSpc>
                <a:spcPct val="150000"/>
              </a:lnSpc>
            </a:pPr>
            <a:r>
              <a:rPr lang="en-US" sz="2700" dirty="0" err="1" smtClean="0"/>
              <a:t>Leontyev</a:t>
            </a:r>
            <a:r>
              <a:rPr lang="en-US" sz="2700" dirty="0" smtClean="0"/>
              <a:t> describes activity as purposeful activity, which is caused by motifs, necessities of a person, which is directed to improvement of the surrounding reality.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533400" y="3012336"/>
            <a:ext cx="8077200" cy="589072"/>
          </a:xfrm>
          <a:prstGeom prst="rect">
            <a:avLst/>
          </a:prstGeom>
        </p:spPr>
        <p:txBody>
          <a:bodyPr vert="horz" wrap="square" lIns="91440" tIns="45720" rIns="91440" bIns="45720" rtlCol="0" anchor="ctr" anchorCtr="1">
            <a:spAutoFit/>
          </a:bodyPr>
          <a:lstStyle/>
          <a:p>
            <a:pPr indent="708025" algn="just">
              <a:lnSpc>
                <a:spcPct val="150000"/>
              </a:lnSpc>
            </a:pPr>
            <a:r>
              <a:rPr lang="en-US" sz="2400" dirty="0" smtClean="0"/>
              <a:t>Thank you!</a:t>
            </a:r>
            <a:endParaRPr kumimoji="0" lang="ru-RU" sz="27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304800" y="1600200"/>
            <a:ext cx="8382000" cy="36576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Заголовок 1"/>
          <p:cNvSpPr txBox="1">
            <a:spLocks/>
          </p:cNvSpPr>
          <p:nvPr/>
        </p:nvSpPr>
        <p:spPr>
          <a:xfrm>
            <a:off x="381000" y="2133175"/>
            <a:ext cx="8305800" cy="2862322"/>
          </a:xfrm>
          <a:prstGeom prst="rect">
            <a:avLst/>
          </a:prstGeom>
        </p:spPr>
        <p:txBody>
          <a:bodyPr vert="horz" wrap="square" lIns="91440" tIns="45720" rIns="91440" bIns="45720" rtlCol="0" anchor="ctr" anchorCtr="1">
            <a:spAutoFit/>
          </a:bodyPr>
          <a:lstStyle/>
          <a:p>
            <a:pPr algn="ctr"/>
            <a:r>
              <a:rPr lang="en-US" sz="3000" dirty="0" smtClean="0"/>
              <a:t>Pedagogical process + development + </a:t>
            </a:r>
            <a:r>
              <a:rPr lang="en-US" sz="3000" dirty="0" smtClean="0"/>
              <a:t>self-education</a:t>
            </a:r>
          </a:p>
          <a:p>
            <a:pPr algn="ctr"/>
            <a:endParaRPr lang="en-US" sz="3000" dirty="0" smtClean="0"/>
          </a:p>
          <a:p>
            <a:pPr algn="ctr"/>
            <a:endParaRPr lang="en-US" sz="3000" dirty="0" smtClean="0"/>
          </a:p>
          <a:p>
            <a:pPr algn="ctr"/>
            <a:endParaRPr lang="en-US" sz="3000" dirty="0" smtClean="0"/>
          </a:p>
          <a:p>
            <a:pPr algn="ctr"/>
            <a:endParaRPr lang="ru-RU" sz="3000" dirty="0" smtClean="0"/>
          </a:p>
          <a:p>
            <a:pPr algn="ctr"/>
            <a:r>
              <a:rPr lang="en-US" sz="3000" dirty="0" smtClean="0"/>
              <a:t>tuition process 	upbringing process</a:t>
            </a:r>
            <a:endParaRPr lang="ru-RU" sz="3000" dirty="0"/>
          </a:p>
        </p:txBody>
      </p:sp>
      <p:sp>
        <p:nvSpPr>
          <p:cNvPr id="6" name="Стрелка вниз 5"/>
          <p:cNvSpPr/>
          <p:nvPr/>
        </p:nvSpPr>
        <p:spPr>
          <a:xfrm>
            <a:off x="2209800" y="2667000"/>
            <a:ext cx="228599" cy="1785694"/>
          </a:xfrm>
          <a:prstGeom prst="downArrow">
            <a:avLst>
              <a:gd name="adj1" fmla="val 50000"/>
              <a:gd name="adj2" fmla="val 1142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rot="19045257">
            <a:off x="4041093" y="2322591"/>
            <a:ext cx="200264" cy="2548469"/>
          </a:xfrm>
          <a:prstGeom prst="downArrow">
            <a:avLst>
              <a:gd name="adj1" fmla="val 50000"/>
              <a:gd name="adj2" fmla="val 1142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Заголовок 1"/>
          <p:cNvSpPr>
            <a:spLocks noGrp="1"/>
          </p:cNvSpPr>
          <p:nvPr>
            <p:ph type="ctrTitle"/>
          </p:nvPr>
        </p:nvSpPr>
        <p:spPr>
          <a:xfrm>
            <a:off x="533400" y="685800"/>
            <a:ext cx="7772400" cy="838200"/>
          </a:xfrm>
        </p:spPr>
        <p:txBody>
          <a:bodyPr>
            <a:normAutofit/>
          </a:bodyPr>
          <a:lstStyle/>
          <a:p>
            <a:r>
              <a:rPr lang="en-US" sz="3600" b="1" dirty="0" smtClean="0"/>
              <a:t>Educational process</a:t>
            </a:r>
            <a:endParaRPr lang="ru-RU"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1295400"/>
            <a:ext cx="7772400" cy="838200"/>
          </a:xfrm>
        </p:spPr>
        <p:txBody>
          <a:bodyPr>
            <a:normAutofit/>
          </a:bodyPr>
          <a:lstStyle/>
          <a:p>
            <a:pPr marL="742950" indent="-742950"/>
            <a:r>
              <a:rPr lang="en-US" sz="3000" b="1" dirty="0" smtClean="0"/>
              <a:t>K. </a:t>
            </a:r>
            <a:r>
              <a:rPr lang="en-US" sz="3000" b="1" dirty="0" err="1" smtClean="0"/>
              <a:t>Babanski</a:t>
            </a:r>
            <a:r>
              <a:rPr lang="en-US" sz="3000" b="1" dirty="0" smtClean="0"/>
              <a:t>:</a:t>
            </a:r>
            <a:endParaRPr lang="ru-RU" sz="3000" dirty="0"/>
          </a:p>
        </p:txBody>
      </p:sp>
      <p:sp>
        <p:nvSpPr>
          <p:cNvPr id="5" name="Заголовок 1"/>
          <p:cNvSpPr txBox="1">
            <a:spLocks/>
          </p:cNvSpPr>
          <p:nvPr/>
        </p:nvSpPr>
        <p:spPr>
          <a:xfrm>
            <a:off x="533400" y="2746887"/>
            <a:ext cx="8077200" cy="1897635"/>
          </a:xfrm>
          <a:prstGeom prst="rect">
            <a:avLst/>
          </a:prstGeom>
        </p:spPr>
        <p:txBody>
          <a:bodyPr vert="horz" wrap="square" lIns="91440" tIns="45720" rIns="91440" bIns="45720" rtlCol="0" anchor="ctr" anchorCtr="1">
            <a:spAutoFit/>
          </a:bodyPr>
          <a:lstStyle/>
          <a:p>
            <a:pPr algn="just">
              <a:lnSpc>
                <a:spcPct val="150000"/>
              </a:lnSpc>
            </a:pPr>
            <a:r>
              <a:rPr lang="en-US" sz="2700" dirty="0" smtClean="0"/>
              <a:t>Pedagogical </a:t>
            </a:r>
            <a:r>
              <a:rPr lang="en-US" sz="2700" dirty="0" smtClean="0"/>
              <a:t>process is a specially organized process, which  shows interrelation of its subjects developing in time, directed on solving educational tasks. </a:t>
            </a:r>
            <a:endParaRPr kumimoji="0" lang="ru-RU" sz="270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1295400"/>
            <a:ext cx="7772400" cy="838200"/>
          </a:xfrm>
        </p:spPr>
        <p:txBody>
          <a:bodyPr>
            <a:normAutofit/>
          </a:bodyPr>
          <a:lstStyle/>
          <a:p>
            <a:pPr marL="742950" indent="-742950"/>
            <a:r>
              <a:rPr lang="en-US" b="1" dirty="0" smtClean="0"/>
              <a:t>  </a:t>
            </a:r>
            <a:endParaRPr lang="ru-RU" dirty="0"/>
          </a:p>
        </p:txBody>
      </p:sp>
      <p:sp>
        <p:nvSpPr>
          <p:cNvPr id="9239" name="Text Box 23"/>
          <p:cNvSpPr txBox="1">
            <a:spLocks noChangeArrowheads="1"/>
          </p:cNvSpPr>
          <p:nvPr/>
        </p:nvSpPr>
        <p:spPr bwMode="auto">
          <a:xfrm>
            <a:off x="1066800" y="1658937"/>
            <a:ext cx="4695825" cy="619125"/>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Purpose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(foreseeing the future results)</a:t>
            </a:r>
            <a:endParaRPr kumimoji="0" lang="ru-RU" sz="2000" b="0" i="0" u="none" strike="noStrike" cap="none" normalizeH="0" baseline="0" smtClean="0">
              <a:ln>
                <a:noFill/>
              </a:ln>
              <a:solidFill>
                <a:schemeClr val="tx1"/>
              </a:solidFill>
              <a:effectLst/>
              <a:latin typeface="Arial" pitchFamily="34" charset="0"/>
            </a:endParaRPr>
          </a:p>
        </p:txBody>
      </p:sp>
      <p:sp>
        <p:nvSpPr>
          <p:cNvPr id="9240" name="Text Box 24"/>
          <p:cNvSpPr txBox="1">
            <a:spLocks noChangeArrowheads="1"/>
          </p:cNvSpPr>
          <p:nvPr/>
        </p:nvSpPr>
        <p:spPr bwMode="auto">
          <a:xfrm>
            <a:off x="1066800" y="2535237"/>
            <a:ext cx="4695825" cy="685800"/>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Objectives</a:t>
            </a:r>
            <a:r>
              <a:rPr kumimoji="0" lang="en-US" sz="2000" b="0" i="0" u="none" strike="noStrike" cap="none" normalizeH="0" baseline="0" smtClean="0">
                <a:ln>
                  <a:noFill/>
                </a:ln>
                <a:solidFill>
                  <a:schemeClr val="tx1"/>
                </a:solidFill>
                <a:effectLst/>
                <a:latin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(gaining the purpose through stages results)</a:t>
            </a:r>
            <a:endParaRPr kumimoji="0" lang="ru-RU" sz="2000" b="0" i="0" u="none" strike="noStrike" cap="none" normalizeH="0" baseline="0" smtClean="0">
              <a:ln>
                <a:noFill/>
              </a:ln>
              <a:solidFill>
                <a:schemeClr val="tx1"/>
              </a:solidFill>
              <a:effectLst/>
              <a:latin typeface="Arial" pitchFamily="34" charset="0"/>
            </a:endParaRPr>
          </a:p>
        </p:txBody>
      </p:sp>
      <p:sp>
        <p:nvSpPr>
          <p:cNvPr id="9242" name="Text Box 26"/>
          <p:cNvSpPr txBox="1">
            <a:spLocks noChangeArrowheads="1"/>
          </p:cNvSpPr>
          <p:nvPr/>
        </p:nvSpPr>
        <p:spPr bwMode="auto">
          <a:xfrm>
            <a:off x="1066800" y="3487737"/>
            <a:ext cx="4695825" cy="409575"/>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Content</a:t>
            </a:r>
            <a:endParaRPr kumimoji="0" lang="ru-RU" sz="2000" b="0" i="0" u="none" strike="noStrike" cap="none" normalizeH="0" baseline="0" smtClean="0">
              <a:ln>
                <a:noFill/>
              </a:ln>
              <a:solidFill>
                <a:schemeClr val="tx1"/>
              </a:solidFill>
              <a:effectLst/>
              <a:latin typeface="Arial" pitchFamily="34" charset="0"/>
            </a:endParaRPr>
          </a:p>
        </p:txBody>
      </p:sp>
      <p:sp>
        <p:nvSpPr>
          <p:cNvPr id="9244" name="Text Box 28"/>
          <p:cNvSpPr txBox="1">
            <a:spLocks noChangeArrowheads="1"/>
          </p:cNvSpPr>
          <p:nvPr/>
        </p:nvSpPr>
        <p:spPr bwMode="auto">
          <a:xfrm>
            <a:off x="1066800" y="4183062"/>
            <a:ext cx="4695825" cy="409575"/>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Methods</a:t>
            </a:r>
            <a:endParaRPr kumimoji="0" lang="ru-RU" sz="2000" b="0" i="0" u="none" strike="noStrike" cap="none" normalizeH="0" baseline="0" smtClean="0">
              <a:ln>
                <a:noFill/>
              </a:ln>
              <a:solidFill>
                <a:schemeClr val="tx1"/>
              </a:solidFill>
              <a:effectLst/>
              <a:latin typeface="Arial" pitchFamily="34" charset="0"/>
            </a:endParaRPr>
          </a:p>
        </p:txBody>
      </p:sp>
      <p:sp>
        <p:nvSpPr>
          <p:cNvPr id="9246" name="Text Box 30"/>
          <p:cNvSpPr txBox="1">
            <a:spLocks noChangeArrowheads="1"/>
          </p:cNvSpPr>
          <p:nvPr/>
        </p:nvSpPr>
        <p:spPr bwMode="auto">
          <a:xfrm>
            <a:off x="1066800" y="4876800"/>
            <a:ext cx="4695825" cy="409575"/>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Forms</a:t>
            </a:r>
            <a:endParaRPr kumimoji="0" lang="ru-RU" sz="2000" b="0" i="0" u="none" strike="noStrike" cap="none" normalizeH="0" baseline="0" smtClean="0">
              <a:ln>
                <a:noFill/>
              </a:ln>
              <a:solidFill>
                <a:schemeClr val="tx1"/>
              </a:solidFill>
              <a:effectLst/>
              <a:latin typeface="Arial" pitchFamily="34" charset="0"/>
            </a:endParaRPr>
          </a:p>
        </p:txBody>
      </p:sp>
      <p:sp>
        <p:nvSpPr>
          <p:cNvPr id="9248" name="Text Box 32"/>
          <p:cNvSpPr txBox="1">
            <a:spLocks noChangeArrowheads="1"/>
          </p:cNvSpPr>
          <p:nvPr/>
        </p:nvSpPr>
        <p:spPr bwMode="auto">
          <a:xfrm>
            <a:off x="1066800" y="5476875"/>
            <a:ext cx="4695825" cy="409575"/>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Result</a:t>
            </a:r>
            <a:endParaRPr kumimoji="0" lang="ru-RU" sz="2000" b="0" i="0" u="none" strike="noStrike" cap="none" normalizeH="0" baseline="0" smtClean="0">
              <a:ln>
                <a:noFill/>
              </a:ln>
              <a:solidFill>
                <a:schemeClr val="tx1"/>
              </a:solidFill>
              <a:effectLst/>
              <a:latin typeface="Arial" pitchFamily="34" charset="0"/>
            </a:endParaRPr>
          </a:p>
        </p:txBody>
      </p:sp>
      <p:sp>
        <p:nvSpPr>
          <p:cNvPr id="9249" name="Text Box 33"/>
          <p:cNvSpPr txBox="1">
            <a:spLocks noChangeArrowheads="1"/>
          </p:cNvSpPr>
          <p:nvPr/>
        </p:nvSpPr>
        <p:spPr bwMode="auto">
          <a:xfrm>
            <a:off x="6400800" y="4343400"/>
            <a:ext cx="2211388" cy="622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0" i="0" u="none" strike="noStrike" cap="none" normalizeH="0" baseline="0" dirty="0" err="1" smtClean="0">
                <a:ln>
                  <a:noFill/>
                </a:ln>
                <a:solidFill>
                  <a:schemeClr val="tx1"/>
                </a:solidFill>
                <a:effectLst/>
                <a:latin typeface="Times New Roman" pitchFamily="18" charset="0"/>
              </a:rPr>
              <a:t>interralation</a:t>
            </a:r>
            <a:endParaRPr kumimoji="0" lang="ru-RU" sz="2800" b="0" i="0" u="none" strike="noStrike" cap="none" normalizeH="0" baseline="0" dirty="0" smtClean="0">
              <a:ln>
                <a:noFill/>
              </a:ln>
              <a:solidFill>
                <a:schemeClr val="tx1"/>
              </a:solidFill>
              <a:effectLst/>
              <a:latin typeface="Arial" pitchFamily="34" charset="0"/>
            </a:endParaRPr>
          </a:p>
        </p:txBody>
      </p:sp>
      <p:sp>
        <p:nvSpPr>
          <p:cNvPr id="9250" name="AutoShape 34"/>
          <p:cNvSpPr>
            <a:spLocks/>
          </p:cNvSpPr>
          <p:nvPr/>
        </p:nvSpPr>
        <p:spPr bwMode="auto">
          <a:xfrm>
            <a:off x="5842000" y="3217863"/>
            <a:ext cx="520700" cy="2827337"/>
          </a:xfrm>
          <a:prstGeom prst="rightBrace">
            <a:avLst>
              <a:gd name="adj1" fmla="val 45249"/>
              <a:gd name="adj2" fmla="val 50000"/>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3" name="Заголовок 1"/>
          <p:cNvSpPr txBox="1">
            <a:spLocks/>
          </p:cNvSpPr>
          <p:nvPr/>
        </p:nvSpPr>
        <p:spPr>
          <a:xfrm>
            <a:off x="762000" y="609600"/>
            <a:ext cx="7772400" cy="838200"/>
          </a:xfrm>
          <a:prstGeom prst="rect">
            <a:avLst/>
          </a:prstGeom>
        </p:spPr>
        <p:txBody>
          <a:bodyPr vert="horz" lIns="91440" tIns="45720" rIns="91440" bIns="45720" rtlCol="0" anchor="ctr">
            <a:normAutofit/>
          </a:bodyPr>
          <a:lstStyle/>
          <a:p>
            <a:pPr marL="742950" lvl="0" indent="-742950" algn="ctr">
              <a:spcBef>
                <a:spcPct val="0"/>
              </a:spcBef>
            </a:pPr>
            <a:r>
              <a:rPr lang="en-US" sz="3200" b="1" dirty="0" smtClean="0"/>
              <a:t>Components of pedagogical process are:</a:t>
            </a:r>
            <a:endParaRPr kumimoji="0" lang="ru-RU" sz="30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9238" name="AutoShape 22"/>
          <p:cNvCxnSpPr>
            <a:cxnSpLocks noChangeShapeType="1"/>
          </p:cNvCxnSpPr>
          <p:nvPr/>
        </p:nvCxnSpPr>
        <p:spPr bwMode="auto">
          <a:xfrm>
            <a:off x="3429000" y="2286000"/>
            <a:ext cx="0" cy="266700"/>
          </a:xfrm>
          <a:prstGeom prst="straightConnector1">
            <a:avLst/>
          </a:prstGeom>
          <a:noFill/>
          <a:ln w="57150">
            <a:solidFill>
              <a:srgbClr val="000000"/>
            </a:solidFill>
            <a:round/>
            <a:headEnd/>
            <a:tailEnd type="triangle" w="med" len="med"/>
          </a:ln>
        </p:spPr>
      </p:cxnSp>
      <p:cxnSp>
        <p:nvCxnSpPr>
          <p:cNvPr id="9241" name="AutoShape 25"/>
          <p:cNvCxnSpPr>
            <a:cxnSpLocks noChangeShapeType="1"/>
          </p:cNvCxnSpPr>
          <p:nvPr/>
        </p:nvCxnSpPr>
        <p:spPr bwMode="auto">
          <a:xfrm>
            <a:off x="3429000" y="3238500"/>
            <a:ext cx="0" cy="266700"/>
          </a:xfrm>
          <a:prstGeom prst="straightConnector1">
            <a:avLst/>
          </a:prstGeom>
          <a:noFill/>
          <a:ln w="57150">
            <a:solidFill>
              <a:srgbClr val="000000"/>
            </a:solidFill>
            <a:round/>
            <a:headEnd/>
            <a:tailEnd type="triangle" w="med" len="med"/>
          </a:ln>
        </p:spPr>
      </p:cxnSp>
      <p:cxnSp>
        <p:nvCxnSpPr>
          <p:cNvPr id="9243" name="AutoShape 27"/>
          <p:cNvCxnSpPr>
            <a:cxnSpLocks noChangeShapeType="1"/>
          </p:cNvCxnSpPr>
          <p:nvPr/>
        </p:nvCxnSpPr>
        <p:spPr bwMode="auto">
          <a:xfrm>
            <a:off x="3429000" y="3914775"/>
            <a:ext cx="0" cy="266700"/>
          </a:xfrm>
          <a:prstGeom prst="straightConnector1">
            <a:avLst/>
          </a:prstGeom>
          <a:noFill/>
          <a:ln w="57150">
            <a:solidFill>
              <a:srgbClr val="000000"/>
            </a:solidFill>
            <a:round/>
            <a:headEnd/>
            <a:tailEnd type="triangle" w="med" len="med"/>
          </a:ln>
        </p:spPr>
      </p:cxnSp>
      <p:cxnSp>
        <p:nvCxnSpPr>
          <p:cNvPr id="9245" name="AutoShape 29"/>
          <p:cNvCxnSpPr>
            <a:cxnSpLocks noChangeShapeType="1"/>
          </p:cNvCxnSpPr>
          <p:nvPr/>
        </p:nvCxnSpPr>
        <p:spPr bwMode="auto">
          <a:xfrm>
            <a:off x="3429000" y="4610100"/>
            <a:ext cx="0" cy="266700"/>
          </a:xfrm>
          <a:prstGeom prst="straightConnector1">
            <a:avLst/>
          </a:prstGeom>
          <a:noFill/>
          <a:ln w="57150">
            <a:solidFill>
              <a:srgbClr val="000000"/>
            </a:solidFill>
            <a:round/>
            <a:headEnd/>
            <a:tailEnd type="triangle" w="med" len="med"/>
          </a:ln>
        </p:spPr>
      </p:cxnSp>
      <p:cxnSp>
        <p:nvCxnSpPr>
          <p:cNvPr id="9247" name="AutoShape 31"/>
          <p:cNvCxnSpPr>
            <a:cxnSpLocks noChangeShapeType="1"/>
          </p:cNvCxnSpPr>
          <p:nvPr/>
        </p:nvCxnSpPr>
        <p:spPr bwMode="auto">
          <a:xfrm>
            <a:off x="3429000" y="5295900"/>
            <a:ext cx="0" cy="266700"/>
          </a:xfrm>
          <a:prstGeom prst="straightConnector1">
            <a:avLst/>
          </a:prstGeom>
          <a:noFill/>
          <a:ln w="57150">
            <a:solidFill>
              <a:srgbClr val="000000"/>
            </a:solidFill>
            <a:round/>
            <a:headEnd/>
            <a:tailEnd type="triangle" w="med" len="med"/>
          </a:ln>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1295400"/>
            <a:ext cx="7772400" cy="838200"/>
          </a:xfrm>
        </p:spPr>
        <p:txBody>
          <a:bodyPr>
            <a:normAutofit/>
          </a:bodyPr>
          <a:lstStyle/>
          <a:p>
            <a:pPr marL="742950" indent="-742950"/>
            <a:r>
              <a:rPr lang="en-US" b="1" dirty="0" smtClean="0"/>
              <a:t>  </a:t>
            </a:r>
            <a:endParaRPr lang="ru-RU" dirty="0"/>
          </a:p>
        </p:txBody>
      </p:sp>
      <p:sp>
        <p:nvSpPr>
          <p:cNvPr id="5" name="Заголовок 1"/>
          <p:cNvSpPr txBox="1">
            <a:spLocks/>
          </p:cNvSpPr>
          <p:nvPr/>
        </p:nvSpPr>
        <p:spPr>
          <a:xfrm>
            <a:off x="457200" y="1077644"/>
            <a:ext cx="8077200" cy="4154984"/>
          </a:xfrm>
          <a:prstGeom prst="rect">
            <a:avLst/>
          </a:prstGeom>
        </p:spPr>
        <p:txBody>
          <a:bodyPr vert="horz" wrap="square" lIns="91440" tIns="45720" rIns="91440" bIns="45720" rtlCol="0" anchor="ctr" anchorCtr="1">
            <a:spAutoFit/>
          </a:bodyPr>
          <a:lstStyle/>
          <a:p>
            <a:pPr indent="617538" algn="just">
              <a:lnSpc>
                <a:spcPct val="150000"/>
              </a:lnSpc>
            </a:pPr>
            <a:r>
              <a:rPr lang="en-US" sz="2200" dirty="0" smtClean="0"/>
              <a:t>Educational process differs from other processes (mechanical) by its characteristics: </a:t>
            </a:r>
          </a:p>
          <a:p>
            <a:pPr indent="617538" algn="just">
              <a:lnSpc>
                <a:spcPct val="150000"/>
              </a:lnSpc>
              <a:buFont typeface="+mj-lt"/>
              <a:buAutoNum type="arabicPeriod"/>
            </a:pPr>
            <a:r>
              <a:rPr lang="en-US" sz="2200" dirty="0" smtClean="0"/>
              <a:t>Two – sided process – the activity of teacher – </a:t>
            </a:r>
            <a:r>
              <a:rPr lang="en-US" sz="2200" dirty="0" smtClean="0"/>
              <a:t>pupil</a:t>
            </a:r>
            <a:r>
              <a:rPr lang="en-US" sz="2200" dirty="0" smtClean="0"/>
              <a:t>;</a:t>
            </a:r>
          </a:p>
          <a:p>
            <a:pPr indent="617538" algn="just">
              <a:lnSpc>
                <a:spcPct val="150000"/>
              </a:lnSpc>
              <a:buFont typeface="+mj-lt"/>
              <a:buAutoNum type="arabicPeriod"/>
            </a:pPr>
            <a:r>
              <a:rPr lang="en-US" sz="2200" dirty="0" smtClean="0"/>
              <a:t>The purpose of the process – shaping an individual, his development </a:t>
            </a:r>
            <a:r>
              <a:rPr lang="en-US" sz="2200" dirty="0" smtClean="0"/>
              <a:t>;</a:t>
            </a:r>
            <a:endParaRPr lang="en-US" sz="2200" dirty="0" smtClean="0"/>
          </a:p>
          <a:p>
            <a:pPr indent="617538" algn="just">
              <a:lnSpc>
                <a:spcPct val="150000"/>
              </a:lnSpc>
              <a:buFont typeface="+mj-lt"/>
              <a:buAutoNum type="arabicPeriod"/>
            </a:pPr>
            <a:r>
              <a:rPr lang="en-US" sz="2200" dirty="0" smtClean="0"/>
              <a:t>The creative and humanistic </a:t>
            </a:r>
            <a:r>
              <a:rPr lang="en-US" sz="2200" dirty="0" smtClean="0"/>
              <a:t>character;</a:t>
            </a:r>
            <a:endParaRPr lang="en-US" sz="2200" dirty="0" smtClean="0"/>
          </a:p>
          <a:p>
            <a:pPr indent="617538" algn="just">
              <a:lnSpc>
                <a:spcPct val="150000"/>
              </a:lnSpc>
              <a:buFont typeface="+mj-lt"/>
              <a:buAutoNum type="arabicPeriod"/>
            </a:pPr>
            <a:r>
              <a:rPr lang="en-US" sz="2200" dirty="0" smtClean="0"/>
              <a:t>  Exchange of social experience, expressed by rendering knowledge and skills to pupils.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1295400"/>
            <a:ext cx="7772400" cy="838200"/>
          </a:xfrm>
        </p:spPr>
        <p:txBody>
          <a:bodyPr>
            <a:normAutofit/>
          </a:bodyPr>
          <a:lstStyle/>
          <a:p>
            <a:pPr marL="742950" indent="-742950"/>
            <a:r>
              <a:rPr lang="en-US" sz="3000" b="1" dirty="0" smtClean="0"/>
              <a:t>Lerner, </a:t>
            </a:r>
            <a:r>
              <a:rPr lang="en-US" sz="3000" b="1" dirty="0" err="1" smtClean="0"/>
              <a:t>Skatkin</a:t>
            </a:r>
            <a:r>
              <a:rPr lang="en-US" sz="3000" b="1" dirty="0" smtClean="0"/>
              <a:t>:</a:t>
            </a:r>
            <a:endParaRPr lang="ru-RU" sz="3000" dirty="0"/>
          </a:p>
        </p:txBody>
      </p:sp>
      <p:sp>
        <p:nvSpPr>
          <p:cNvPr id="5" name="Заголовок 1"/>
          <p:cNvSpPr txBox="1">
            <a:spLocks/>
          </p:cNvSpPr>
          <p:nvPr/>
        </p:nvSpPr>
        <p:spPr>
          <a:xfrm>
            <a:off x="609600" y="1981200"/>
            <a:ext cx="8077200" cy="4390626"/>
          </a:xfrm>
          <a:prstGeom prst="rect">
            <a:avLst/>
          </a:prstGeom>
        </p:spPr>
        <p:txBody>
          <a:bodyPr vert="horz" wrap="square" lIns="91440" tIns="45720" rIns="91440" bIns="45720" rtlCol="0" anchor="ctr" anchorCtr="1">
            <a:spAutoFit/>
          </a:bodyPr>
          <a:lstStyle/>
          <a:p>
            <a:pPr algn="just">
              <a:lnSpc>
                <a:spcPct val="150000"/>
              </a:lnSpc>
            </a:pPr>
            <a:r>
              <a:rPr lang="en-US" sz="2700" dirty="0" smtClean="0"/>
              <a:t>the contents of education is a systematized pedagogically adapted selection of scientific knowledge, means of activity,  means of creative activity, experience of  emotional values, relationships possession of which enables to prepare the growing generation to reproduction, preservation and development of culture and social experience.</a:t>
            </a:r>
            <a:endParaRPr kumimoji="0" lang="ru-RU" sz="270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914400"/>
            <a:ext cx="7772400" cy="838200"/>
          </a:xfrm>
        </p:spPr>
        <p:txBody>
          <a:bodyPr>
            <a:normAutofit/>
          </a:bodyPr>
          <a:lstStyle/>
          <a:p>
            <a:r>
              <a:rPr lang="en-US" sz="2800" b="1" dirty="0" smtClean="0"/>
              <a:t>Four </a:t>
            </a:r>
            <a:r>
              <a:rPr lang="en-US" sz="2800" b="1" dirty="0" smtClean="0"/>
              <a:t>components of the educational </a:t>
            </a:r>
            <a:r>
              <a:rPr lang="en-US" sz="2800" b="1" dirty="0" smtClean="0"/>
              <a:t>contents</a:t>
            </a:r>
            <a:endParaRPr lang="ru-RU" sz="2800" b="1" dirty="0" smtClean="0"/>
          </a:p>
        </p:txBody>
      </p:sp>
      <p:sp>
        <p:nvSpPr>
          <p:cNvPr id="5" name="Заголовок 1"/>
          <p:cNvSpPr txBox="1">
            <a:spLocks/>
          </p:cNvSpPr>
          <p:nvPr/>
        </p:nvSpPr>
        <p:spPr>
          <a:xfrm>
            <a:off x="533400" y="1893333"/>
            <a:ext cx="8077200" cy="3785652"/>
          </a:xfrm>
          <a:prstGeom prst="rect">
            <a:avLst/>
          </a:prstGeom>
        </p:spPr>
        <p:txBody>
          <a:bodyPr vert="horz" wrap="square" lIns="91440" tIns="45720" rIns="91440" bIns="45720" rtlCol="0" anchor="ctr" anchorCtr="1">
            <a:spAutoFit/>
          </a:bodyPr>
          <a:lstStyle/>
          <a:p>
            <a:pPr algn="just"/>
            <a:r>
              <a:rPr lang="en-US" sz="2400" u="sng" dirty="0" smtClean="0"/>
              <a:t>   The first component:</a:t>
            </a:r>
            <a:r>
              <a:rPr lang="en-US" sz="2400" dirty="0" smtClean="0"/>
              <a:t> knowledge of oneself, society, nature, ways of activity. Knowledge is the result of cognition or it is information which a person accepts, which is individually </a:t>
            </a:r>
            <a:r>
              <a:rPr lang="en-US" sz="2400" dirty="0" err="1" smtClean="0"/>
              <a:t>coloured</a:t>
            </a:r>
            <a:r>
              <a:rPr lang="en-US" sz="2400" dirty="0" smtClean="0"/>
              <a:t>.</a:t>
            </a:r>
            <a:endParaRPr lang="ru-RU" sz="2400" dirty="0" smtClean="0"/>
          </a:p>
          <a:p>
            <a:r>
              <a:rPr lang="en-US" sz="2400" dirty="0" smtClean="0"/>
              <a:t>Knowledge is acquired through: perception → realization → memorizing.</a:t>
            </a:r>
          </a:p>
          <a:p>
            <a:endParaRPr lang="ru-RU" sz="2400" dirty="0" smtClean="0"/>
          </a:p>
          <a:p>
            <a:r>
              <a:rPr lang="en-US" sz="2400" u="sng" dirty="0" smtClean="0"/>
              <a:t>    The second component</a:t>
            </a:r>
            <a:r>
              <a:rPr lang="en-US" sz="2400" dirty="0" smtClean="0"/>
              <a:t> – experience of reproductive activity (acting according to definite pattern). </a:t>
            </a:r>
            <a:endParaRPr lang="ru-RU" sz="2400" dirty="0" smtClean="0"/>
          </a:p>
          <a:p>
            <a:r>
              <a:rPr lang="en-US" sz="2400" u="sng" dirty="0" smtClean="0"/>
              <a:t>    </a:t>
            </a:r>
            <a:endParaRPr lang="ru-RU"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9600" y="914400"/>
            <a:ext cx="7772400" cy="838200"/>
          </a:xfrm>
        </p:spPr>
        <p:txBody>
          <a:bodyPr>
            <a:normAutofit/>
          </a:bodyPr>
          <a:lstStyle/>
          <a:p>
            <a:r>
              <a:rPr lang="en-US" sz="2800" b="1" dirty="0" smtClean="0"/>
              <a:t>Four </a:t>
            </a:r>
            <a:r>
              <a:rPr lang="en-US" sz="2800" b="1" dirty="0" smtClean="0"/>
              <a:t>components of the educational </a:t>
            </a:r>
            <a:r>
              <a:rPr lang="en-US" sz="2800" b="1" dirty="0" smtClean="0"/>
              <a:t>contents</a:t>
            </a:r>
            <a:endParaRPr lang="ru-RU" sz="2800" b="1" dirty="0" smtClean="0"/>
          </a:p>
        </p:txBody>
      </p:sp>
      <p:sp>
        <p:nvSpPr>
          <p:cNvPr id="5" name="Заголовок 1"/>
          <p:cNvSpPr txBox="1">
            <a:spLocks/>
          </p:cNvSpPr>
          <p:nvPr/>
        </p:nvSpPr>
        <p:spPr>
          <a:xfrm>
            <a:off x="533400" y="1970277"/>
            <a:ext cx="8077200" cy="3631763"/>
          </a:xfrm>
          <a:prstGeom prst="rect">
            <a:avLst/>
          </a:prstGeom>
        </p:spPr>
        <p:txBody>
          <a:bodyPr vert="horz" wrap="square" lIns="91440" tIns="45720" rIns="91440" bIns="45720" rtlCol="0" anchor="ctr" anchorCtr="1">
            <a:spAutoFit/>
          </a:bodyPr>
          <a:lstStyle/>
          <a:p>
            <a:pPr algn="just"/>
            <a:r>
              <a:rPr lang="en-US" sz="2200" u="sng" dirty="0" smtClean="0"/>
              <a:t>   The third component</a:t>
            </a:r>
            <a:r>
              <a:rPr lang="en-US" sz="2200" dirty="0" smtClean="0"/>
              <a:t> – experience of creative activity. There are features of creative activity. The method of perception is reproduction of actions in a strange situation, solving tasks and problem tasks.</a:t>
            </a:r>
          </a:p>
          <a:p>
            <a:pPr algn="just"/>
            <a:endParaRPr lang="en-US" sz="2200" dirty="0" smtClean="0"/>
          </a:p>
          <a:p>
            <a:pPr algn="just"/>
            <a:r>
              <a:rPr lang="en-US" sz="2400" u="sng" dirty="0" smtClean="0"/>
              <a:t>   The </a:t>
            </a:r>
            <a:r>
              <a:rPr lang="en-US" sz="2400" u="sng" dirty="0" err="1" smtClean="0"/>
              <a:t>fouth</a:t>
            </a:r>
            <a:r>
              <a:rPr lang="en-US" sz="2400" u="sng" dirty="0" smtClean="0"/>
              <a:t> component</a:t>
            </a:r>
            <a:r>
              <a:rPr lang="en-US" sz="2400" dirty="0" smtClean="0"/>
              <a:t>: the experience of emotional valuable attitude to reality. This is the system of valuables, motifs, relationships.</a:t>
            </a:r>
            <a:endParaRPr lang="ru-RU" sz="2400" dirty="0" smtClean="0"/>
          </a:p>
          <a:p>
            <a:pPr algn="just"/>
            <a:r>
              <a:rPr lang="en-US" sz="2400" dirty="0" smtClean="0"/>
              <a:t>The method of acquiring this component is emotional experience.</a:t>
            </a:r>
            <a:endParaRPr lang="ru-RU" sz="2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533400" y="1857429"/>
            <a:ext cx="8077200" cy="4467057"/>
          </a:xfrm>
          <a:prstGeom prst="rect">
            <a:avLst/>
          </a:prstGeom>
        </p:spPr>
        <p:txBody>
          <a:bodyPr vert="horz" wrap="square" lIns="91440" tIns="45720" rIns="91440" bIns="45720" rtlCol="0" anchor="ctr" anchorCtr="1">
            <a:spAutoFit/>
          </a:bodyPr>
          <a:lstStyle/>
          <a:p>
            <a:pPr indent="708025" algn="just">
              <a:lnSpc>
                <a:spcPct val="150000"/>
              </a:lnSpc>
            </a:pPr>
            <a:r>
              <a:rPr lang="en-US" sz="2400" dirty="0" smtClean="0"/>
              <a:t>The first procedure is a personal shift of knowledge and skills acquired before to a new, often unexpected situation</a:t>
            </a:r>
            <a:r>
              <a:rPr lang="en-US" sz="2400" dirty="0" smtClean="0"/>
              <a:t>.</a:t>
            </a:r>
          </a:p>
          <a:p>
            <a:pPr indent="708025" algn="just">
              <a:lnSpc>
                <a:spcPct val="150000"/>
              </a:lnSpc>
            </a:pPr>
            <a:r>
              <a:rPr lang="en-US" sz="2400" dirty="0" smtClean="0"/>
              <a:t>The other procedure of creative activity is ability to find a problem in a customary situation</a:t>
            </a:r>
            <a:r>
              <a:rPr lang="en-US" sz="2400" dirty="0" smtClean="0"/>
              <a:t>.</a:t>
            </a:r>
          </a:p>
          <a:p>
            <a:pPr indent="708025" algn="just">
              <a:lnSpc>
                <a:spcPct val="150000"/>
              </a:lnSpc>
            </a:pPr>
            <a:r>
              <a:rPr lang="en-US" sz="2400" dirty="0" smtClean="0"/>
              <a:t>The third procedure seeing a new function in a familiar object</a:t>
            </a:r>
            <a:r>
              <a:rPr lang="en-US" sz="2400" dirty="0" smtClean="0"/>
              <a:t>.</a:t>
            </a:r>
          </a:p>
          <a:p>
            <a:pPr indent="708025" algn="just">
              <a:lnSpc>
                <a:spcPct val="150000"/>
              </a:lnSpc>
            </a:pPr>
            <a:r>
              <a:rPr lang="en-US" sz="2400" dirty="0" smtClean="0"/>
              <a:t>One more feature of creativity is ability to see all the elements of the object and their interrelation</a:t>
            </a:r>
            <a:r>
              <a:rPr lang="en-US" sz="2400" dirty="0" smtClean="0"/>
              <a:t>.</a:t>
            </a:r>
            <a:endParaRPr kumimoji="0" lang="ru-RU" sz="27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Заголовок 1"/>
          <p:cNvSpPr>
            <a:spLocks noGrp="1"/>
          </p:cNvSpPr>
          <p:nvPr>
            <p:ph type="ctrTitle"/>
          </p:nvPr>
        </p:nvSpPr>
        <p:spPr>
          <a:xfrm>
            <a:off x="609600" y="914400"/>
            <a:ext cx="7772400" cy="838200"/>
          </a:xfrm>
        </p:spPr>
        <p:txBody>
          <a:bodyPr>
            <a:normAutofit fontScale="90000"/>
          </a:bodyPr>
          <a:lstStyle/>
          <a:p>
            <a:r>
              <a:rPr lang="en-US" sz="2800" b="1" dirty="0" smtClean="0"/>
              <a:t>What are the procedures or features of creative activity, of the third component of educational contents?</a:t>
            </a:r>
            <a:endParaRPr lang="ru-RU" sz="2800" b="1"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612</Words>
  <Application>Microsoft Office PowerPoint</Application>
  <PresentationFormat>Экран (4:3)</PresentationFormat>
  <Paragraphs>56</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Office Theme</vt:lpstr>
      <vt:lpstr>Educational process</vt:lpstr>
      <vt:lpstr>Educational process</vt:lpstr>
      <vt:lpstr>K. Babanski:</vt:lpstr>
      <vt:lpstr>  </vt:lpstr>
      <vt:lpstr>  </vt:lpstr>
      <vt:lpstr>Lerner, Skatkin:</vt:lpstr>
      <vt:lpstr>Four components of the educational contents</vt:lpstr>
      <vt:lpstr>Four components of the educational contents</vt:lpstr>
      <vt:lpstr>What are the procedures or features of creative activity, of the third component of educational contents?</vt:lpstr>
      <vt:lpstr>Traditional (reproductive technology of tuition)</vt:lpstr>
      <vt:lpstr>Слайд 11</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Pedagogics as a science</dc:title>
  <cp:lastModifiedBy>Алия</cp:lastModifiedBy>
  <cp:revision>41</cp:revision>
  <dcterms:modified xsi:type="dcterms:W3CDTF">2015-01-21T16:28:08Z</dcterms:modified>
</cp:coreProperties>
</file>