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58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8201"/>
            <a:ext cx="7772400" cy="1447799"/>
          </a:xfrm>
        </p:spPr>
        <p:txBody>
          <a:bodyPr>
            <a:normAutofit/>
          </a:bodyPr>
          <a:lstStyle/>
          <a:p>
            <a:pPr marL="742950" indent="-742950"/>
            <a:r>
              <a:rPr lang="en-US" b="1" dirty="0" smtClean="0"/>
              <a:t>Pedagogics as a science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172207"/>
            <a:ext cx="7543800" cy="3046988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spAutoFit/>
          </a:bodyPr>
          <a:lstStyle/>
          <a:p>
            <a:pPr marL="0" lvl="1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sz="3200" dirty="0" smtClean="0"/>
              <a:t>The object and subject of Pedagogi</a:t>
            </a:r>
            <a:r>
              <a:rPr lang="ru-RU" sz="3200" dirty="0" smtClean="0"/>
              <a:t>с</a:t>
            </a:r>
            <a:r>
              <a:rPr lang="en-US" sz="3200" dirty="0" smtClean="0"/>
              <a:t>s</a:t>
            </a:r>
          </a:p>
          <a:p>
            <a:pPr marL="0" lvl="1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sz="3200" dirty="0" smtClean="0"/>
              <a:t>Main functions and tasks of Pedagogi</a:t>
            </a:r>
            <a:r>
              <a:rPr lang="ru-RU" sz="3200" dirty="0" smtClean="0"/>
              <a:t>с</a:t>
            </a:r>
            <a:r>
              <a:rPr lang="en-US" sz="3200" dirty="0" smtClean="0"/>
              <a:t>s</a:t>
            </a:r>
          </a:p>
          <a:p>
            <a:pPr marL="0" lvl="1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sz="3200" dirty="0" smtClean="0"/>
              <a:t>Basic categories of Pedagogics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3400" y="796345"/>
            <a:ext cx="8077200" cy="5021055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indent="708025" algn="just">
              <a:lnSpc>
                <a:spcPct val="150000"/>
              </a:lnSpc>
            </a:pPr>
            <a:r>
              <a:rPr lang="en-US" sz="2400" dirty="0" smtClean="0"/>
              <a:t>The aim of education is not the sum – total of knowledge, but possession of general means of activity which enables a developed man to use special knowledge of life, to set a concrete aim and to find means of realizing this aim, to find means and methods of realizing this aim.</a:t>
            </a:r>
            <a:endParaRPr lang="ru-RU" sz="2400" dirty="0" smtClean="0"/>
          </a:p>
          <a:p>
            <a:pPr indent="708025">
              <a:lnSpc>
                <a:spcPct val="150000"/>
              </a:lnSpc>
            </a:pPr>
            <a:r>
              <a:rPr lang="en-US" sz="2400" dirty="0" smtClean="0"/>
              <a:t> That is it means that an educated man can solve tacks. That appear on his way.</a:t>
            </a:r>
            <a:endParaRPr lang="ru-RU" sz="2400" dirty="0" smtClean="0"/>
          </a:p>
          <a:p>
            <a:pPr indent="708025">
              <a:lnSpc>
                <a:spcPct val="150000"/>
              </a:lnSpc>
            </a:pPr>
            <a:r>
              <a:rPr lang="en-US" sz="2400" dirty="0" smtClean="0"/>
              <a:t> This ability to solve tasks characterized a man’s competence.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3400" y="3012336"/>
            <a:ext cx="8077200" cy="589072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indent="708025" algn="just">
              <a:lnSpc>
                <a:spcPct val="150000"/>
              </a:lnSpc>
            </a:pPr>
            <a:r>
              <a:rPr lang="en-US" sz="2400" dirty="0" smtClean="0"/>
              <a:t>Thank you!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19200"/>
            <a:ext cx="7772400" cy="838200"/>
          </a:xfrm>
        </p:spPr>
        <p:txBody>
          <a:bodyPr>
            <a:normAutofit/>
          </a:bodyPr>
          <a:lstStyle/>
          <a:p>
            <a:r>
              <a:rPr lang="en-US" b="1" dirty="0" smtClean="0"/>
              <a:t>Bibliography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1000" y="1872780"/>
            <a:ext cx="8305800" cy="3383106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200" dirty="0" err="1" smtClean="0"/>
              <a:t>Kraevski</a:t>
            </a:r>
            <a:r>
              <a:rPr lang="en-US" sz="2200" dirty="0" smtClean="0"/>
              <a:t> V.V. General basis of Pedagogics M. 2003.</a:t>
            </a:r>
            <a:endParaRPr lang="ru-RU" sz="2200" dirty="0" smtClean="0"/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200" dirty="0" err="1" smtClean="0"/>
              <a:t>Podlasi</a:t>
            </a:r>
            <a:r>
              <a:rPr lang="en-US" sz="2200" dirty="0" smtClean="0"/>
              <a:t> I.P. Pedagogics M. 2003.</a:t>
            </a:r>
            <a:endParaRPr lang="ru-RU" sz="2200" dirty="0" smtClean="0"/>
          </a:p>
          <a:p>
            <a:pPr marL="342900" lvl="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2200" dirty="0" smtClean="0"/>
              <a:t> Pedagogics in professional teaching of </a:t>
            </a:r>
            <a:r>
              <a:rPr lang="en-US" sz="2200" dirty="0" err="1" smtClean="0"/>
              <a:t>Backelor</a:t>
            </a:r>
            <a:r>
              <a:rPr lang="en-US" sz="2200" dirty="0" smtClean="0"/>
              <a:t> A textbook (educational supply). (</a:t>
            </a:r>
            <a:r>
              <a:rPr lang="en-US" sz="2200" dirty="0" err="1" smtClean="0"/>
              <a:t>N.S.Sitina</a:t>
            </a:r>
            <a:r>
              <a:rPr lang="en-US" sz="2200" dirty="0" smtClean="0"/>
              <a:t>, A.T. </a:t>
            </a:r>
            <a:r>
              <a:rPr lang="en-US" sz="2200" dirty="0" err="1" smtClean="0"/>
              <a:t>Araslanova</a:t>
            </a:r>
            <a:r>
              <a:rPr lang="en-US" sz="2200" dirty="0" smtClean="0"/>
              <a:t> and L.P. </a:t>
            </a:r>
            <a:r>
              <a:rPr lang="en-US" sz="2200" dirty="0" err="1" smtClean="0"/>
              <a:t>Girfanova</a:t>
            </a:r>
            <a:r>
              <a:rPr lang="en-US" sz="2200" dirty="0" smtClean="0"/>
              <a:t>, etc)</a:t>
            </a:r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838200"/>
          </a:xfrm>
        </p:spPr>
        <p:txBody>
          <a:bodyPr>
            <a:normAutofit/>
          </a:bodyPr>
          <a:lstStyle/>
          <a:p>
            <a:pPr marL="742950" indent="-742950"/>
            <a:r>
              <a:rPr lang="en-US" b="1" dirty="0" smtClean="0"/>
              <a:t>What is science ?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3400" y="3058509"/>
            <a:ext cx="8077200" cy="1274388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/>
              <a:t> </a:t>
            </a:r>
            <a:r>
              <a:rPr lang="en-US" sz="2700" dirty="0" smtClean="0"/>
              <a:t>Science is a sphere of human activity in which he works out and summarizes objective knowledge about reality.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838200"/>
          </a:xfrm>
        </p:spPr>
        <p:txBody>
          <a:bodyPr>
            <a:normAutofit/>
          </a:bodyPr>
          <a:lstStyle/>
          <a:p>
            <a:pPr marL="742950" indent="-742950"/>
            <a:r>
              <a:rPr lang="en-US" b="1" dirty="0" smtClean="0"/>
              <a:t>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239223"/>
            <a:ext cx="8077200" cy="3831818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indent="617538" algn="just">
              <a:lnSpc>
                <a:spcPct val="150000"/>
              </a:lnSpc>
            </a:pPr>
            <a:r>
              <a:rPr lang="en-US" sz="2700" dirty="0" smtClean="0"/>
              <a:t>Any science has got a specific aim. </a:t>
            </a:r>
          </a:p>
          <a:p>
            <a:pPr indent="617538" algn="just">
              <a:lnSpc>
                <a:spcPct val="150000"/>
              </a:lnSpc>
            </a:pPr>
            <a:r>
              <a:rPr lang="en-US" sz="2700" dirty="0" smtClean="0"/>
              <a:t>It is always description, explanation, forecasting processes and occurrences of reality which comprise the subject of its study on the basis of certain laws. The aim of pedagogics is description </a:t>
            </a:r>
            <a:r>
              <a:rPr lang="en-US" sz="2700" dirty="0" smtClean="0"/>
              <a:t>forecasting </a:t>
            </a:r>
            <a:r>
              <a:rPr lang="en-US" sz="2700" dirty="0" smtClean="0"/>
              <a:t>of educational processes.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838200"/>
          </a:xfrm>
        </p:spPr>
        <p:txBody>
          <a:bodyPr>
            <a:normAutofit/>
          </a:bodyPr>
          <a:lstStyle/>
          <a:p>
            <a:pPr marL="742950" indent="-742950"/>
            <a:r>
              <a:rPr lang="en-US" b="1" dirty="0" smtClean="0"/>
              <a:t> 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846811"/>
            <a:ext cx="8077200" cy="4616648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indent="617538" algn="just">
              <a:lnSpc>
                <a:spcPct val="150000"/>
              </a:lnSpc>
            </a:pPr>
            <a:r>
              <a:rPr lang="en-US" sz="2800" dirty="0" smtClean="0"/>
              <a:t>Any science has got an </a:t>
            </a:r>
            <a:r>
              <a:rPr lang="en-US" sz="2800" b="1" dirty="0" smtClean="0"/>
              <a:t>object</a:t>
            </a:r>
            <a:r>
              <a:rPr lang="en-US" sz="2800" dirty="0" smtClean="0"/>
              <a:t> and </a:t>
            </a:r>
            <a:r>
              <a:rPr lang="en-US" sz="2800" b="1" dirty="0" smtClean="0"/>
              <a:t>subject</a:t>
            </a:r>
            <a:r>
              <a:rPr lang="en-US" sz="2800" dirty="0" smtClean="0"/>
              <a:t>.</a:t>
            </a:r>
          </a:p>
          <a:p>
            <a:pPr indent="617538" algn="just">
              <a:lnSpc>
                <a:spcPct val="150000"/>
              </a:lnSpc>
            </a:pPr>
            <a:r>
              <a:rPr lang="en-US" sz="2800" dirty="0" smtClean="0"/>
              <a:t>Thus, the </a:t>
            </a:r>
            <a:r>
              <a:rPr lang="en-US" sz="2800" b="1" dirty="0" smtClean="0"/>
              <a:t>object</a:t>
            </a:r>
            <a:r>
              <a:rPr lang="en-US" sz="2800" dirty="0" smtClean="0"/>
              <a:t> of </a:t>
            </a:r>
            <a:r>
              <a:rPr lang="en-US" sz="2800" dirty="0" err="1" smtClean="0"/>
              <a:t>pedagogics</a:t>
            </a:r>
            <a:r>
              <a:rPr lang="en-US" sz="2800" dirty="0" smtClean="0"/>
              <a:t> is education as activity of a human being to adapt him to his life in society.</a:t>
            </a:r>
          </a:p>
          <a:p>
            <a:pPr indent="617538" algn="just">
              <a:lnSpc>
                <a:spcPct val="15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subject</a:t>
            </a:r>
            <a:r>
              <a:rPr lang="en-US" sz="2800" dirty="0" smtClean="0"/>
              <a:t> of Pedagogics is the relationship which appear in educational process. That is the relationship between the teacher and the pupil.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8382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Pedagogics has the following functions:</a:t>
            </a:r>
            <a:endParaRPr lang="ru-RU" sz="3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3400" y="2016174"/>
            <a:ext cx="8077200" cy="3359061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lvl="0" indent="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/>
              <a:t>Description of this relationship (what is it what terms can be used to describe it?)</a:t>
            </a:r>
            <a:endParaRPr lang="ru-RU" sz="2400" dirty="0" smtClean="0"/>
          </a:p>
          <a:p>
            <a:pPr lvl="0" indent="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/>
              <a:t>Explanation of this relationship (what does it consist of? What are its feature? What is the structure?)</a:t>
            </a:r>
            <a:endParaRPr lang="ru-RU" sz="2400" dirty="0" smtClean="0"/>
          </a:p>
          <a:p>
            <a:pPr indent="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/>
              <a:t>Forecasting – this is the relationship which helps to rule it effectively.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4267200"/>
            <a:ext cx="2209800" cy="121919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err="1" smtClean="0"/>
              <a:t>Purprose</a:t>
            </a:r>
            <a:r>
              <a:rPr lang="en-US" b="1" dirty="0" smtClean="0"/>
              <a:t> </a:t>
            </a:r>
            <a:endParaRPr lang="ru-RU" dirty="0" smtClean="0"/>
          </a:p>
          <a:p>
            <a:pPr algn="ctr"/>
            <a:r>
              <a:rPr lang="en-US" dirty="0" smtClean="0"/>
              <a:t>(the image of the future human being)</a:t>
            </a:r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276600" y="4267200"/>
            <a:ext cx="3048000" cy="120032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smtClean="0"/>
              <a:t>Result </a:t>
            </a:r>
            <a:endParaRPr lang="ru-RU" b="1" dirty="0" smtClean="0"/>
          </a:p>
          <a:p>
            <a:pPr algn="ctr"/>
            <a:r>
              <a:rPr lang="en-US" dirty="0" smtClean="0"/>
              <a:t>(the total sum of knowledge skills and competences)</a:t>
            </a:r>
            <a:endParaRPr lang="ru-RU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6629400" y="4267200"/>
            <a:ext cx="2133600" cy="121919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smtClean="0"/>
              <a:t>Process </a:t>
            </a:r>
            <a:endParaRPr lang="ru-RU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657600" y="1600201"/>
            <a:ext cx="2133600" cy="121919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200" b="1" dirty="0" smtClean="0"/>
              <a:t>E D U C A T I O N</a:t>
            </a:r>
            <a:endParaRPr lang="ru-RU" sz="2200" dirty="0" smtClean="0"/>
          </a:p>
        </p:txBody>
      </p:sp>
      <p:sp>
        <p:nvSpPr>
          <p:cNvPr id="11" name="Стрелка вниз 10"/>
          <p:cNvSpPr/>
          <p:nvPr/>
        </p:nvSpPr>
        <p:spPr>
          <a:xfrm rot="2818966">
            <a:off x="2730953" y="2587048"/>
            <a:ext cx="348982" cy="1785694"/>
          </a:xfrm>
          <a:prstGeom prst="downArrow">
            <a:avLst>
              <a:gd name="adj1" fmla="val 50000"/>
              <a:gd name="adj2" fmla="val 114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687994">
            <a:off x="6323858" y="2575096"/>
            <a:ext cx="356351" cy="1785694"/>
          </a:xfrm>
          <a:prstGeom prst="downArrow">
            <a:avLst>
              <a:gd name="adj1" fmla="val 50000"/>
              <a:gd name="adj2" fmla="val 114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572000" y="2895600"/>
            <a:ext cx="351369" cy="1219200"/>
          </a:xfrm>
          <a:prstGeom prst="downArrow">
            <a:avLst>
              <a:gd name="adj1" fmla="val 50000"/>
              <a:gd name="adj2" fmla="val 1142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62000" y="2222500"/>
            <a:ext cx="1774825" cy="430887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Education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971800" y="1676400"/>
            <a:ext cx="2209800" cy="1524000"/>
          </a:xfrm>
          <a:prstGeom prst="wedgeRoundRectCallout">
            <a:avLst>
              <a:gd name="adj1" fmla="val -44884"/>
              <a:gd name="adj2" fmla="val 74625"/>
              <a:gd name="adj3" fmla="val 16667"/>
            </a:avLst>
          </a:prstGeom>
          <a:noFill/>
          <a:ln w="19050">
            <a:solidFill>
              <a:srgbClr val="00B0F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066800" y="3597275"/>
            <a:ext cx="2800350" cy="549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Specially organized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Processes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5695950" y="1981200"/>
            <a:ext cx="2381250" cy="914400"/>
          </a:xfrm>
          <a:prstGeom prst="wedgeRoundRectCallout">
            <a:avLst>
              <a:gd name="adj1" fmla="val 835"/>
              <a:gd name="adj2" fmla="val 109597"/>
              <a:gd name="adj3" fmla="val 16667"/>
            </a:avLst>
          </a:prstGeom>
          <a:noFill/>
          <a:ln w="19050">
            <a:solidFill>
              <a:srgbClr val="00B0F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5353050" y="3505200"/>
            <a:ext cx="2800350" cy="91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Free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Process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34" name="AutoShape 10"/>
          <p:cNvCxnSpPr>
            <a:cxnSpLocks noChangeShapeType="1"/>
          </p:cNvCxnSpPr>
          <p:nvPr/>
        </p:nvCxnSpPr>
        <p:spPr bwMode="auto">
          <a:xfrm flipV="1">
            <a:off x="2609850" y="1981200"/>
            <a:ext cx="517525" cy="24130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035" name="AutoShape 11"/>
          <p:cNvCxnSpPr>
            <a:cxnSpLocks noChangeShapeType="1"/>
          </p:cNvCxnSpPr>
          <p:nvPr/>
        </p:nvCxnSpPr>
        <p:spPr bwMode="auto">
          <a:xfrm>
            <a:off x="2609850" y="2492375"/>
            <a:ext cx="517525" cy="19685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036" name="AutoShape 12"/>
          <p:cNvCxnSpPr>
            <a:cxnSpLocks noChangeShapeType="1"/>
          </p:cNvCxnSpPr>
          <p:nvPr/>
        </p:nvCxnSpPr>
        <p:spPr bwMode="auto">
          <a:xfrm>
            <a:off x="5289550" y="2384425"/>
            <a:ext cx="349250" cy="0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3200400" y="1870075"/>
            <a:ext cx="1747044" cy="430887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sz="2200" b="1" dirty="0" smtClean="0">
                <a:latin typeface="Calibri" pitchFamily="34" charset="0"/>
              </a:rPr>
              <a:t>Tuition</a:t>
            </a:r>
            <a:endParaRPr lang="ru-RU" sz="2200" b="1" dirty="0" smtClean="0">
              <a:latin typeface="Calibri" pitchFamily="34" charset="0"/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200400" y="2568575"/>
            <a:ext cx="1747044" cy="430887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R="0" lvl="0" indent="0"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200" b="1" dirty="0" smtClean="0">
                <a:latin typeface="Calibri" pitchFamily="34" charset="0"/>
              </a:rPr>
              <a:t>Upbringing</a:t>
            </a:r>
            <a:endParaRPr lang="ru-RU" sz="2200" b="1" dirty="0" smtClean="0">
              <a:latin typeface="Calibri" pitchFamily="34" charset="0"/>
            </a:endParaRPr>
          </a:p>
        </p:txBody>
      </p:sp>
      <p:sp>
        <p:nvSpPr>
          <p:cNvPr id="1039" name="Text Box 15"/>
          <p:cNvSpPr txBox="1">
            <a:spLocks noChangeArrowheads="1"/>
          </p:cNvSpPr>
          <p:nvPr/>
        </p:nvSpPr>
        <p:spPr bwMode="auto">
          <a:xfrm>
            <a:off x="5848350" y="2209800"/>
            <a:ext cx="2000250" cy="430887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sz="2200" b="1" dirty="0" smtClean="0">
                <a:latin typeface="Calibri" pitchFamily="34" charset="0"/>
              </a:rPr>
              <a:t>Development</a:t>
            </a:r>
            <a:endParaRPr lang="ru-RU" sz="2200" b="1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3400" y="1752600"/>
            <a:ext cx="8077200" cy="3108543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spAutoFit/>
          </a:bodyPr>
          <a:lstStyle/>
          <a:p>
            <a:pPr algn="ctr"/>
            <a:r>
              <a:rPr lang="en-US" sz="3200" dirty="0" smtClean="0"/>
              <a:t>A man has three-component structure:</a:t>
            </a:r>
            <a:endParaRPr lang="ru-RU" sz="3200" dirty="0" smtClean="0"/>
          </a:p>
          <a:p>
            <a:pPr algn="ctr"/>
            <a:r>
              <a:rPr lang="en-US" sz="3200" i="1" dirty="0" smtClean="0"/>
              <a:t>“Know – Want – Can”</a:t>
            </a:r>
          </a:p>
          <a:p>
            <a:pPr algn="ctr"/>
            <a:endParaRPr lang="ru-RU" sz="2400" dirty="0" smtClean="0"/>
          </a:p>
          <a:p>
            <a:pPr indent="617538" algn="just">
              <a:lnSpc>
                <a:spcPct val="150000"/>
              </a:lnSpc>
            </a:pPr>
            <a:r>
              <a:rPr lang="en-US" sz="2400" dirty="0" smtClean="0"/>
              <a:t>The aim tuition is development a personality. A personality develops in the process of activity, learning cognitive and spiritual- practical activity.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401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Pedagogics as a science</vt:lpstr>
      <vt:lpstr>Bibliography</vt:lpstr>
      <vt:lpstr>What is science ?</vt:lpstr>
      <vt:lpstr>  </vt:lpstr>
      <vt:lpstr>  </vt:lpstr>
      <vt:lpstr>Pedagogics has the following functions: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Pedagogics as a science</dc:title>
  <cp:lastModifiedBy>Алия</cp:lastModifiedBy>
  <cp:revision>27</cp:revision>
  <dcterms:modified xsi:type="dcterms:W3CDTF">2015-01-15T05:32:37Z</dcterms:modified>
</cp:coreProperties>
</file>