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58" r:id="rId3"/>
    <p:sldId id="260" r:id="rId4"/>
    <p:sldId id="261" r:id="rId5"/>
    <p:sldId id="28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78" y="-6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0E4F5-FBCD-49AF-A983-25D22AB80E12}" type="datetimeFigureOut">
              <a:rPr lang="ru-RU" smtClean="0"/>
              <a:pPr/>
              <a:t>28.08.2018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44057-C16D-4027-BC71-A123EA1F82D6}" type="slidenum">
              <a:rPr lang="ru-RU" smtClean="0"/>
              <a:pPr/>
              <a:t>‹#›</a:t>
            </a:fld>
            <a:endParaRPr lang="ru-RU"/>
          </a:p>
        </p:txBody>
      </p:sp>
    </p:spTree>
    <p:extLst>
      <p:ext uri="{BB962C8B-B14F-4D97-AF65-F5344CB8AC3E}">
        <p14:creationId xmlns:p14="http://schemas.microsoft.com/office/powerpoint/2010/main" val="37171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44057-C16D-4027-BC71-A123EA1F82D6}" type="slidenum">
              <a:rPr lang="ru-RU" smtClean="0"/>
              <a:pPr/>
              <a:t>17</a:t>
            </a:fld>
            <a:endParaRPr lang="ru-RU"/>
          </a:p>
        </p:txBody>
      </p:sp>
    </p:spTree>
    <p:extLst>
      <p:ext uri="{BB962C8B-B14F-4D97-AF65-F5344CB8AC3E}">
        <p14:creationId xmlns:p14="http://schemas.microsoft.com/office/powerpoint/2010/main" val="1585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769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692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531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77609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5937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144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4092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71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2236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1003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863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856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3591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60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393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385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167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82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31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650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691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62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68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28.08.2018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7373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https://www.youtube.com/watch?v=ZxBN7Lajc9I"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628800"/>
            <a:ext cx="7126560" cy="2376264"/>
          </a:xfrm>
        </p:spPr>
        <p:txBody>
          <a:bodyPr>
            <a:normAutofit/>
          </a:bodyPr>
          <a:lstStyle/>
          <a:p>
            <a:r>
              <a:rPr lang="ru-RU" b="1" dirty="0">
                <a:latin typeface="Times New Roman" pitchFamily="18" charset="0"/>
                <a:cs typeface="Times New Roman" pitchFamily="18" charset="0"/>
              </a:rPr>
              <a:t>ВЕЛИКИЙ ГУМАНИСТ СОВЕТСКОЙ ШКОЛЫ</a:t>
            </a:r>
            <a:r>
              <a:rPr lang="ru-RU" dirty="0"/>
              <a:t/>
            </a:r>
            <a:br>
              <a:rPr lang="ru-RU" dirty="0"/>
            </a:br>
            <a:endParaRPr lang="ru-RU" dirty="0"/>
          </a:p>
        </p:txBody>
      </p:sp>
      <p:sp>
        <p:nvSpPr>
          <p:cNvPr id="3" name="Подзаголовок 2"/>
          <p:cNvSpPr>
            <a:spLocks noGrp="1"/>
          </p:cNvSpPr>
          <p:nvPr>
            <p:ph type="subTitle" idx="1"/>
          </p:nvPr>
        </p:nvSpPr>
        <p:spPr>
          <a:xfrm>
            <a:off x="1371600" y="3886200"/>
            <a:ext cx="7304856" cy="1752600"/>
          </a:xfrm>
        </p:spPr>
        <p:txBody>
          <a:bodyPr/>
          <a:lstStyle/>
          <a:p>
            <a:r>
              <a:rPr lang="ru-RU" sz="2800" b="1" dirty="0">
                <a:solidFill>
                  <a:schemeClr val="tx1"/>
                </a:solidFill>
                <a:latin typeface="Times New Roman"/>
                <a:ea typeface="Calibri"/>
                <a:cs typeface="Times New Roman"/>
              </a:rPr>
              <a:t>(Обзор литературы о В.А. Сухомлинском)</a:t>
            </a:r>
            <a:endParaRPr lang="ru-RU" sz="2800" dirty="0">
              <a:solidFill>
                <a:schemeClr val="tx1"/>
              </a:solidFill>
              <a:ea typeface="Calibri"/>
              <a:cs typeface="Times New Roman"/>
            </a:endParaRPr>
          </a:p>
          <a:p>
            <a:endParaRPr lang="ru-RU" dirty="0"/>
          </a:p>
        </p:txBody>
      </p:sp>
      <p:pic>
        <p:nvPicPr>
          <p:cNvPr id="1026"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3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550" y="3573016"/>
            <a:ext cx="7346170" cy="2664296"/>
          </a:xfrm>
        </p:spPr>
        <p:txBody>
          <a:bodyPr>
            <a:normAutofit fontScale="90000"/>
          </a:bodyPr>
          <a:lstStyle/>
          <a:p>
            <a:pPr algn="just"/>
            <a:r>
              <a:rPr lang="ru-RU" sz="2000" dirty="0" smtClean="0">
                <a:latin typeface="Times New Roman" pitchFamily="18" charset="0"/>
                <a:cs typeface="Times New Roman" pitchFamily="18" charset="0"/>
              </a:rPr>
              <a:t>художественной </a:t>
            </a:r>
            <a:r>
              <a:rPr lang="ru-RU" sz="2000" dirty="0">
                <a:latin typeface="Times New Roman" pitchFamily="18" charset="0"/>
                <a:cs typeface="Times New Roman" pitchFamily="18" charset="0"/>
              </a:rPr>
              <a:t>выразительностью и нравственно-эстетической ценностью. На основе рассказов, сказок и притч Сухомлинского студенты учатся сами сочинять сказки, писать сочинения-миниатюры, сочинения-размышления, стихотворения, составлять книжки-картинки о природе и жизни вуза, участвовать в драматическом творчестве и дискуссиях. Всё это, по мысли автора статьи, способствует умственному обогащению, расширению словарного запаса студентов, развитию патриотических чувств и формированию богатой внутренней культуры</a:t>
            </a:r>
            <a:r>
              <a:rPr lang="ru-RU" sz="2000" dirty="0"/>
              <a:t>.</a:t>
            </a:r>
            <a:br>
              <a:rPr lang="ru-RU" sz="2000" dirty="0"/>
            </a:br>
            <a:endParaRPr lang="ru-RU" sz="2000" dirty="0"/>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9812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80729"/>
            <a:ext cx="3707007" cy="24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1352550" y="836712"/>
            <a:ext cx="3507481" cy="295232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dirty="0" smtClean="0">
                <a:latin typeface="Times New Roman"/>
                <a:ea typeface="Calibri"/>
              </a:rPr>
              <a:t>Литературно-педагогическое наследие В.А. Сухомлинского содержит значимый потенциал для развития интеллектуального творчества студентов. В статье </a:t>
            </a:r>
            <a:r>
              <a:rPr lang="ru-RU" sz="2000" b="1" dirty="0" smtClean="0">
                <a:latin typeface="Times New Roman"/>
                <a:ea typeface="Calibri"/>
              </a:rPr>
              <a:t>Ирины </a:t>
            </a:r>
            <a:r>
              <a:rPr lang="ru-RU" sz="2000" b="1" dirty="0" err="1" smtClean="0">
                <a:latin typeface="Times New Roman"/>
                <a:ea typeface="Calibri"/>
              </a:rPr>
              <a:t>Буштер</a:t>
            </a:r>
            <a:r>
              <a:rPr lang="ru-RU" sz="2000" dirty="0" smtClean="0">
                <a:latin typeface="Times New Roman"/>
                <a:ea typeface="Calibri"/>
              </a:rPr>
              <a:t> представлена система творческих работ студентов, связанных с </a:t>
            </a:r>
            <a:r>
              <a:rPr lang="ru-RU" sz="2000" dirty="0" err="1" smtClean="0">
                <a:latin typeface="Times New Roman"/>
                <a:ea typeface="Calibri"/>
              </a:rPr>
              <a:t>пересказыванием</a:t>
            </a:r>
            <a:r>
              <a:rPr lang="ru-RU" sz="2000" dirty="0" smtClean="0">
                <a:latin typeface="Times New Roman"/>
                <a:ea typeface="Calibri"/>
              </a:rPr>
              <a:t> небольших рассказов выдающегося педагога, отличающихся простотой</a:t>
            </a:r>
            <a:endParaRPr lang="ru-RU" sz="2000" dirty="0"/>
          </a:p>
        </p:txBody>
      </p:sp>
    </p:spTree>
    <p:extLst>
      <p:ext uri="{BB962C8B-B14F-4D97-AF65-F5344CB8AC3E}">
        <p14:creationId xmlns:p14="http://schemas.microsoft.com/office/powerpoint/2010/main" val="1296593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645024"/>
            <a:ext cx="7427168" cy="2952328"/>
          </a:xfrm>
        </p:spPr>
        <p:txBody>
          <a:bodyPr>
            <a:noAutofit/>
          </a:bodyPr>
          <a:lstStyle/>
          <a:p>
            <a:pPr algn="just"/>
            <a:r>
              <a:rPr lang="ru-RU" sz="1500" dirty="0">
                <a:latin typeface="Times New Roman" pitchFamily="18" charset="0"/>
                <a:cs typeface="Times New Roman" pitchFamily="18" charset="0"/>
              </a:rPr>
              <a:t>В статье доктора педагогических наук Московского городского педагогического университета </a:t>
            </a:r>
            <a:r>
              <a:rPr lang="ru-RU" sz="1500" b="1" dirty="0" smtClean="0">
                <a:latin typeface="Times New Roman" pitchFamily="18" charset="0"/>
                <a:cs typeface="Times New Roman" pitchFamily="18" charset="0"/>
              </a:rPr>
              <a:t>М.И. Макарова</a:t>
            </a:r>
            <a:r>
              <a:rPr lang="ru-RU" sz="1500" dirty="0" smtClean="0">
                <a:latin typeface="Times New Roman" pitchFamily="18" charset="0"/>
                <a:cs typeface="Times New Roman" pitchFamily="18" charset="0"/>
              </a:rPr>
              <a:t> </a:t>
            </a:r>
            <a:r>
              <a:rPr lang="ru-RU" sz="1500" dirty="0">
                <a:latin typeface="Times New Roman" pitchFamily="18" charset="0"/>
                <a:cs typeface="Times New Roman" pitchFamily="18" charset="0"/>
              </a:rPr>
              <a:t>и кандидата педагогических наук, учителя начальных классов </a:t>
            </a:r>
            <a:r>
              <a:rPr lang="ru-RU" sz="1500" b="1" dirty="0" smtClean="0">
                <a:latin typeface="Times New Roman" pitchFamily="18" charset="0"/>
                <a:cs typeface="Times New Roman" pitchFamily="18" charset="0"/>
              </a:rPr>
              <a:t>Е.А. </a:t>
            </a:r>
            <a:r>
              <a:rPr lang="ru-RU" sz="1500" b="1" dirty="0" err="1" smtClean="0">
                <a:latin typeface="Times New Roman" pitchFamily="18" charset="0"/>
                <a:cs typeface="Times New Roman" pitchFamily="18" charset="0"/>
              </a:rPr>
              <a:t>Недрогайловой</a:t>
            </a:r>
            <a:r>
              <a:rPr lang="ru-RU" sz="1500" dirty="0" smtClean="0">
                <a:latin typeface="Times New Roman" pitchFamily="18" charset="0"/>
                <a:cs typeface="Times New Roman" pitchFamily="18" charset="0"/>
              </a:rPr>
              <a:t> </a:t>
            </a:r>
            <a:r>
              <a:rPr lang="ru-RU" sz="1500" dirty="0">
                <a:latin typeface="Times New Roman" pitchFamily="18" charset="0"/>
                <a:cs typeface="Times New Roman" pitchFamily="18" charset="0"/>
              </a:rPr>
              <a:t>рассматривается категория «добродетельная жизнь» в педагогике В.А. Сухомлинского. Авторы статьи делают вывод о том, что с помощью этой категории он описывал и объяснял, как должен осуществляться образовательный процесс, приобщающий учащихся к нормам, ценностям и регламентам социально приемлемой и одобряемой жизни, зиждущейся на высших ценностях, наполняющих человеческую жизнь особым смыслом, полнотой и духовностью. «Мы добиваемся того, - писал Сухомлинский, - чтобы учителя и учеников объединяла духовная общность, при которой забывается, что педагог – руководитель и наставник. Если учитель стал другом ребёнка, если эта дружба озарена благородным увлечением, порывом к чему-то светлому, разумному, в сердце ребёнка никогда не появится зло. Воспитание без дружбы с ребёнком, без духовной общности с ним можно сравнить с блужданием в потёмках». </a:t>
            </a: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Алексей\Downloads\1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445" y="239755"/>
            <a:ext cx="5187280" cy="330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22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5" y="764704"/>
            <a:ext cx="4824536" cy="3514402"/>
          </a:xfrm>
        </p:spPr>
        <p:txBody>
          <a:bodyPr>
            <a:normAutofit fontScale="90000"/>
          </a:bodyPr>
          <a:lstStyle/>
          <a:p>
            <a:pPr algn="just"/>
            <a:r>
              <a:rPr lang="ru-RU" sz="1800" dirty="0">
                <a:latin typeface="Times New Roman" pitchFamily="18" charset="0"/>
                <a:cs typeface="Times New Roman" pitchFamily="18" charset="0"/>
              </a:rPr>
              <a:t>В статье кандидата педагогических наук, доцента кафедры педагогики Государственного гуманитарно-технологического университета </a:t>
            </a:r>
            <a:r>
              <a:rPr lang="ru-RU" sz="1800" b="1" dirty="0">
                <a:latin typeface="Times New Roman" pitchFamily="18" charset="0"/>
                <a:cs typeface="Times New Roman" pitchFamily="18" charset="0"/>
              </a:rPr>
              <a:t>Т.Н. Осининой</a:t>
            </a:r>
            <a:r>
              <a:rPr lang="ru-RU" sz="1800" dirty="0">
                <a:latin typeface="Times New Roman" pitchFamily="18" charset="0"/>
                <a:cs typeface="Times New Roman" pitchFamily="18" charset="0"/>
              </a:rPr>
              <a:t> анализируются концептуальные идеи В.А. Сухомлинского для организации умственного воспитания личности. Педагог-новатор рассматривал умственное воспитание как важнейшее звено системы воспитания личности и отмечал, что «оно включает в себя приобретение знаний и формирование научного мировоззрения, развитие познавательных и творческих способностей, выработку культуры умственного труда, воспитание интереса и потребности в умственной деятельности, в постоянном обогащении научными знаниями, </a:t>
            </a:r>
            <a:r>
              <a:rPr lang="ru-RU" sz="2000" dirty="0"/>
              <a:t/>
            </a:r>
            <a:br>
              <a:rPr lang="ru-RU" sz="2000" dirty="0"/>
            </a:br>
            <a:endParaRPr lang="ru-RU" sz="2000" dirty="0">
              <a:latin typeface="Times New Roman" pitchFamily="18" charset="0"/>
              <a:cs typeface="Times New Roman" pitchFamily="18" charset="0"/>
            </a:endParaRP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864" y="692696"/>
            <a:ext cx="2734405"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200148" y="4077072"/>
            <a:ext cx="7620323" cy="2062103"/>
          </a:xfrm>
          <a:prstGeom prst="rect">
            <a:avLst/>
          </a:prstGeom>
        </p:spPr>
        <p:txBody>
          <a:bodyPr wrap="square">
            <a:spAutoFit/>
          </a:bodyPr>
          <a:lstStyle/>
          <a:p>
            <a:pPr algn="just"/>
            <a:r>
              <a:rPr lang="ru-RU" sz="1600" dirty="0">
                <a:latin typeface="Times New Roman" pitchFamily="18" charset="0"/>
                <a:cs typeface="Times New Roman" pitchFamily="18" charset="0"/>
              </a:rPr>
              <a:t>в применении их на практике». Особенно волновали молодого директора школы проблемы запоминания нового материала учениками, закрепления новых знаний в памяти учащихся. Важным открытием стало для него непроизвольное запоминание, основанное на теоретических работах психолога П.И. Зинченко, когда хорошо понятый учебный материал не заучивался, а много раз применялся для объяснения фактов. Новый материал становился для школьника ключом, которым он учился пользоваться, и после многочисленного применения на практике новые знания прочно сохранялись в памяти учащихся.</a:t>
            </a:r>
          </a:p>
        </p:txBody>
      </p:sp>
    </p:spTree>
    <p:extLst>
      <p:ext uri="{BB962C8B-B14F-4D97-AF65-F5344CB8AC3E}">
        <p14:creationId xmlns:p14="http://schemas.microsoft.com/office/powerpoint/2010/main" val="4414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4690864" cy="5026570"/>
          </a:xfrm>
        </p:spPr>
        <p:txBody>
          <a:bodyPr>
            <a:noAutofit/>
          </a:bodyPr>
          <a:lstStyle/>
          <a:p>
            <a:pPr algn="just"/>
            <a:r>
              <a:rPr lang="ru-RU" sz="2000" dirty="0">
                <a:latin typeface="Times New Roman" pitchFamily="18" charset="0"/>
                <a:cs typeface="Times New Roman" pitchFamily="18" charset="0"/>
              </a:rPr>
              <a:t>Писатель </a:t>
            </a:r>
            <a:r>
              <a:rPr lang="ru-RU" sz="2000" b="1" dirty="0">
                <a:latin typeface="Times New Roman" pitchFamily="18" charset="0"/>
                <a:cs typeface="Times New Roman" pitchFamily="18" charset="0"/>
              </a:rPr>
              <a:t>Борис Тартаковский</a:t>
            </a:r>
            <a:r>
              <a:rPr lang="ru-RU" sz="2000" dirty="0">
                <a:latin typeface="Times New Roman" pitchFamily="18" charset="0"/>
                <a:cs typeface="Times New Roman" pitchFamily="18" charset="0"/>
              </a:rPr>
              <a:t> хорошо знал учителя Сухомлинского и в повести о нём использовал записи своих бесед с ним. Повесть раскрывает образ человека изумительной нравственной чистоты и благородства, сделавшего смыслом своей жизни профессию педагога. Автор предисловия Е.С. Березняк – начальник Управления школ Министерства просвещения Украинской ССР, в дни войны был отважным разведчиком, прототипом известного в литературе и в кино «майора Вихря</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Алексей\Desktop\Презентация по Сухомлинскому\Тартаковский.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908720"/>
            <a:ext cx="2500783" cy="400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33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573016"/>
            <a:ext cx="6841328" cy="3096344"/>
          </a:xfrm>
        </p:spPr>
        <p:txBody>
          <a:bodyPr>
            <a:noAutofit/>
          </a:bodyPr>
          <a:lstStyle/>
          <a:p>
            <a:pPr algn="just"/>
            <a:r>
              <a:rPr lang="ru-RU" sz="2000" dirty="0">
                <a:latin typeface="Times New Roman" pitchFamily="18" charset="0"/>
                <a:cs typeface="Times New Roman" pitchFamily="18" charset="0"/>
              </a:rPr>
              <a:t>В 2009 году в Днепропетровске студия «Альтаир» создала для безвозмездного просмотра 37-минутный видеофильм </a:t>
            </a:r>
            <a:r>
              <a:rPr lang="ru-RU" sz="2000" b="1" dirty="0">
                <a:latin typeface="Times New Roman" pitchFamily="18" charset="0"/>
                <a:cs typeface="Times New Roman" pitchFamily="18" charset="0"/>
              </a:rPr>
              <a:t>«Солнце </a:t>
            </a:r>
            <a:r>
              <a:rPr lang="ru-RU" sz="2000" b="1" dirty="0" smtClean="0">
                <a:latin typeface="Times New Roman" pitchFamily="18" charset="0"/>
                <a:cs typeface="Times New Roman" pitchFamily="18" charset="0"/>
              </a:rPr>
              <a:t>Василия Александровича Сухомлинского</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в котором кадры кинохроники, запечатлевшие выдающегося педагога, соседствуют с размышлениями теоретика и практика педагогики сотрудничества Ш.А. </a:t>
            </a:r>
            <a:r>
              <a:rPr lang="ru-RU" sz="2000" dirty="0" err="1">
                <a:latin typeface="Times New Roman" pitchFamily="18" charset="0"/>
                <a:cs typeface="Times New Roman" pitchFamily="18" charset="0"/>
              </a:rPr>
              <a:t>Амонашвили</a:t>
            </a:r>
            <a:r>
              <a:rPr lang="ru-RU" sz="2000" dirty="0">
                <a:latin typeface="Times New Roman" pitchFamily="18" charset="0"/>
                <a:cs typeface="Times New Roman" pitchFamily="18" charset="0"/>
              </a:rPr>
              <a:t> о его вкладе в </a:t>
            </a:r>
            <a:r>
              <a:rPr lang="ru-RU" sz="2000" dirty="0" err="1">
                <a:latin typeface="Times New Roman" pitchFamily="18" charset="0"/>
                <a:cs typeface="Times New Roman" pitchFamily="18" charset="0"/>
              </a:rPr>
              <a:t>гуманизацию</a:t>
            </a:r>
            <a:r>
              <a:rPr lang="ru-RU" sz="2000" dirty="0">
                <a:latin typeface="Times New Roman" pitchFamily="18" charset="0"/>
                <a:cs typeface="Times New Roman" pitchFamily="18" charset="0"/>
              </a:rPr>
              <a:t> отечественного воспитания и образования. </a:t>
            </a: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Алексей\Desktop\Презентация по Сухомлинскому\Фоны для презентации\Солнце Сухомлинск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548680"/>
            <a:ext cx="5976664" cy="334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8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188640"/>
            <a:ext cx="4546848" cy="6336704"/>
          </a:xfrm>
        </p:spPr>
        <p:txBody>
          <a:bodyPr>
            <a:noAutofit/>
          </a:bodyPr>
          <a:lstStyle/>
          <a:p>
            <a:pPr algn="just"/>
            <a:r>
              <a:rPr lang="ru-RU" sz="2000" dirty="0">
                <a:latin typeface="Times New Roman" pitchFamily="18" charset="0"/>
                <a:cs typeface="Times New Roman" pitchFamily="18" charset="0"/>
              </a:rPr>
              <a:t>В 1968 году киевское издательство «</a:t>
            </a:r>
            <a:r>
              <a:rPr lang="ru-RU" sz="2000" dirty="0" err="1">
                <a:latin typeface="Times New Roman" pitchFamily="18" charset="0"/>
                <a:cs typeface="Times New Roman" pitchFamily="18" charset="0"/>
              </a:rPr>
              <a:t>Радянська</a:t>
            </a:r>
            <a:r>
              <a:rPr lang="ru-RU" sz="2000" dirty="0">
                <a:latin typeface="Times New Roman" pitchFamily="18" charset="0"/>
                <a:cs typeface="Times New Roman" pitchFamily="18" charset="0"/>
              </a:rPr>
              <a:t> школа» готовило к выпуску книгу «Сердце отдаю детям». Редакционный процесс, связанный с изданием книги, затягивался. Рукопись многократно рецензировалась. По отдельным её положениям шли бесконечные дискуссии. Особый спор вызвало название книги. Некоторые рецензенты и издательство возражали против авторского названия, не приводя при этом убедительных аргументов. Сухомлинский, обращаясь к оппонентам, писал: «Отчего вы боитесь названия «Сердце отдаю детям». Это самое точное название. Я действительно отдал сердце детям и не стыжусь это говорить</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сердце отданное детя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692696"/>
            <a:ext cx="277905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035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4752528" cy="3730426"/>
          </a:xfrm>
        </p:spPr>
        <p:txBody>
          <a:bodyPr>
            <a:noAutofit/>
          </a:bodyPr>
          <a:lstStyle/>
          <a:p>
            <a:pPr algn="just"/>
            <a:r>
              <a:rPr lang="ru-RU" sz="2000" dirty="0">
                <a:latin typeface="Times New Roman" pitchFamily="18" charset="0"/>
                <a:cs typeface="Times New Roman" pitchFamily="18" charset="0"/>
              </a:rPr>
              <a:t>Да, он отдал сердце детям сполна и очень рано ушёл из жизни. Нам же оставил умные книги и много загадок. И здесь трудно не согласиться с известным публицистом </a:t>
            </a:r>
            <a:r>
              <a:rPr lang="ru-RU" sz="2000" b="1" dirty="0">
                <a:latin typeface="Times New Roman" pitchFamily="18" charset="0"/>
                <a:cs typeface="Times New Roman" pitchFamily="18" charset="0"/>
              </a:rPr>
              <a:t>С.Л. Соловейчиком</a:t>
            </a:r>
            <a:r>
              <a:rPr lang="ru-RU" sz="2000" dirty="0">
                <a:latin typeface="Times New Roman" pitchFamily="18" charset="0"/>
                <a:cs typeface="Times New Roman" pitchFamily="18" charset="0"/>
              </a:rPr>
              <a:t>, тонко заметившим: «Сухомлинский не так прост, как иным кажется при беглом чтении. Это педагог мирового класса… Он так же загадочен, как и всё воспитание</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a:t>
            </a: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Алексей\Desktop\Презентация по Сухомлинскому\Сухомлинский.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20688"/>
            <a:ext cx="2175765" cy="30361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31640" y="3718679"/>
            <a:ext cx="7441480" cy="2554545"/>
          </a:xfrm>
          <a:prstGeom prst="rect">
            <a:avLst/>
          </a:prstGeom>
        </p:spPr>
        <p:txBody>
          <a:bodyPr wrap="square">
            <a:spAutoFit/>
          </a:bodyPr>
          <a:lstStyle/>
          <a:p>
            <a:pPr algn="just"/>
            <a:r>
              <a:rPr lang="ru-RU" sz="2000" dirty="0">
                <a:latin typeface="Times New Roman" pitchFamily="18" charset="0"/>
                <a:cs typeface="Times New Roman" pitchFamily="18" charset="0"/>
              </a:rPr>
              <a:t>Наследие В.А. Сухомлинского представляет собой органичный сплав опыта педагога, безграничного и всеохватывающего, и богатств общечеловеческой культуры, которые вобрало в себя его творчество. Вот этот уникальный синтез личного и общечеловеческого и создал ту творческую силу, которая позволила педагогу сказать своё самобытное, новаторское слово практически по каждому аспекту школьного образования и воспитания.</a:t>
            </a:r>
          </a:p>
        </p:txBody>
      </p:sp>
    </p:spTree>
    <p:extLst>
      <p:ext uri="{BB962C8B-B14F-4D97-AF65-F5344CB8AC3E}">
        <p14:creationId xmlns:p14="http://schemas.microsoft.com/office/powerpoint/2010/main" val="181177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283152" cy="648072"/>
          </a:xfrm>
        </p:spPr>
        <p:txBody>
          <a:bodyPr>
            <a:normAutofit/>
          </a:bodyPr>
          <a:lstStyle/>
          <a:p>
            <a:r>
              <a:rPr lang="ru-RU" sz="2000" b="1" dirty="0" smtClean="0">
                <a:latin typeface="Times New Roman" pitchFamily="18" charset="0"/>
                <a:cs typeface="Times New Roman" pitchFamily="18" charset="0"/>
              </a:rPr>
              <a:t>Список литературы</a:t>
            </a:r>
            <a:endParaRPr lang="ru-RU" sz="2000" b="1" dirty="0">
              <a:latin typeface="Times New Roman" pitchFamily="18" charset="0"/>
              <a:cs typeface="Times New Roman" pitchFamily="18" charset="0"/>
            </a:endParaRP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21854" y="692696"/>
            <a:ext cx="7692330" cy="5816977"/>
          </a:xfrm>
          <a:prstGeom prst="rect">
            <a:avLst/>
          </a:prstGeom>
        </p:spPr>
        <p:txBody>
          <a:bodyPr wrap="square">
            <a:spAutoFit/>
          </a:bodyPr>
          <a:lstStyle/>
          <a:p>
            <a:pPr lvl="0" algn="just"/>
            <a:r>
              <a:rPr lang="ru-RU" sz="1550" dirty="0" smtClean="0">
                <a:latin typeface="Times New Roman" pitchFamily="18" charset="0"/>
                <a:cs typeface="Times New Roman" pitchFamily="18" charset="0"/>
              </a:rPr>
              <a:t>1. </a:t>
            </a:r>
            <a:r>
              <a:rPr lang="ru-RU" sz="1550" dirty="0" err="1" smtClean="0">
                <a:latin typeface="Times New Roman" pitchFamily="18" charset="0"/>
                <a:cs typeface="Times New Roman" pitchFamily="18" charset="0"/>
              </a:rPr>
              <a:t>Ахияров</a:t>
            </a:r>
            <a:r>
              <a:rPr lang="ru-RU" sz="1550" dirty="0">
                <a:latin typeface="Times New Roman" pitchFamily="18" charset="0"/>
                <a:cs typeface="Times New Roman" pitchFamily="18" charset="0"/>
              </a:rPr>
              <a:t>, К. Ш. Педагогическое творчество В. А. Сухомлинского и современная школа / авт.-сост. К. Ш. </a:t>
            </a:r>
            <a:r>
              <a:rPr lang="ru-RU" sz="1550" dirty="0" err="1">
                <a:latin typeface="Times New Roman" pitchFamily="18" charset="0"/>
                <a:cs typeface="Times New Roman" pitchFamily="18" charset="0"/>
              </a:rPr>
              <a:t>Ахияров</a:t>
            </a:r>
            <a:r>
              <a:rPr lang="ru-RU" sz="1550" dirty="0">
                <a:latin typeface="Times New Roman" pitchFamily="18" charset="0"/>
                <a:cs typeface="Times New Roman" pitchFamily="18" charset="0"/>
              </a:rPr>
              <a:t> ; М-во образования РФ, </a:t>
            </a:r>
            <a:r>
              <a:rPr lang="ru-RU" sz="1550" dirty="0" err="1">
                <a:latin typeface="Times New Roman" pitchFamily="18" charset="0"/>
                <a:cs typeface="Times New Roman" pitchFamily="18" charset="0"/>
              </a:rPr>
              <a:t>Бирский</a:t>
            </a:r>
            <a:r>
              <a:rPr lang="ru-RU" sz="1550" dirty="0">
                <a:latin typeface="Times New Roman" pitchFamily="18" charset="0"/>
                <a:cs typeface="Times New Roman" pitchFamily="18" charset="0"/>
              </a:rPr>
              <a:t> гос. </a:t>
            </a:r>
            <a:r>
              <a:rPr lang="ru-RU" sz="1550" dirty="0" err="1">
                <a:latin typeface="Times New Roman" pitchFamily="18" charset="0"/>
                <a:cs typeface="Times New Roman" pitchFamily="18" charset="0"/>
              </a:rPr>
              <a:t>пед</a:t>
            </a:r>
            <a:r>
              <a:rPr lang="ru-RU" sz="1550" dirty="0">
                <a:latin typeface="Times New Roman" pitchFamily="18" charset="0"/>
                <a:cs typeface="Times New Roman" pitchFamily="18" charset="0"/>
              </a:rPr>
              <a:t>. ин-т. – Уфа : РИО РУНМЦ МО РБ, 2002. – 188 с.</a:t>
            </a:r>
          </a:p>
          <a:p>
            <a:pPr lvl="0" algn="just"/>
            <a:r>
              <a:rPr lang="ru-RU" sz="1550" dirty="0" smtClean="0">
                <a:latin typeface="Times New Roman" pitchFamily="18" charset="0"/>
                <a:cs typeface="Times New Roman" pitchFamily="18" charset="0"/>
              </a:rPr>
              <a:t>2. </a:t>
            </a:r>
            <a:r>
              <a:rPr lang="ru-RU" sz="1550" dirty="0" err="1" smtClean="0">
                <a:latin typeface="Times New Roman" pitchFamily="18" charset="0"/>
                <a:cs typeface="Times New Roman" pitchFamily="18" charset="0"/>
              </a:rPr>
              <a:t>Буштер</a:t>
            </a:r>
            <a:r>
              <a:rPr lang="ru-RU" sz="1550" dirty="0">
                <a:latin typeface="Times New Roman" pitchFamily="18" charset="0"/>
                <a:cs typeface="Times New Roman" pitchFamily="18" charset="0"/>
              </a:rPr>
              <a:t>, И. В. Литературно-педагогическое наследие В. А. Сухомлинского в развитии интеллектуального творчества студента // Новое в психолого-педагогических исследованиях : теоретические и практические проблемы психологии и педагогики. – 2014. - № 4 (36). – С. 80-86.</a:t>
            </a:r>
          </a:p>
          <a:p>
            <a:pPr lvl="0" algn="just"/>
            <a:r>
              <a:rPr lang="ru-RU" sz="1550" dirty="0" smtClean="0">
                <a:latin typeface="Times New Roman" pitchFamily="18" charset="0"/>
                <a:cs typeface="Times New Roman" pitchFamily="18" charset="0"/>
              </a:rPr>
              <a:t>3. Воспоминания </a:t>
            </a:r>
            <a:r>
              <a:rPr lang="ru-RU" sz="1550" dirty="0">
                <a:latin typeface="Times New Roman" pitchFamily="18" charset="0"/>
                <a:cs typeface="Times New Roman" pitchFamily="18" charset="0"/>
              </a:rPr>
              <a:t>о Сухомлинском : [сборник]. – Киев : </a:t>
            </a:r>
            <a:r>
              <a:rPr lang="ru-RU" sz="1550" dirty="0" err="1">
                <a:latin typeface="Times New Roman" pitchFamily="18" charset="0"/>
                <a:cs typeface="Times New Roman" pitchFamily="18" charset="0"/>
              </a:rPr>
              <a:t>Радянська</a:t>
            </a:r>
            <a:r>
              <a:rPr lang="ru-RU" sz="1550" dirty="0">
                <a:latin typeface="Times New Roman" pitchFamily="18" charset="0"/>
                <a:cs typeface="Times New Roman" pitchFamily="18" charset="0"/>
              </a:rPr>
              <a:t> школа, 1990. – 223 с. – На </a:t>
            </a:r>
            <a:r>
              <a:rPr lang="ru-RU" sz="1550" dirty="0" err="1">
                <a:latin typeface="Times New Roman" pitchFamily="18" charset="0"/>
                <a:cs typeface="Times New Roman" pitchFamily="18" charset="0"/>
              </a:rPr>
              <a:t>укр</a:t>
            </a:r>
            <a:r>
              <a:rPr lang="ru-RU" sz="1550" dirty="0">
                <a:latin typeface="Times New Roman" pitchFamily="18" charset="0"/>
                <a:cs typeface="Times New Roman" pitchFamily="18" charset="0"/>
              </a:rPr>
              <a:t>. яз.</a:t>
            </a:r>
          </a:p>
          <a:p>
            <a:pPr lvl="0" algn="just"/>
            <a:r>
              <a:rPr lang="ru-RU" sz="1550" dirty="0" smtClean="0">
                <a:latin typeface="Times New Roman" pitchFamily="18" charset="0"/>
                <a:cs typeface="Times New Roman" pitchFamily="18" charset="0"/>
              </a:rPr>
              <a:t>4. Макаров</a:t>
            </a:r>
            <a:r>
              <a:rPr lang="ru-RU" sz="1550" dirty="0">
                <a:latin typeface="Times New Roman" pitchFamily="18" charset="0"/>
                <a:cs typeface="Times New Roman" pitchFamily="18" charset="0"/>
              </a:rPr>
              <a:t>, М. И. Категория «добродетельная жизнь» в педагогике В. А. Сухомлинского / М. И. Макаров, Е. А. </a:t>
            </a:r>
            <a:r>
              <a:rPr lang="ru-RU" sz="1550" dirty="0" err="1">
                <a:latin typeface="Times New Roman" pitchFamily="18" charset="0"/>
                <a:cs typeface="Times New Roman" pitchFamily="18" charset="0"/>
              </a:rPr>
              <a:t>Недрогайлова</a:t>
            </a:r>
            <a:r>
              <a:rPr lang="ru-RU" sz="1550" dirty="0">
                <a:latin typeface="Times New Roman" pitchFamily="18" charset="0"/>
                <a:cs typeface="Times New Roman" pitchFamily="18" charset="0"/>
              </a:rPr>
              <a:t> // </a:t>
            </a:r>
            <a:r>
              <a:rPr lang="en-US" sz="1550" dirty="0">
                <a:latin typeface="Times New Roman" pitchFamily="18" charset="0"/>
                <a:cs typeface="Times New Roman" pitchFamily="18" charset="0"/>
              </a:rPr>
              <a:t>Alma mater </a:t>
            </a:r>
            <a:r>
              <a:rPr lang="ru-RU" sz="1550" dirty="0">
                <a:latin typeface="Times New Roman" pitchFamily="18" charset="0"/>
                <a:cs typeface="Times New Roman" pitchFamily="18" charset="0"/>
              </a:rPr>
              <a:t>(Вестник высшей школы). – 2015. - № 7. – С. 106-109.</a:t>
            </a:r>
          </a:p>
          <a:p>
            <a:pPr lvl="0" algn="just"/>
            <a:r>
              <a:rPr lang="ru-RU" sz="1550" dirty="0" smtClean="0">
                <a:latin typeface="Times New Roman" pitchFamily="18" charset="0"/>
                <a:cs typeface="Times New Roman" pitchFamily="18" charset="0"/>
              </a:rPr>
              <a:t>5. Мухин</a:t>
            </a:r>
            <a:r>
              <a:rPr lang="ru-RU" sz="1550" dirty="0">
                <a:latin typeface="Times New Roman" pitchFamily="18" charset="0"/>
                <a:cs typeface="Times New Roman" pitchFamily="18" charset="0"/>
              </a:rPr>
              <a:t>, М. И. В. А. Сухомлинский и его время // Воспитание школьников. – 2018. - № 1. – С. 65-74.</a:t>
            </a:r>
          </a:p>
          <a:p>
            <a:pPr lvl="0" algn="just"/>
            <a:r>
              <a:rPr lang="ru-RU" sz="1550" dirty="0" smtClean="0">
                <a:latin typeface="Times New Roman" pitchFamily="18" charset="0"/>
                <a:cs typeface="Times New Roman" pitchFamily="18" charset="0"/>
              </a:rPr>
              <a:t>6. Осинина</a:t>
            </a:r>
            <a:r>
              <a:rPr lang="ru-RU" sz="1550" dirty="0">
                <a:latin typeface="Times New Roman" pitchFamily="18" charset="0"/>
                <a:cs typeface="Times New Roman" pitchFamily="18" charset="0"/>
              </a:rPr>
              <a:t>, Т. Н. Концептуальные взгляды В. А. Сухомлинского на организацию умственного воспитания личности // Воспитания школьников. – 2017. - № 8. – С. 60-67.</a:t>
            </a:r>
          </a:p>
          <a:p>
            <a:pPr lvl="0" algn="just"/>
            <a:r>
              <a:rPr lang="ru-RU" sz="1550" dirty="0" smtClean="0">
                <a:latin typeface="Times New Roman" pitchFamily="18" charset="0"/>
                <a:cs typeface="Times New Roman" pitchFamily="18" charset="0"/>
              </a:rPr>
              <a:t>7. </a:t>
            </a:r>
            <a:r>
              <a:rPr lang="ru-RU" sz="1550" dirty="0" err="1" smtClean="0">
                <a:latin typeface="Times New Roman" pitchFamily="18" charset="0"/>
                <a:cs typeface="Times New Roman" pitchFamily="18" charset="0"/>
              </a:rPr>
              <a:t>Рындак</a:t>
            </a:r>
            <a:r>
              <a:rPr lang="ru-RU" sz="1550" dirty="0">
                <a:latin typeface="Times New Roman" pitchFamily="18" charset="0"/>
                <a:cs typeface="Times New Roman" pitchFamily="18" charset="0"/>
              </a:rPr>
              <a:t>, В. Г. Учитель Сухомлинский: уроки на завтра : [монография] / В. Г. </a:t>
            </a:r>
            <a:r>
              <a:rPr lang="ru-RU" sz="1550" dirty="0" err="1">
                <a:latin typeface="Times New Roman" pitchFamily="18" charset="0"/>
                <a:cs typeface="Times New Roman" pitchFamily="18" charset="0"/>
              </a:rPr>
              <a:t>Рындак</a:t>
            </a:r>
            <a:r>
              <a:rPr lang="ru-RU" sz="1550" dirty="0">
                <a:latin typeface="Times New Roman" pitchFamily="18" charset="0"/>
                <a:cs typeface="Times New Roman" pitchFamily="18" charset="0"/>
              </a:rPr>
              <a:t> ; М-во образования и науки РФ, Оренбургский гос. </a:t>
            </a:r>
            <a:r>
              <a:rPr lang="ru-RU" sz="1550" dirty="0" err="1">
                <a:latin typeface="Times New Roman" pitchFamily="18" charset="0"/>
                <a:cs typeface="Times New Roman" pitchFamily="18" charset="0"/>
              </a:rPr>
              <a:t>пед</a:t>
            </a:r>
            <a:r>
              <a:rPr lang="ru-RU" sz="1550" dirty="0">
                <a:latin typeface="Times New Roman" pitchFamily="18" charset="0"/>
                <a:cs typeface="Times New Roman" pitchFamily="18" charset="0"/>
              </a:rPr>
              <a:t>. ун-т. – Оренбург : Изд-во ОГПУ, 2008. – 512 с. : ил.</a:t>
            </a:r>
          </a:p>
          <a:p>
            <a:pPr lvl="0" algn="just"/>
            <a:r>
              <a:rPr lang="ru-RU" sz="1550" dirty="0" smtClean="0">
                <a:latin typeface="Times New Roman" pitchFamily="18" charset="0"/>
                <a:cs typeface="Times New Roman" pitchFamily="18" charset="0"/>
              </a:rPr>
              <a:t>8. Солнце </a:t>
            </a:r>
            <a:r>
              <a:rPr lang="ru-RU" sz="1550" dirty="0">
                <a:latin typeface="Times New Roman" pitchFamily="18" charset="0"/>
                <a:cs typeface="Times New Roman" pitchFamily="18" charset="0"/>
              </a:rPr>
              <a:t>В. А. Сухомлинского [Электронный ресурс]. – Режим доступа: </a:t>
            </a:r>
            <a:r>
              <a:rPr lang="ru-RU" sz="1550" u="sng" dirty="0">
                <a:latin typeface="Times New Roman" pitchFamily="18" charset="0"/>
                <a:cs typeface="Times New Roman" pitchFamily="18" charset="0"/>
                <a:hlinkClick r:id="rId4"/>
              </a:rPr>
              <a:t>https://www.youtube.com/watch?v=ZxBN7Lajc9I</a:t>
            </a:r>
            <a:r>
              <a:rPr lang="ru-RU" sz="1550" dirty="0">
                <a:latin typeface="Times New Roman" pitchFamily="18" charset="0"/>
                <a:cs typeface="Times New Roman" pitchFamily="18" charset="0"/>
              </a:rPr>
              <a:t> </a:t>
            </a:r>
          </a:p>
          <a:p>
            <a:pPr lvl="0" algn="just"/>
            <a:r>
              <a:rPr lang="ru-RU" sz="1550" dirty="0" smtClean="0">
                <a:latin typeface="Times New Roman" pitchFamily="18" charset="0"/>
                <a:cs typeface="Times New Roman" pitchFamily="18" charset="0"/>
              </a:rPr>
              <a:t>9. Соловейчик</a:t>
            </a:r>
            <a:r>
              <a:rPr lang="ru-RU" sz="1550" dirty="0">
                <a:latin typeface="Times New Roman" pitchFamily="18" charset="0"/>
                <a:cs typeface="Times New Roman" pitchFamily="18" charset="0"/>
              </a:rPr>
              <a:t>, С. Л. Что сделал Сухомлинский // Первое сентября. – 1993. – 28 сент.</a:t>
            </a:r>
          </a:p>
          <a:p>
            <a:pPr lvl="0" algn="just"/>
            <a:r>
              <a:rPr lang="ru-RU" sz="1550" dirty="0" smtClean="0">
                <a:latin typeface="Times New Roman" pitchFamily="18" charset="0"/>
                <a:cs typeface="Times New Roman" pitchFamily="18" charset="0"/>
              </a:rPr>
              <a:t>10. Тартаковский</a:t>
            </a:r>
            <a:r>
              <a:rPr lang="ru-RU" sz="1550" dirty="0">
                <a:latin typeface="Times New Roman" pitchFamily="18" charset="0"/>
                <a:cs typeface="Times New Roman" pitchFamily="18" charset="0"/>
              </a:rPr>
              <a:t>, Б. С. Повесть об учителе Сухомлинском / Б. С. Тартаковский ; предисл. Е. С. Березняка. – Москва : Молодая гвардия, 1972. – 272 с. : ил.</a:t>
            </a:r>
          </a:p>
        </p:txBody>
      </p:sp>
    </p:spTree>
    <p:extLst>
      <p:ext uri="{BB962C8B-B14F-4D97-AF65-F5344CB8AC3E}">
        <p14:creationId xmlns:p14="http://schemas.microsoft.com/office/powerpoint/2010/main" val="1005043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7283152" cy="994122"/>
          </a:xfrm>
        </p:spPr>
        <p:txBody>
          <a:bodyPr>
            <a:normAutofit fontScale="90000"/>
          </a:bodyPr>
          <a:lstStyle/>
          <a:p>
            <a:pPr algn="r"/>
            <a:r>
              <a:rPr lang="ru-RU" sz="2700" b="1" dirty="0">
                <a:latin typeface="Times New Roman" pitchFamily="18" charset="0"/>
                <a:cs typeface="Times New Roman" pitchFamily="18" charset="0"/>
              </a:rPr>
              <a:t>ПРИЛОЖЕНИЕ</a:t>
            </a:r>
            <a:r>
              <a:rPr lang="ru-RU" dirty="0"/>
              <a:t/>
            </a:r>
            <a:br>
              <a:rPr lang="ru-RU" dirty="0"/>
            </a:br>
            <a:endParaRPr lang="ru-RU" dirty="0"/>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22580" y="2564904"/>
            <a:ext cx="7476306" cy="2062103"/>
          </a:xfrm>
          <a:prstGeom prst="rect">
            <a:avLst/>
          </a:prstGeom>
        </p:spPr>
        <p:txBody>
          <a:bodyPr wrap="square">
            <a:spAutoFit/>
          </a:bodyPr>
          <a:lstStyle/>
          <a:p>
            <a:pPr algn="ctr"/>
            <a:r>
              <a:rPr lang="ru-RU" sz="3600" b="1" dirty="0">
                <a:latin typeface="Times New Roman" pitchFamily="18" charset="0"/>
                <a:cs typeface="Times New Roman" pitchFamily="18" charset="0"/>
              </a:rPr>
              <a:t>СЕРДЦЕ, ОТДАННОЕ </a:t>
            </a:r>
            <a:r>
              <a:rPr lang="ru-RU" sz="3600" b="1" dirty="0" smtClean="0">
                <a:latin typeface="Times New Roman" pitchFamily="18" charset="0"/>
                <a:cs typeface="Times New Roman" pitchFamily="18" charset="0"/>
              </a:rPr>
              <a:t>ДЕТЯМ</a:t>
            </a:r>
          </a:p>
          <a:p>
            <a:pPr algn="ctr"/>
            <a:endParaRPr lang="ru-RU" sz="3600" dirty="0">
              <a:latin typeface="Times New Roman" pitchFamily="18" charset="0"/>
              <a:cs typeface="Times New Roman" pitchFamily="18" charset="0"/>
            </a:endParaRPr>
          </a:p>
          <a:p>
            <a:pPr algn="ctr"/>
            <a:r>
              <a:rPr lang="ru-RU" sz="2800" b="1" dirty="0">
                <a:latin typeface="Times New Roman" pitchFamily="18" charset="0"/>
                <a:cs typeface="Times New Roman" pitchFamily="18" charset="0"/>
              </a:rPr>
              <a:t>(Виртуальная книжная выставка</a:t>
            </a:r>
            <a:endParaRPr lang="ru-RU" sz="2800" dirty="0">
              <a:latin typeface="Times New Roman" pitchFamily="18" charset="0"/>
              <a:cs typeface="Times New Roman" pitchFamily="18" charset="0"/>
            </a:endParaRPr>
          </a:p>
          <a:p>
            <a:pPr algn="ctr"/>
            <a:r>
              <a:rPr lang="ru-RU" sz="2800" b="1" dirty="0">
                <a:latin typeface="Times New Roman" pitchFamily="18" charset="0"/>
                <a:cs typeface="Times New Roman" pitchFamily="18" charset="0"/>
              </a:rPr>
              <a:t>сочинений В.А. Сухомлинского)</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553228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3947" y="297565"/>
            <a:ext cx="4392488" cy="3010346"/>
          </a:xfrm>
        </p:spPr>
        <p:txBody>
          <a:bodyPr>
            <a:noAutofit/>
          </a:bodyPr>
          <a:lstStyle/>
          <a:p>
            <a:pPr algn="just"/>
            <a:r>
              <a:rPr lang="ru-RU" sz="1800" dirty="0">
                <a:latin typeface="Times New Roman" pitchFamily="18" charset="0"/>
                <a:cs typeface="Times New Roman" pitchFamily="18" charset="0"/>
              </a:rPr>
              <a:t>Имя Василия Александровича Сухомлинского снискало заслуженное уважение и славу во всём мире. И это – закономерно, поскольку идеи гуманизма в воспитании, которые педагог страстно отстаивал и творчески развивал, вошли в сознание миллионов людей – всех, кто причастен к великому и благородному делу воспитания подрастающих </a:t>
            </a:r>
            <a:r>
              <a:rPr lang="ru-RU" sz="1800" dirty="0" smtClean="0">
                <a:latin typeface="Times New Roman" pitchFamily="18" charset="0"/>
                <a:cs typeface="Times New Roman" pitchFamily="18" charset="0"/>
              </a:rPr>
              <a:t>поколений. </a:t>
            </a:r>
            <a:endParaRPr lang="ru-RU" sz="1800" dirty="0">
              <a:latin typeface="Times New Roman" pitchFamily="18" charset="0"/>
              <a:cs typeface="Times New Roman" pitchFamily="18" charset="0"/>
            </a:endParaRP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лексей\Desktop\Презентация по Сухомлинскому\slide0006_image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97565"/>
            <a:ext cx="2811487"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03442" y="3429000"/>
            <a:ext cx="7517030" cy="3139321"/>
          </a:xfrm>
          <a:prstGeom prst="rect">
            <a:avLst/>
          </a:prstGeom>
        </p:spPr>
        <p:txBody>
          <a:bodyPr wrap="square">
            <a:spAutoFit/>
          </a:bodyPr>
          <a:lstStyle/>
          <a:p>
            <a:pPr algn="just"/>
            <a:r>
              <a:rPr lang="ru-RU" dirty="0">
                <a:latin typeface="Times New Roman" pitchFamily="18" charset="0"/>
                <a:cs typeface="Times New Roman" pitchFamily="18" charset="0"/>
              </a:rPr>
              <a:t>Творческое наследие выдающегося педагога велико: он – автор 41 монографии и брошюры, более 600 статей, около 1200 художественных произведений – рассказов и сказок для детей. Общий тираж его книг и статей исчисляется десятками миллионов экземпляров и ежегодно продолжает расти. Важнейшие монографические труды В.А. Сухомлинского давно уже стали настольными книгами тысяч и тысяч воспитателей, действенными помощниками педагогов-практиков в решении многих сложных вопросов учебно-воспитательной работы.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В нашей виртуальной книжной выставке представлены основные труды выдающегося педагога из фондов библиотеки БГПУ им. М. </a:t>
            </a:r>
            <a:r>
              <a:rPr lang="ru-RU" dirty="0" err="1">
                <a:latin typeface="Times New Roman" pitchFamily="18" charset="0"/>
                <a:cs typeface="Times New Roman" pitchFamily="18" charset="0"/>
              </a:rPr>
              <a:t>Акмуллы</a:t>
            </a:r>
            <a:r>
              <a:rPr lang="ru-RU" dirty="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3380030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75354"/>
            <a:ext cx="4824536" cy="3441678"/>
          </a:xfrm>
        </p:spPr>
        <p:txBody>
          <a:bodyPr>
            <a:noAutofit/>
          </a:bodyPr>
          <a:lstStyle/>
          <a:p>
            <a:pPr algn="just"/>
            <a:r>
              <a:rPr lang="ru-RU" sz="2000" dirty="0">
                <a:latin typeface="Times New Roman"/>
                <a:ea typeface="Calibri"/>
              </a:rPr>
              <a:t>В 2018 году мировая педагогическая общественность отмечает столетний юбилей со дня рождения выдающегося педагога-гуманиста Василия Александровича Сухомлинского (1918-1970). Он символизирует собой высокогуманную, демократическую педагогику, в которой слились поэтико-народная идея и её научные основы. В этом и состоит его </a:t>
            </a:r>
            <a:r>
              <a:rPr lang="ru-RU" sz="2000" dirty="0" smtClean="0">
                <a:latin typeface="Times New Roman"/>
                <a:ea typeface="Calibri"/>
              </a:rPr>
              <a:t>феномен.</a:t>
            </a:r>
            <a:endParaRPr lang="ru-RU" sz="2000" dirty="0"/>
          </a:p>
        </p:txBody>
      </p:sp>
      <p:pic>
        <p:nvPicPr>
          <p:cNvPr id="1026"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Сухомлинский 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6" y="319470"/>
            <a:ext cx="2304256" cy="316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31640" y="3486962"/>
            <a:ext cx="7416822" cy="2246769"/>
          </a:xfrm>
          <a:prstGeom prst="rect">
            <a:avLst/>
          </a:prstGeom>
          <a:noFill/>
        </p:spPr>
        <p:txBody>
          <a:bodyPr wrap="square" rtlCol="0">
            <a:spAutoFit/>
          </a:bodyPr>
          <a:lstStyle/>
          <a:p>
            <a:pPr algn="just"/>
            <a:r>
              <a:rPr lang="ru-RU" sz="2000" dirty="0" smtClean="0">
                <a:latin typeface="Times New Roman" pitchFamily="18" charset="0"/>
                <a:ea typeface="Calibri"/>
                <a:cs typeface="Times New Roman" pitchFamily="18" charset="0"/>
              </a:rPr>
              <a:t>Педагогика </a:t>
            </a:r>
            <a:r>
              <a:rPr lang="ru-RU" sz="2000" dirty="0" err="1">
                <a:latin typeface="Times New Roman" pitchFamily="18" charset="0"/>
                <a:ea typeface="Calibri"/>
                <a:cs typeface="Times New Roman" pitchFamily="18" charset="0"/>
              </a:rPr>
              <a:t>павлышского</a:t>
            </a:r>
            <a:r>
              <a:rPr lang="ru-RU" sz="2000" dirty="0">
                <a:latin typeface="Times New Roman" pitchFamily="18" charset="0"/>
                <a:ea typeface="Calibri"/>
                <a:cs typeface="Times New Roman" pitchFamily="18" charset="0"/>
              </a:rPr>
              <a:t> новатора – это педагогика доброты и человечности. В её основе лежат любовь и уважение, доброта и чуткость, знание и понимание ребёнка, вера в него и бережное к нему отношение, забота о его развитии, об исчерпывающей реализации потенций, в нём заложенных, неподдельная человечность и разумная требовательность</a:t>
            </a:r>
            <a:r>
              <a:rPr lang="ru-RU" sz="2000" dirty="0" smtClean="0">
                <a:latin typeface="Times New Roman" pitchFamily="18" charset="0"/>
                <a:ea typeface="Calibri"/>
                <a:cs typeface="Times New Roman" pitchFamily="18" charset="0"/>
              </a:rPr>
              <a:t>.</a:t>
            </a:r>
          </a:p>
          <a:p>
            <a:pPr algn="just"/>
            <a:endParaRPr lang="ru-RU" sz="2000" dirty="0"/>
          </a:p>
        </p:txBody>
      </p:sp>
    </p:spTree>
    <p:extLst>
      <p:ext uri="{BB962C8B-B14F-4D97-AF65-F5344CB8AC3E}">
        <p14:creationId xmlns:p14="http://schemas.microsoft.com/office/powerpoint/2010/main" val="18905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260648"/>
            <a:ext cx="4824536" cy="5472608"/>
          </a:xfrm>
        </p:spPr>
        <p:txBody>
          <a:bodyPr>
            <a:noAutofit/>
          </a:bodyPr>
          <a:lstStyle/>
          <a:p>
            <a:pPr algn="just"/>
            <a:r>
              <a:rPr lang="ru-RU" sz="1800" b="1" dirty="0">
                <a:latin typeface="Times New Roman" pitchFamily="18" charset="0"/>
                <a:cs typeface="Times New Roman" pitchFamily="18" charset="0"/>
              </a:rPr>
              <a:t>Сухомлинский, В. А. Избранные произведения : в 5 т.</a:t>
            </a:r>
            <a:r>
              <a:rPr lang="ru-RU" sz="1800" dirty="0">
                <a:latin typeface="Times New Roman" pitchFamily="18" charset="0"/>
                <a:cs typeface="Times New Roman" pitchFamily="18" charset="0"/>
              </a:rPr>
              <a:t> / В. А. Сухомлинский ; </a:t>
            </a:r>
            <a:r>
              <a:rPr lang="ru-RU" sz="1800" dirty="0" err="1">
                <a:latin typeface="Times New Roman" pitchFamily="18" charset="0"/>
                <a:cs typeface="Times New Roman" pitchFamily="18" charset="0"/>
              </a:rPr>
              <a:t>редкол</a:t>
            </a:r>
            <a:r>
              <a:rPr lang="ru-RU" sz="1800" dirty="0">
                <a:latin typeface="Times New Roman" pitchFamily="18" charset="0"/>
                <a:cs typeface="Times New Roman" pitchFamily="18" charset="0"/>
              </a:rPr>
              <a:t>.: А. Г. </a:t>
            </a:r>
            <a:r>
              <a:rPr lang="ru-RU" sz="1800" dirty="0" err="1">
                <a:latin typeface="Times New Roman" pitchFamily="18" charset="0"/>
                <a:cs typeface="Times New Roman" pitchFamily="18" charset="0"/>
              </a:rPr>
              <a:t>Дзеверин</a:t>
            </a:r>
            <a:r>
              <a:rPr lang="ru-RU" sz="1800" dirty="0">
                <a:latin typeface="Times New Roman" pitchFamily="18" charset="0"/>
                <a:cs typeface="Times New Roman" pitchFamily="18" charset="0"/>
              </a:rPr>
              <a:t> (председатель) [и др.]. – Киев : </a:t>
            </a:r>
            <a:r>
              <a:rPr lang="ru-RU" sz="1800" dirty="0" err="1">
                <a:latin typeface="Times New Roman" pitchFamily="18" charset="0"/>
                <a:cs typeface="Times New Roman" pitchFamily="18" charset="0"/>
              </a:rPr>
              <a:t>Радянська</a:t>
            </a:r>
            <a:r>
              <a:rPr lang="ru-RU" sz="1800" dirty="0">
                <a:latin typeface="Times New Roman" pitchFamily="18" charset="0"/>
                <a:cs typeface="Times New Roman" pitchFamily="18" charset="0"/>
              </a:rPr>
              <a:t> школа, 1979-1980</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Т. 1: Проблемы воспитания всесторонне развитой личности ; Духовный мир школьника ; Методика воспитания коллектива. 1979. 686 с.</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Т. 2: Формирование коммунистических убеждений молодого поколения ; Как воспитать настоящего человека ; Сто советов учителю. 1979. 718 с.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Т. 3: Сердце отдаю детям ; Рождение гражданина ; Письма к сыну. 1980. 719 с.</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Т. 4: </a:t>
            </a:r>
            <a:r>
              <a:rPr lang="ru-RU" sz="1800" dirty="0" err="1">
                <a:latin typeface="Times New Roman" pitchFamily="18" charset="0"/>
                <a:cs typeface="Times New Roman" pitchFamily="18" charset="0"/>
              </a:rPr>
              <a:t>Павлышская</a:t>
            </a:r>
            <a:r>
              <a:rPr lang="ru-RU" sz="1800" dirty="0">
                <a:latin typeface="Times New Roman" pitchFamily="18" charset="0"/>
                <a:cs typeface="Times New Roman" pitchFamily="18" charset="0"/>
              </a:rPr>
              <a:t> средняя школа ; Разговор с молодым директором школы. 1980. 670 с.</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Т. 5: Педагогические статьи. 1980. 678 с</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Алексей\Desktop\Презентация по Сухомлинскому\Фоны для презентации\В. Сухомлинский.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500" y="764704"/>
            <a:ext cx="243262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55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404663"/>
            <a:ext cx="4824536" cy="1656185"/>
          </a:xfrm>
        </p:spPr>
        <p:txBody>
          <a:bodyPr>
            <a:normAutofit fontScale="90000"/>
          </a:bodyPr>
          <a:lstStyle/>
          <a:p>
            <a:pPr algn="just"/>
            <a:r>
              <a:rPr lang="ru-RU" sz="2200" b="1" dirty="0">
                <a:latin typeface="Times New Roman" pitchFamily="18" charset="0"/>
                <a:cs typeface="Times New Roman" pitchFamily="18" charset="0"/>
              </a:rPr>
              <a:t>Сухомлинский, В. А. Сердце отдаю детям </a:t>
            </a:r>
            <a:r>
              <a:rPr lang="ru-RU" sz="2200" dirty="0">
                <a:latin typeface="Times New Roman" pitchFamily="18" charset="0"/>
                <a:cs typeface="Times New Roman" pitchFamily="18" charset="0"/>
              </a:rPr>
              <a:t>/ В. А. Сухомлинский. – Изд. 4-е. – Киев : </a:t>
            </a:r>
            <a:r>
              <a:rPr lang="ru-RU" sz="2200" dirty="0" err="1">
                <a:latin typeface="Times New Roman" pitchFamily="18" charset="0"/>
                <a:cs typeface="Times New Roman" pitchFamily="18" charset="0"/>
              </a:rPr>
              <a:t>Радянська</a:t>
            </a:r>
            <a:r>
              <a:rPr lang="ru-RU" sz="2200" dirty="0">
                <a:latin typeface="Times New Roman" pitchFamily="18" charset="0"/>
                <a:cs typeface="Times New Roman" pitchFamily="18" charset="0"/>
              </a:rPr>
              <a:t> школа, 1973. – 288 с</a:t>
            </a:r>
            <a:r>
              <a:rPr lang="ru-RU" sz="2200" dirty="0" smtClean="0">
                <a:latin typeface="Times New Roman" pitchFamily="18" charset="0"/>
                <a:cs typeface="Times New Roman" pitchFamily="18" charset="0"/>
              </a:rPr>
              <a:t>.</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a:xfrm>
            <a:off x="1331640" y="1700808"/>
            <a:ext cx="4824536" cy="3940224"/>
          </a:xfrm>
        </p:spPr>
        <p:txBody>
          <a:bodyPr>
            <a:normAutofit fontScale="70000" lnSpcReduction="20000"/>
          </a:bodyPr>
          <a:lstStyle/>
          <a:p>
            <a:pPr algn="just"/>
            <a:r>
              <a:rPr lang="ru-RU" dirty="0">
                <a:solidFill>
                  <a:schemeClr val="tx1"/>
                </a:solidFill>
                <a:latin typeface="Times New Roman" pitchFamily="18" charset="0"/>
                <a:cs typeface="Times New Roman" pitchFamily="18" charset="0"/>
              </a:rPr>
              <a:t>Этот труд посвящён сердцу педагога. Автор книги стремился рассказать о том, как ввести маленького человека в мир познания окружающей действительности, как помочь ему учиться, облегчить его умственный труд, как пробудить и утвердить в его душе благородные чувства и переживания, как воспитать человеческое достоинство, веру в доброе начало в человеке, безграничную любовь к родной земле.</a:t>
            </a:r>
          </a:p>
          <a:p>
            <a:endParaRPr lang="ru-RU" dirty="0"/>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сердце отданное детя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04663"/>
            <a:ext cx="2351512" cy="396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74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7984" y="332656"/>
            <a:ext cx="4390256" cy="1470025"/>
          </a:xfrm>
        </p:spPr>
        <p:txBody>
          <a:bodyPr>
            <a:normAutofit fontScale="90000"/>
          </a:bodyPr>
          <a:lstStyle/>
          <a:p>
            <a:pPr algn="just"/>
            <a:r>
              <a:rPr lang="ru-RU" sz="2000" b="1" dirty="0">
                <a:latin typeface="Times New Roman" pitchFamily="18" charset="0"/>
                <a:cs typeface="Times New Roman" pitchFamily="18" charset="0"/>
              </a:rPr>
              <a:t>Сухомлинский, В. А. Рождение гражданина </a:t>
            </a:r>
            <a:r>
              <a:rPr lang="ru-RU" sz="2000" dirty="0">
                <a:latin typeface="Times New Roman" pitchFamily="18" charset="0"/>
                <a:cs typeface="Times New Roman" pitchFamily="18" charset="0"/>
              </a:rPr>
              <a:t>/ В. А. Сухомлинский. – Изд. 3-е. – Владивосток : Дальневосточное кн. изд-во, 1974. – 344 с. : ил</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99992" y="1844824"/>
            <a:ext cx="4320480" cy="4176464"/>
          </a:xfrm>
        </p:spPr>
        <p:txBody>
          <a:bodyPr>
            <a:normAutofit fontScale="62500" lnSpcReduction="20000"/>
          </a:bodyPr>
          <a:lstStyle/>
          <a:p>
            <a:pPr algn="just"/>
            <a:r>
              <a:rPr lang="ru-RU" dirty="0">
                <a:solidFill>
                  <a:schemeClr val="tx1"/>
                </a:solidFill>
                <a:latin typeface="Times New Roman" pitchFamily="18" charset="0"/>
                <a:cs typeface="Times New Roman" pitchFamily="18" charset="0"/>
              </a:rPr>
              <a:t>Эта книга – плод многолетних раздумий над сложными вопросами формирования подростка. Как воспитать у ребёнка интерес к знаниям, как научить его трудиться с радостью, как пробудить и развить в нём стремление к красоте, вызвать желание стать настоящим человеком, человеком высоких нравственных идеалов и, главное, как воспитать в нём духовную несгибаемость, качества гражданина, - эти непростые и острые проблемы встают со страниц книги.</a:t>
            </a:r>
          </a:p>
          <a:p>
            <a:endParaRPr lang="ru-RU" dirty="0"/>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Алексей\Desktop\Презентация по Сухомлинскому\Фоны для презентации\Сухомлинский В.А. Рождение гражданин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75117"/>
            <a:ext cx="2952328" cy="471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79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404664"/>
            <a:ext cx="4248472" cy="1470025"/>
          </a:xfrm>
        </p:spPr>
        <p:txBody>
          <a:bodyPr>
            <a:normAutofit/>
          </a:bodyPr>
          <a:lstStyle/>
          <a:p>
            <a:pPr algn="just"/>
            <a:r>
              <a:rPr lang="ru-RU" sz="2000" b="1" dirty="0">
                <a:latin typeface="Times New Roman" pitchFamily="18" charset="0"/>
                <a:cs typeface="Times New Roman" pitchFamily="18" charset="0"/>
              </a:rPr>
              <a:t>Сухомлинский, В. А. Разговор с молодым директором школы </a:t>
            </a:r>
            <a:r>
              <a:rPr lang="ru-RU" sz="2000" dirty="0">
                <a:latin typeface="Times New Roman" pitchFamily="18" charset="0"/>
                <a:cs typeface="Times New Roman" pitchFamily="18" charset="0"/>
              </a:rPr>
              <a:t>/ В. А. Сухомлинский. – Москва : Просвещение, 1973. – 204 с. : ил</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03648" y="1916832"/>
            <a:ext cx="4320480" cy="4608512"/>
          </a:xfrm>
        </p:spPr>
        <p:txBody>
          <a:bodyPr>
            <a:normAutofit fontScale="70000" lnSpcReduction="20000"/>
          </a:bodyPr>
          <a:lstStyle/>
          <a:p>
            <a:pPr algn="just"/>
            <a:r>
              <a:rPr lang="ru-RU" dirty="0">
                <a:solidFill>
                  <a:schemeClr val="tx1"/>
                </a:solidFill>
                <a:latin typeface="Times New Roman" pitchFamily="18" charset="0"/>
                <a:cs typeface="Times New Roman" pitchFamily="18" charset="0"/>
              </a:rPr>
              <a:t>Круг вопросов, собранных в книге, охватывает такие стороны руководства учебно-воспитательным процессом, как творческий труд педагогического коллектива и индивидуальное творчество учителя, учебно-воспитательный процесс на уроках, педагогическая культура учителя, руководство процессом обучения, анализ урока, подведение итогов учебного года, взаимоотношения учителя со своими питомцами, воспитание трудных детей.</a:t>
            </a:r>
          </a:p>
          <a:p>
            <a:endParaRPr lang="ru-RU" dirty="0"/>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Алексей\Desktop\Презентация по Сухомлинскому\Фоны для презентации\Сухомлинский В.А. Разговор с молодым директором школы.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620688"/>
            <a:ext cx="2989598" cy="447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9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6016" y="404665"/>
            <a:ext cx="3960440" cy="1944215"/>
          </a:xfrm>
        </p:spPr>
        <p:txBody>
          <a:bodyPr>
            <a:normAutofit fontScale="90000"/>
          </a:bodyPr>
          <a:lstStyle/>
          <a:p>
            <a:pPr algn="just"/>
            <a:r>
              <a:rPr lang="ru-RU" sz="2200" b="1" dirty="0">
                <a:latin typeface="Times New Roman" pitchFamily="18" charset="0"/>
                <a:cs typeface="Times New Roman" pitchFamily="18" charset="0"/>
              </a:rPr>
              <a:t>Сухомлинский, В. А. Методика воспитания коллектива </a:t>
            </a:r>
            <a:r>
              <a:rPr lang="ru-RU" sz="2200" dirty="0">
                <a:latin typeface="Times New Roman" pitchFamily="18" charset="0"/>
                <a:cs typeface="Times New Roman" pitchFamily="18" charset="0"/>
              </a:rPr>
              <a:t>/ В. А. Сухомлинский. – Москва : Просвещение, 1981. – 192 с.</a:t>
            </a:r>
            <a:r>
              <a:rPr lang="ru-RU" dirty="0"/>
              <a:t/>
            </a:r>
            <a:br>
              <a:rPr lang="ru-RU" dirty="0"/>
            </a:br>
            <a:endParaRPr lang="ru-RU" dirty="0"/>
          </a:p>
        </p:txBody>
      </p:sp>
      <p:sp>
        <p:nvSpPr>
          <p:cNvPr id="3" name="Подзаголовок 2"/>
          <p:cNvSpPr>
            <a:spLocks noGrp="1"/>
          </p:cNvSpPr>
          <p:nvPr>
            <p:ph type="subTitle" idx="1"/>
          </p:nvPr>
        </p:nvSpPr>
        <p:spPr>
          <a:xfrm>
            <a:off x="4716016" y="2060848"/>
            <a:ext cx="4032448" cy="4536504"/>
          </a:xfrm>
        </p:spPr>
        <p:txBody>
          <a:bodyPr>
            <a:noAutofit/>
          </a:bodyPr>
          <a:lstStyle/>
          <a:p>
            <a:pPr algn="just"/>
            <a:r>
              <a:rPr lang="ru-RU" sz="1600" dirty="0">
                <a:solidFill>
                  <a:schemeClr val="tx1"/>
                </a:solidFill>
                <a:latin typeface="Times New Roman" pitchFamily="18" charset="0"/>
                <a:cs typeface="Times New Roman" pitchFamily="18" charset="0"/>
              </a:rPr>
              <a:t>Автор рассматривает школьный коллектив как высшую, сложнейшую форму коллективистских взаимоотношений. Школьный коллектив – это школа гражданственности, образно говоря, это то гнездо, из которого птенец отправляется в самостоятельный полёт. В чём состоит содержание коллективной деятельности? Как возможно целесообразнее построить организационные и духовные взаимоотношения в коллективе? Эти и некоторые другие вопросы автор старается теоретически обосновать  и дать практические советы, которые базируются на длительном опыте педагогического коллектива </a:t>
            </a:r>
            <a:r>
              <a:rPr lang="ru-RU" sz="1600" dirty="0" err="1">
                <a:solidFill>
                  <a:schemeClr val="tx1"/>
                </a:solidFill>
                <a:latin typeface="Times New Roman" pitchFamily="18" charset="0"/>
                <a:cs typeface="Times New Roman" pitchFamily="18" charset="0"/>
              </a:rPr>
              <a:t>Павлышской</a:t>
            </a:r>
            <a:r>
              <a:rPr lang="ru-RU" sz="1600" dirty="0">
                <a:solidFill>
                  <a:schemeClr val="tx1"/>
                </a:solidFill>
                <a:latin typeface="Times New Roman" pitchFamily="18" charset="0"/>
                <a:cs typeface="Times New Roman" pitchFamily="18" charset="0"/>
              </a:rPr>
              <a:t> средней школы Кировоградской области</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Алексей\Desktop\Презентация по Сухомлинскому\Фоны для презентации\Сухомлинский В.А. Методика воспитания коллектив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865" y="620688"/>
            <a:ext cx="310719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94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548680"/>
            <a:ext cx="4318248" cy="1470025"/>
          </a:xfrm>
        </p:spPr>
        <p:txBody>
          <a:bodyPr>
            <a:normAutofit fontScale="90000"/>
          </a:bodyPr>
          <a:lstStyle/>
          <a:p>
            <a:pPr algn="just"/>
            <a:r>
              <a:rPr lang="ru-RU" sz="2000" b="1" dirty="0">
                <a:latin typeface="Times New Roman" pitchFamily="18" charset="0"/>
                <a:cs typeface="Times New Roman" pitchFamily="18" charset="0"/>
              </a:rPr>
              <a:t>Сухомлинский, В. А. Как воспитать настоящего человека </a:t>
            </a:r>
            <a:r>
              <a:rPr lang="ru-RU" sz="2000" dirty="0">
                <a:latin typeface="Times New Roman" pitchFamily="18" charset="0"/>
                <a:cs typeface="Times New Roman" pitchFamily="18" charset="0"/>
              </a:rPr>
              <a:t>: (этика коммунистического воспитания). Педагогическое наследие</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В. А. Сухомлинский ; сост. О. В. Сухомлинская. – Москва : Педагогика, 1990. – 288 с. – (Библиотека учителя</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03648" y="2555595"/>
            <a:ext cx="4248472" cy="4104456"/>
          </a:xfrm>
        </p:spPr>
        <p:txBody>
          <a:bodyPr>
            <a:normAutofit fontScale="47500" lnSpcReduction="20000"/>
          </a:bodyPr>
          <a:lstStyle/>
          <a:p>
            <a:pPr algn="just"/>
            <a:r>
              <a:rPr lang="ru-RU" sz="3800" dirty="0">
                <a:solidFill>
                  <a:schemeClr val="tx1"/>
                </a:solidFill>
                <a:latin typeface="Times New Roman" pitchFamily="18" charset="0"/>
                <a:cs typeface="Times New Roman" pitchFamily="18" charset="0"/>
              </a:rPr>
              <a:t>Данная работа создавалась В.А. Сухомлинским в последние годы его жизни. Рукопись носит следы долгой и кропотливой работы автора над текстом – в ней много изменений, дополнений, незавершённых страниц. Вместе с тем данная публикация – цельное и законченное произведение. Оно представляет собой пособие для учителя по этическому воспитанию подрастающего поколения, в котором обобщены и систематизированы важнейшие принципы коммунистической нравственности, включающие наряду с педагогическими её философские, психологические и социологические аспекты.</a:t>
            </a:r>
          </a:p>
          <a:p>
            <a:endParaRPr lang="ru-RU" dirty="0"/>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Алексей\Desktop\Презентация по Сухомлинскому\Фоны для презентации\Сухомлинский В.А. Как воспитать настоящего человек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27076"/>
            <a:ext cx="302750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80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3968" y="332656"/>
            <a:ext cx="4534272" cy="1656184"/>
          </a:xfrm>
        </p:spPr>
        <p:txBody>
          <a:bodyPr>
            <a:normAutofit/>
          </a:bodyPr>
          <a:lstStyle/>
          <a:p>
            <a:pPr algn="just"/>
            <a:r>
              <a:rPr lang="ru-RU" sz="2000" b="1" dirty="0">
                <a:latin typeface="Times New Roman" pitchFamily="18" charset="0"/>
                <a:cs typeface="Times New Roman" pitchFamily="18" charset="0"/>
              </a:rPr>
              <a:t>Сухомлинский, В. А. Потребность человека в человеке </a:t>
            </a:r>
            <a:r>
              <a:rPr lang="ru-RU" sz="2000" dirty="0">
                <a:latin typeface="Times New Roman" pitchFamily="18" charset="0"/>
                <a:cs typeface="Times New Roman" pitchFamily="18" charset="0"/>
              </a:rPr>
              <a:t>/ В. А. Сухомлинский ; сост. Т. В. Самсонова. – Москва : Сов. Россия, 1978. – 96 с. – (Человек среди людей</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3968" y="2132856"/>
            <a:ext cx="4536504" cy="2952328"/>
          </a:xfrm>
        </p:spPr>
        <p:txBody>
          <a:bodyPr>
            <a:normAutofit fontScale="92500" lnSpcReduction="10000"/>
          </a:bodyPr>
          <a:lstStyle/>
          <a:p>
            <a:pPr algn="just"/>
            <a:r>
              <a:rPr lang="ru-RU" sz="2400" dirty="0">
                <a:solidFill>
                  <a:schemeClr val="tx1"/>
                </a:solidFill>
                <a:latin typeface="Times New Roman" pitchFamily="18" charset="0"/>
                <a:cs typeface="Times New Roman" pitchFamily="18" charset="0"/>
              </a:rPr>
              <a:t>Эта книга составлена из высказываний учёного-педагога В. А. Сухомлинского. Источниками для её составления явились его труды: «Как воспитать настоящего человека» (1975), «Мудрая власть коллектива» (1975) и сборник «В.А. Сухомлинский о воспитании» (1973).</a:t>
            </a:r>
          </a:p>
          <a:p>
            <a:endParaRPr lang="ru-RU" dirty="0"/>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Алексей\Desktop\Презентация по Сухомлинскому\Фоны для презентации\Сухомлинский В. Потребность человека в человеке.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034" y="574939"/>
            <a:ext cx="2868981" cy="436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61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6042" y="332656"/>
            <a:ext cx="4176464" cy="1470025"/>
          </a:xfrm>
        </p:spPr>
        <p:txBody>
          <a:bodyPr>
            <a:normAutofit fontScale="90000"/>
          </a:bodyPr>
          <a:lstStyle/>
          <a:p>
            <a:pPr algn="just"/>
            <a:r>
              <a:rPr lang="ru-RU" sz="2000" b="1" dirty="0">
                <a:latin typeface="Times New Roman" pitchFamily="18" charset="0"/>
                <a:cs typeface="Times New Roman" pitchFamily="18" charset="0"/>
              </a:rPr>
              <a:t>Сухомлинский, В. А. Родительская педагогика </a:t>
            </a:r>
            <a:r>
              <a:rPr lang="ru-RU" sz="2000" dirty="0">
                <a:latin typeface="Times New Roman" pitchFamily="18" charset="0"/>
                <a:cs typeface="Times New Roman" pitchFamily="18" charset="0"/>
              </a:rPr>
              <a:t>/ В. А. Сухомлинский. – Москва : Знание, 1978. – 96 с. – (Нар. ун-т. </a:t>
            </a:r>
            <a:r>
              <a:rPr lang="ru-RU" sz="2000" dirty="0" err="1">
                <a:latin typeface="Times New Roman" pitchFamily="18" charset="0"/>
                <a:cs typeface="Times New Roman" pitchFamily="18" charset="0"/>
              </a:rPr>
              <a:t>Пед</a:t>
            </a:r>
            <a:r>
              <a:rPr lang="ru-RU" sz="2000" dirty="0">
                <a:latin typeface="Times New Roman" pitchFamily="18" charset="0"/>
                <a:cs typeface="Times New Roman" pitchFamily="18" charset="0"/>
              </a:rPr>
              <a:t>. фак., 6</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1723" y="2060848"/>
            <a:ext cx="4176464" cy="3577952"/>
          </a:xfrm>
        </p:spPr>
        <p:txBody>
          <a:bodyPr>
            <a:normAutofit fontScale="62500" lnSpcReduction="20000"/>
          </a:bodyPr>
          <a:lstStyle/>
          <a:p>
            <a:pPr algn="just"/>
            <a:r>
              <a:rPr lang="ru-RU" dirty="0">
                <a:solidFill>
                  <a:schemeClr val="tx1"/>
                </a:solidFill>
                <a:latin typeface="Times New Roman" pitchFamily="18" charset="0"/>
                <a:cs typeface="Times New Roman" pitchFamily="18" charset="0"/>
              </a:rPr>
              <a:t>Это ещё одна страница из огромного наследия замечательного педагога, адресованная родителям. Неожиданная смерть помешала автору закончить книгу, о написании которой он мечтал всю свою жизнь. Письма к дочери и сыну не являются документальными. Сухомлинский использовал этот жанр для того, чтобы ещё ярче донести до читателя свои идеи</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Алексей\Desktop\Презентация по Сухомлинскому\Фоны для презентации\Сухомлинский В.А. Родительская педагогик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620688"/>
            <a:ext cx="3062039" cy="462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77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0150" y="260649"/>
            <a:ext cx="7620322" cy="648071"/>
          </a:xfrm>
        </p:spPr>
        <p:txBody>
          <a:bodyPr>
            <a:normAutofit/>
          </a:bodyPr>
          <a:lstStyle/>
          <a:p>
            <a:r>
              <a:rPr lang="ru-RU" sz="3600" b="1" dirty="0" smtClean="0">
                <a:latin typeface="Times New Roman" pitchFamily="18" charset="0"/>
                <a:cs typeface="Times New Roman" pitchFamily="18" charset="0"/>
              </a:rPr>
              <a:t>Афоризмы В.А. Сухомлинского</a:t>
            </a:r>
            <a:endParaRPr lang="ru-RU" sz="3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1196752"/>
            <a:ext cx="7448872" cy="5328592"/>
          </a:xfrm>
        </p:spPr>
        <p:txBody>
          <a:bodyPr>
            <a:normAutofit fontScale="62500" lnSpcReduction="20000"/>
          </a:bodyPr>
          <a:lstStyle/>
          <a:p>
            <a:r>
              <a:rPr lang="ru-RU" dirty="0">
                <a:solidFill>
                  <a:schemeClr val="tx1"/>
                </a:solidFill>
                <a:latin typeface="Times New Roman" pitchFamily="18" charset="0"/>
                <a:cs typeface="Times New Roman" pitchFamily="18" charset="0"/>
              </a:rPr>
              <a:t>«Воспитание без дружбы с ребёнком, без духовной общности с ним можно сравнить с блужданием в потёмках»</a:t>
            </a:r>
          </a:p>
          <a:p>
            <a:r>
              <a:rPr lang="ru-RU" dirty="0">
                <a:solidFill>
                  <a:schemeClr val="tx1"/>
                </a:solidFill>
                <a:latin typeface="Times New Roman" pitchFamily="18" charset="0"/>
                <a:cs typeface="Times New Roman" pitchFamily="18" charset="0"/>
              </a:rPr>
              <a:t> </a:t>
            </a:r>
          </a:p>
          <a:p>
            <a:r>
              <a:rPr lang="ru-RU" dirty="0">
                <a:solidFill>
                  <a:schemeClr val="tx1"/>
                </a:solidFill>
                <a:latin typeface="Times New Roman" pitchFamily="18" charset="0"/>
                <a:cs typeface="Times New Roman" pitchFamily="18" charset="0"/>
              </a:rPr>
              <a:t>«Всё, что мы делаем для людей, должно быть красивым»</a:t>
            </a:r>
          </a:p>
          <a:p>
            <a:r>
              <a:rPr lang="ru-RU" dirty="0">
                <a:solidFill>
                  <a:schemeClr val="tx1"/>
                </a:solidFill>
                <a:latin typeface="Times New Roman" pitchFamily="18" charset="0"/>
                <a:cs typeface="Times New Roman" pitchFamily="18" charset="0"/>
              </a:rPr>
              <a:t> </a:t>
            </a:r>
          </a:p>
          <a:p>
            <a:r>
              <a:rPr lang="ru-RU" dirty="0">
                <a:solidFill>
                  <a:schemeClr val="tx1"/>
                </a:solidFill>
                <a:latin typeface="Times New Roman" pitchFamily="18" charset="0"/>
                <a:cs typeface="Times New Roman" pitchFamily="18" charset="0"/>
              </a:rPr>
              <a:t>«Дети должны жить в мире красоты, игры, сказки, музыки, рисунка, фантазии, творчества»</a:t>
            </a:r>
          </a:p>
          <a:p>
            <a:r>
              <a:rPr lang="ru-RU" dirty="0">
                <a:solidFill>
                  <a:schemeClr val="tx1"/>
                </a:solidFill>
                <a:latin typeface="Times New Roman" pitchFamily="18" charset="0"/>
                <a:cs typeface="Times New Roman" pitchFamily="18" charset="0"/>
              </a:rPr>
              <a:t> </a:t>
            </a:r>
          </a:p>
          <a:p>
            <a:r>
              <a:rPr lang="ru-RU" dirty="0">
                <a:solidFill>
                  <a:schemeClr val="tx1"/>
                </a:solidFill>
                <a:latin typeface="Times New Roman" pitchFamily="18" charset="0"/>
                <a:cs typeface="Times New Roman" pitchFamily="18" charset="0"/>
              </a:rPr>
              <a:t>«Если вы хотите, чтобы в нашей стране не было преступников… - воспитывайте детей без наказаний»</a:t>
            </a:r>
          </a:p>
          <a:p>
            <a:r>
              <a:rPr lang="ru-RU" dirty="0">
                <a:solidFill>
                  <a:schemeClr val="tx1"/>
                </a:solidFill>
                <a:latin typeface="Times New Roman" pitchFamily="18" charset="0"/>
                <a:cs typeface="Times New Roman" pitchFamily="18" charset="0"/>
              </a:rPr>
              <a:t> </a:t>
            </a:r>
          </a:p>
          <a:p>
            <a:r>
              <a:rPr lang="ru-RU" dirty="0">
                <a:solidFill>
                  <a:schemeClr val="tx1"/>
                </a:solidFill>
                <a:latin typeface="Times New Roman" pitchFamily="18" charset="0"/>
                <a:cs typeface="Times New Roman" pitchFamily="18" charset="0"/>
              </a:rPr>
              <a:t>«Наивысшее личное счастье – бороться за что-то более значительное, чем личные интересы»</a:t>
            </a:r>
          </a:p>
          <a:p>
            <a:r>
              <a:rPr lang="ru-RU" dirty="0">
                <a:solidFill>
                  <a:schemeClr val="tx1"/>
                </a:solidFill>
                <a:latin typeface="Times New Roman" pitchFamily="18" charset="0"/>
                <a:cs typeface="Times New Roman" pitchFamily="18" charset="0"/>
              </a:rPr>
              <a:t> </a:t>
            </a:r>
          </a:p>
          <a:p>
            <a:r>
              <a:rPr lang="ru-RU" dirty="0">
                <a:solidFill>
                  <a:schemeClr val="tx1"/>
                </a:solidFill>
                <a:latin typeface="Times New Roman" pitchFamily="18" charset="0"/>
                <a:cs typeface="Times New Roman" pitchFamily="18" charset="0"/>
              </a:rPr>
              <a:t>«Нельзя забывать очень важную истину: воспитывают, обучают не программа, не учебник, не метод, а личность учителя»</a:t>
            </a:r>
          </a:p>
          <a:p>
            <a:r>
              <a:rPr lang="ru-RU" dirty="0">
                <a:solidFill>
                  <a:schemeClr val="tx1"/>
                </a:solidFill>
                <a:latin typeface="Times New Roman" pitchFamily="18" charset="0"/>
                <a:cs typeface="Times New Roman" pitchFamily="18" charset="0"/>
              </a:rPr>
              <a:t> </a:t>
            </a:r>
          </a:p>
          <a:p>
            <a:r>
              <a:rPr lang="ru-RU" dirty="0">
                <a:solidFill>
                  <a:schemeClr val="tx1"/>
                </a:solidFill>
                <a:latin typeface="Times New Roman" pitchFamily="18" charset="0"/>
                <a:cs typeface="Times New Roman" pitchFamily="18" charset="0"/>
              </a:rPr>
              <a:t>«Подлинная гуманность означает прежде всего справедливость»</a:t>
            </a:r>
          </a:p>
          <a:p>
            <a:endParaRPr lang="ru-RU" dirty="0"/>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78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41640" y="280520"/>
            <a:ext cx="4824536" cy="3796552"/>
          </a:xfrm>
        </p:spPr>
        <p:txBody>
          <a:bodyPr>
            <a:noAutofit/>
          </a:bodyPr>
          <a:lstStyle/>
          <a:p>
            <a:r>
              <a:rPr lang="ru-RU" sz="1800" dirty="0">
                <a:latin typeface="Times New Roman" pitchFamily="18" charset="0"/>
                <a:cs typeface="Times New Roman" pitchFamily="18" charset="0"/>
              </a:rPr>
              <a:t>«Школа является подлинным очагом культуры лишь тогда, когда в ней царят четыре культа: культ Родины, культ матери, культ родного слова, культ книги»</a:t>
            </a:r>
            <a:r>
              <a:rPr lang="ru-RU" sz="1800" dirty="0"/>
              <a:t/>
            </a:r>
            <a:br>
              <a:rPr lang="ru-RU" sz="1800" dirty="0"/>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«Ребёнок не может жить без смеха. Если вы не научили его смеяться, радостно удивляясь, сочувствуя, желая добра, если вы не сумели вызвать у него мудрую и добрую улыбку, он будет смеяться злобно, смех его будет насмешкой</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Алексей\Desktop\Презентация по Сухомлинскому\Фоны для презентации\Василий-Сухомлинский.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32656"/>
            <a:ext cx="2483543" cy="358793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10036" y="3429000"/>
            <a:ext cx="7344816" cy="2862322"/>
          </a:xfrm>
          <a:prstGeom prst="rect">
            <a:avLst/>
          </a:prstGeom>
        </p:spPr>
        <p:txBody>
          <a:bodyPr wrap="square">
            <a:spAutoFit/>
          </a:bodyPr>
          <a:lstStyle/>
          <a:p>
            <a:pPr algn="r"/>
            <a:endParaRPr lang="ru-RU"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«Учение </a:t>
            </a:r>
            <a:r>
              <a:rPr lang="ru-RU" dirty="0">
                <a:latin typeface="Times New Roman" pitchFamily="18" charset="0"/>
                <a:cs typeface="Times New Roman" pitchFamily="18" charset="0"/>
              </a:rPr>
              <a:t>– это лишь один из лепестков того цветка, который называется воспитанием»</a:t>
            </a:r>
          </a:p>
          <a:p>
            <a:pPr algn="ctr"/>
            <a:r>
              <a:rPr lang="ru-RU" dirty="0">
                <a:latin typeface="Times New Roman" pitchFamily="18" charset="0"/>
                <a:cs typeface="Times New Roman" pitchFamily="18" charset="0"/>
              </a:rPr>
              <a:t> </a:t>
            </a:r>
          </a:p>
          <a:p>
            <a:pPr algn="ctr"/>
            <a:r>
              <a:rPr lang="ru-RU" dirty="0">
                <a:latin typeface="Times New Roman" pitchFamily="18" charset="0"/>
                <a:cs typeface="Times New Roman" pitchFamily="18" charset="0"/>
              </a:rPr>
              <a:t>«Человек может научиться возводить величественные сооружения – гидростанции и дворцы, космические корабли и атомные подводные лодки, но, если он не научится по-настоящему любить, он останется дикарём. Образованный же дикарь во сто крат опаснее дикаря необразованного»</a:t>
            </a:r>
          </a:p>
        </p:txBody>
      </p:sp>
    </p:spTree>
    <p:extLst>
      <p:ext uri="{BB962C8B-B14F-4D97-AF65-F5344CB8AC3E}">
        <p14:creationId xmlns:p14="http://schemas.microsoft.com/office/powerpoint/2010/main" val="348659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4581128"/>
            <a:ext cx="7272808" cy="1872208"/>
          </a:xfrm>
        </p:spPr>
        <p:txBody>
          <a:bodyPr>
            <a:noAutofit/>
          </a:bodyPr>
          <a:lstStyle/>
          <a:p>
            <a:pPr algn="just"/>
            <a:r>
              <a:rPr lang="ru-RU" sz="2200" dirty="0">
                <a:latin typeface="Times New Roman" pitchFamily="18" charset="0"/>
                <a:cs typeface="Times New Roman" pitchFamily="18" charset="0"/>
              </a:rPr>
              <a:t>Тернистый путь педагога-гуманиста к вершинам педагогического мастерства представлен в статье </a:t>
            </a:r>
            <a:r>
              <a:rPr lang="ru-RU" sz="2200" b="1" dirty="0">
                <a:latin typeface="Times New Roman" pitchFamily="18" charset="0"/>
                <a:cs typeface="Times New Roman" pitchFamily="18" charset="0"/>
              </a:rPr>
              <a:t>М.И. Мухина, </a:t>
            </a:r>
            <a:r>
              <a:rPr lang="ru-RU" sz="2200" dirty="0">
                <a:latin typeface="Times New Roman" pitchFamily="18" charset="0"/>
                <a:cs typeface="Times New Roman" pitchFamily="18" charset="0"/>
              </a:rPr>
              <a:t>доктора педагогических наук, профессора Института иностранных языков Российского университета дружбы народов.</a:t>
            </a:r>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лексей\Downloads\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11" y="404664"/>
            <a:ext cx="5616624" cy="421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30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0150" y="1714488"/>
            <a:ext cx="7764338" cy="1714512"/>
          </a:xfrm>
        </p:spPr>
        <p:txBody>
          <a:bodyPr>
            <a:normAutofit fontScale="90000"/>
          </a:bodyPr>
          <a:lstStyle/>
          <a:p>
            <a:pPr algn="l"/>
            <a:r>
              <a:rPr lang="ru-RU" sz="1800" b="1"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Составители:</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Иванов А.О. </a:t>
            </a:r>
            <a:r>
              <a:rPr lang="ru-RU" sz="2200" b="1"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заведующий </a:t>
            </a:r>
            <a:r>
              <a:rPr lang="ru-RU" sz="2200" b="1" dirty="0" smtClean="0">
                <a:latin typeface="Times New Roman" pitchFamily="18" charset="0"/>
                <a:cs typeface="Times New Roman" pitchFamily="18" charset="0"/>
              </a:rPr>
              <a:t>сектором редких книг библиотеки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БГПУ </a:t>
            </a:r>
            <a:r>
              <a:rPr lang="ru-RU" sz="2200" b="1" dirty="0" smtClean="0">
                <a:latin typeface="Times New Roman" pitchFamily="18" charset="0"/>
                <a:cs typeface="Times New Roman" pitchFamily="18" charset="0"/>
              </a:rPr>
              <a:t>им. М</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Акмуллы</a:t>
            </a: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Фёдоров  П.И. – заведующий </a:t>
            </a:r>
            <a:r>
              <a:rPr lang="ru-RU" sz="2200" b="1" dirty="0" smtClean="0">
                <a:latin typeface="Times New Roman" pitchFamily="18" charset="0"/>
                <a:cs typeface="Times New Roman" pitchFamily="18" charset="0"/>
              </a:rPr>
              <a:t>информационно-библиографическим отделом </a:t>
            </a:r>
            <a:r>
              <a:rPr lang="ru-RU" sz="2200" b="1" dirty="0" smtClean="0">
                <a:latin typeface="Times New Roman" pitchFamily="18" charset="0"/>
                <a:cs typeface="Times New Roman" pitchFamily="18" charset="0"/>
              </a:rPr>
              <a:t>библиотеки  БГПУ им. М</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Акмуллы</a:t>
            </a:r>
            <a:endParaRPr lang="ru-RU" sz="2200" b="1" dirty="0">
              <a:latin typeface="Times New Roman" pitchFamily="18" charset="0"/>
              <a:cs typeface="Times New Roman" pitchFamily="18" charset="0"/>
            </a:endParaRPr>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428728" y="5357826"/>
            <a:ext cx="7126560" cy="12218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Библиотека БГПУ им. М. </a:t>
            </a:r>
            <a:r>
              <a:rPr kumimoji="0" lang="ru-RU" sz="1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Акмуллы</a:t>
            </a: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2018 г.</a:t>
            </a:r>
            <a:endParaRPr kumimoji="0" lang="ru-RU" sz="1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8796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88024" y="260649"/>
            <a:ext cx="3888432" cy="55446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latin typeface="Times New Roman" pitchFamily="18" charset="0"/>
                <a:cs typeface="Times New Roman" pitchFamily="18" charset="0"/>
              </a:rPr>
              <a:t>По мнению автора, Сухомлинский был в первых рядах тех деятелей науки и культуры, чья бескомпромиссная и страстная проповедь правды, гуманизма, свободы и защиты человеческого достоинства не позволила погаснуть светильнику милосердия и доброты, внутренне готовила приход нового педагогического мышления. </a:t>
            </a:r>
            <a:r>
              <a:rPr lang="ru-RU" sz="1600" dirty="0" err="1" smtClean="0">
                <a:latin typeface="Times New Roman" pitchFamily="18" charset="0"/>
                <a:cs typeface="Times New Roman" pitchFamily="18" charset="0"/>
              </a:rPr>
              <a:t>Павлышский</a:t>
            </a:r>
            <a:r>
              <a:rPr lang="ru-RU" sz="1600" dirty="0" smtClean="0">
                <a:latin typeface="Times New Roman" pitchFamily="18" charset="0"/>
                <a:cs typeface="Times New Roman" pitchFamily="18" charset="0"/>
              </a:rPr>
              <a:t> новатор постоянно опирался на многовековой опыт народной педагогики, но не копировал его слепо, а преломлял применительно к новым задачам развивающейся школы. Всю свою жизнь он не переставая учился. Вечный ученик, он именно поэтому стал Учителем с большой буквы. Его отличали энциклопедическая образованность, широкая эрудиция.</a:t>
            </a:r>
            <a:endParaRPr lang="ru-RU" sz="2200" dirty="0">
              <a:latin typeface="Times New Roman" pitchFamily="18" charset="0"/>
              <a:cs typeface="Times New Roman" pitchFamily="18" charset="0"/>
            </a:endParaRPr>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Алексей\Desktop\Презентация по Сухомлинскому\Фоны для презентации\Фото В. Сухомлинског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764704"/>
            <a:ext cx="286702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1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26653"/>
            <a:ext cx="4536504" cy="5602634"/>
          </a:xfrm>
        </p:spPr>
        <p:txBody>
          <a:bodyPr>
            <a:normAutofit/>
          </a:bodyPr>
          <a:lstStyle/>
          <a:p>
            <a:pPr algn="just"/>
            <a:r>
              <a:rPr lang="ru-RU" sz="2200" dirty="0">
                <a:latin typeface="Times New Roman" pitchFamily="18" charset="0"/>
                <a:cs typeface="Times New Roman" pitchFamily="18" charset="0"/>
              </a:rPr>
              <a:t>Коллеги отмечали, что он читал первоисточники на девяти языках народов мира, хорошо рисовал, играл на скрипке, мог часами наизусть декламировать страницы прозы Толстого и Достоевского, Тургенева и Коцюбинского, стихи Пушкина и Некрасова, добрую половину стихов Шевченко и Леси Украинки, Тютчева и Никитина, Есенина и Маяковского, Ахматовой и Твардовского. </a:t>
            </a:r>
            <a:endParaRPr lang="ru-RU" dirty="0"/>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Алексей\Desktop\Презентация по Сухомлинскому\фот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690" y="1124744"/>
            <a:ext cx="2691273" cy="375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22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0150" y="3501008"/>
            <a:ext cx="7486650" cy="3154362"/>
          </a:xfrm>
        </p:spPr>
        <p:txBody>
          <a:bodyPr>
            <a:normAutofit fontScale="90000"/>
          </a:bodyPr>
          <a:lstStyle/>
          <a:p>
            <a:pPr algn="just"/>
            <a:r>
              <a:rPr lang="ru-RU" sz="2000" dirty="0">
                <a:latin typeface="Times New Roman" pitchFamily="18" charset="0"/>
                <a:cs typeface="Times New Roman" pitchFamily="18" charset="0"/>
              </a:rPr>
              <a:t>Умел водить трактор, комбайн и автомашину. Его рукам подчинялись дерево- и металлообрабатывающие станки. Он мог возводить кирпичную кладку… За свои неполные 52 года Сухомлинский написал более 50 книг, опубликовал сотни журнальных и газетных статей. В его творческом арсенале было около 1200 художественных миниатюр – рассказов и сказок для детей. За 22 года его работы директором </a:t>
            </a:r>
            <a:r>
              <a:rPr lang="ru-RU" sz="2000" dirty="0" err="1">
                <a:latin typeface="Times New Roman" pitchFamily="18" charset="0"/>
                <a:cs typeface="Times New Roman" pitchFamily="18" charset="0"/>
              </a:rPr>
              <a:t>Павлышской</a:t>
            </a:r>
            <a:r>
              <a:rPr lang="ru-RU" sz="2000" dirty="0">
                <a:latin typeface="Times New Roman" pitchFamily="18" charset="0"/>
                <a:cs typeface="Times New Roman" pitchFamily="18" charset="0"/>
              </a:rPr>
              <a:t> школы 927 его односельчан получили аттестат о среднем образовании, более 60% из них стали специалистами с высшим образованием. Для сравнения, за 50 дореволюционных лет (1867-1917) лишь семь </a:t>
            </a:r>
            <a:r>
              <a:rPr lang="ru-RU" sz="2000" dirty="0" err="1">
                <a:latin typeface="Times New Roman" pitchFamily="18" charset="0"/>
                <a:cs typeface="Times New Roman" pitchFamily="18" charset="0"/>
              </a:rPr>
              <a:t>павлышан</a:t>
            </a:r>
            <a:r>
              <a:rPr lang="ru-RU" sz="2000" dirty="0">
                <a:latin typeface="Times New Roman" pitchFamily="18" charset="0"/>
                <a:cs typeface="Times New Roman" pitchFamily="18" charset="0"/>
              </a:rPr>
              <a:t> получили среднее образование и только один – высшее</a:t>
            </a:r>
            <a:r>
              <a:rPr lang="ru-RU" sz="2000" dirty="0" smtClean="0">
                <a:latin typeface="Times New Roman" pitchFamily="18" charset="0"/>
                <a:cs typeface="Times New Roman" pitchFamily="18" charset="0"/>
              </a:rPr>
              <a:t>.</a:t>
            </a:r>
            <a:endParaRPr lang="ru-RU" dirty="0"/>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Алексей\Desktop\Презентация по Сухомлинскому\Фоны для презентации\19812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8693"/>
            <a:ext cx="5040560" cy="340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838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368660"/>
            <a:ext cx="4536504" cy="3852428"/>
          </a:xfrm>
        </p:spPr>
        <p:txBody>
          <a:bodyPr>
            <a:normAutofit fontScale="90000"/>
          </a:bodyPr>
          <a:lstStyle/>
          <a:p>
            <a:pPr algn="just"/>
            <a:r>
              <a:rPr lang="ru-RU" sz="2000" dirty="0">
                <a:latin typeface="Times New Roman" pitchFamily="18" charset="0"/>
                <a:cs typeface="Times New Roman" pitchFamily="18" charset="0"/>
              </a:rPr>
              <a:t>Интересные воспоминания о В.А. Сухомлинском оставила его жена Анна Ивановна в вышедшем в 1990 году в Киеве сборнике </a:t>
            </a:r>
            <a:r>
              <a:rPr lang="ru-RU" sz="2000" b="1" dirty="0">
                <a:latin typeface="Times New Roman" pitchFamily="18" charset="0"/>
                <a:cs typeface="Times New Roman" pitchFamily="18" charset="0"/>
              </a:rPr>
              <a:t>«Воспоминания о Сухомлинском»</a:t>
            </a:r>
            <a:r>
              <a:rPr lang="ru-RU" sz="2000" dirty="0">
                <a:latin typeface="Times New Roman" pitchFamily="18" charset="0"/>
                <a:cs typeface="Times New Roman" pitchFamily="18" charset="0"/>
              </a:rPr>
              <a:t>: «Василий Александрович был разным. Добрым и ласковым, внимательным и заботливым, был он и суровым. Но никогда не был равнодушным… Внешне мягкий, несколько медлительный, с тихим глуховатым голосом, с тёплым, чуть грустным взглядом, иногда стеснительный, особенно в обществе малознакомых людей… обладал </a:t>
            </a:r>
            <a:r>
              <a:rPr lang="ru-RU" sz="2000" dirty="0" smtClean="0">
                <a:latin typeface="Times New Roman" pitchFamily="18" charset="0"/>
                <a:cs typeface="Times New Roman" pitchFamily="18" charset="0"/>
              </a:rPr>
              <a:t>высокой работоспособностью.</a:t>
            </a:r>
            <a:endParaRPr lang="ru-RU" sz="2000" dirty="0">
              <a:latin typeface="Times New Roman" pitchFamily="18" charset="0"/>
              <a:cs typeface="Times New Roman" pitchFamily="18" charset="0"/>
            </a:endParaRPr>
          </a:p>
        </p:txBody>
      </p:sp>
      <p:pic>
        <p:nvPicPr>
          <p:cNvPr id="3"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12658" y="4149080"/>
            <a:ext cx="7607813" cy="1200329"/>
          </a:xfrm>
          <a:prstGeom prst="rect">
            <a:avLst/>
          </a:prstGeom>
        </p:spPr>
        <p:txBody>
          <a:bodyPr wrap="square">
            <a:spAutoFit/>
          </a:bodyPr>
          <a:lstStyle/>
          <a:p>
            <a:pPr algn="just"/>
            <a:r>
              <a:rPr lang="ru-RU" dirty="0" smtClean="0">
                <a:latin typeface="Times New Roman" pitchFamily="18" charset="0"/>
                <a:cs typeface="Times New Roman" pitchFamily="18" charset="0"/>
              </a:rPr>
              <a:t>Ненавидел </a:t>
            </a:r>
            <a:r>
              <a:rPr lang="ru-RU" dirty="0">
                <a:latin typeface="Times New Roman" pitchFamily="18" charset="0"/>
                <a:cs typeface="Times New Roman" pitchFamily="18" charset="0"/>
              </a:rPr>
              <a:t>лень, пустословие, инертность, расслабленность, отсутствие интереса к новому, корыстолюбие, подхалимство, лесть, карьеризм. Очень любил людей трудолюбивых, и сам работал до самозабвенья. У него не было выходных, праздников, отпусков. Он спешил жить…».</a:t>
            </a:r>
            <a:endParaRPr lang="ru-RU" dirty="0"/>
          </a:p>
        </p:txBody>
      </p:sp>
      <p:pic>
        <p:nvPicPr>
          <p:cNvPr id="3076" name="Picture 4" descr="C:\Users\Алексей\Desktop\Презентация по Сухомлинскому\Фоны для презентации\2474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030" y="620688"/>
            <a:ext cx="298197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53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548681"/>
            <a:ext cx="4752528" cy="3374900"/>
          </a:xfrm>
        </p:spPr>
        <p:txBody>
          <a:bodyPr>
            <a:noAutofit/>
          </a:bodyPr>
          <a:lstStyle/>
          <a:p>
            <a:pPr algn="just"/>
            <a:r>
              <a:rPr lang="ru-RU" sz="1900" dirty="0">
                <a:latin typeface="Times New Roman" pitchFamily="18" charset="0"/>
                <a:cs typeface="Times New Roman" pitchFamily="18" charset="0"/>
              </a:rPr>
              <a:t>В монографии доктора педагогических наук, заведующей кафедрой общей педагогики Оренбургского </a:t>
            </a:r>
            <a:r>
              <a:rPr lang="ru-RU" sz="1900" dirty="0" err="1">
                <a:latin typeface="Times New Roman" pitchFamily="18" charset="0"/>
                <a:cs typeface="Times New Roman" pitchFamily="18" charset="0"/>
              </a:rPr>
              <a:t>педуниверситета</a:t>
            </a:r>
            <a:r>
              <a:rPr lang="ru-RU" sz="1900" dirty="0">
                <a:latin typeface="Times New Roman" pitchFamily="18" charset="0"/>
                <a:cs typeface="Times New Roman" pitchFamily="18" charset="0"/>
              </a:rPr>
              <a:t> </a:t>
            </a:r>
            <a:r>
              <a:rPr lang="ru-RU" sz="1900" b="1" dirty="0">
                <a:latin typeface="Times New Roman" pitchFamily="18" charset="0"/>
                <a:cs typeface="Times New Roman" pitchFamily="18" charset="0"/>
              </a:rPr>
              <a:t>В.Г. </a:t>
            </a:r>
            <a:r>
              <a:rPr lang="ru-RU" sz="1900" b="1" dirty="0" err="1">
                <a:latin typeface="Times New Roman" pitchFamily="18" charset="0"/>
                <a:cs typeface="Times New Roman" pitchFamily="18" charset="0"/>
              </a:rPr>
              <a:t>Рындак</a:t>
            </a:r>
            <a:r>
              <a:rPr lang="ru-RU" sz="1900" b="1" dirty="0">
                <a:latin typeface="Times New Roman" pitchFamily="18" charset="0"/>
                <a:cs typeface="Times New Roman" pitchFamily="18" charset="0"/>
              </a:rPr>
              <a:t> «Учитель Сухомлинский: уроки на завтра» </a:t>
            </a:r>
            <a:r>
              <a:rPr lang="ru-RU" sz="1900" dirty="0">
                <a:latin typeface="Times New Roman" pitchFamily="18" charset="0"/>
                <a:cs typeface="Times New Roman" pitchFamily="18" charset="0"/>
              </a:rPr>
              <a:t>показан образ учителя в педагогике В.А. Сухомлинского, пути решения проблем учителя и становления его профессиональной успешности, жизненной позиции. Понять структуру и содержание воспитания по Сухомлинскому позволит педагогическая антропология педагога-исследователя. </a:t>
            </a:r>
          </a:p>
        </p:txBody>
      </p:sp>
      <p:sp>
        <p:nvSpPr>
          <p:cNvPr id="3" name="Подзаголовок 2"/>
          <p:cNvSpPr>
            <a:spLocks noGrp="1"/>
          </p:cNvSpPr>
          <p:nvPr>
            <p:ph type="subTitle" idx="1"/>
          </p:nvPr>
        </p:nvSpPr>
        <p:spPr>
          <a:xfrm>
            <a:off x="1475656" y="3933056"/>
            <a:ext cx="7299895" cy="2592288"/>
          </a:xfrm>
        </p:spPr>
        <p:txBody>
          <a:bodyPr>
            <a:normAutofit/>
          </a:bodyPr>
          <a:lstStyle/>
          <a:p>
            <a:pPr algn="just"/>
            <a:r>
              <a:rPr lang="ru-RU" sz="2000" dirty="0" smtClean="0">
                <a:solidFill>
                  <a:schemeClr val="tx1"/>
                </a:solidFill>
                <a:latin typeface="Times New Roman" pitchFamily="18" charset="0"/>
                <a:ea typeface="Calibri"/>
                <a:cs typeface="Times New Roman" pitchFamily="18" charset="0"/>
              </a:rPr>
              <a:t>Дано обоснование теории и практики креативного образования в контексте идей Сухомлинского, педагогических условий реализации идеи его урока в современной школе. Рассмотрена педагогическая система нравственного воспитания выдающегося педагога, проблема изучения педагогического опыта, приведены золотые россыпи мыслей Сухомлинского (архивные материалы, фрагменты из неопубликованных выступлений педагога).</a:t>
            </a:r>
          </a:p>
          <a:p>
            <a:endParaRPr lang="ru-RU" dirty="0"/>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Алексей\Desktop\Презентация по Сухомлинскому\Рындак.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2207" y="620688"/>
            <a:ext cx="2376264" cy="325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31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4509120"/>
            <a:ext cx="7416824" cy="2016224"/>
          </a:xfrm>
        </p:spPr>
        <p:txBody>
          <a:bodyPr>
            <a:noAutofit/>
          </a:bodyPr>
          <a:lstStyle/>
          <a:p>
            <a:pPr algn="just"/>
            <a:r>
              <a:rPr lang="ru-RU" sz="2000" dirty="0" smtClean="0">
                <a:latin typeface="Times New Roman"/>
                <a:ea typeface="Calibri"/>
                <a:cs typeface="Times New Roman"/>
              </a:rPr>
              <a:t>1958 года, выражающее </a:t>
            </a:r>
            <a:r>
              <a:rPr lang="ru-RU" sz="2000" dirty="0">
                <a:latin typeface="Times New Roman"/>
                <a:ea typeface="Calibri"/>
                <a:cs typeface="Times New Roman"/>
              </a:rPr>
              <a:t>личное отношение выдающегося педагога к процессам, происходящим в обществе и советской школе в конце 50-х годов; авторское предисловие к немецкому изданию книги «Сердце отдаю детям», рассказывающее о личной трагедии педагога в годы войны; а также открытое письмо К.Ш. </a:t>
            </a:r>
            <a:r>
              <a:rPr lang="ru-RU" sz="2000" dirty="0" err="1">
                <a:latin typeface="Times New Roman"/>
                <a:ea typeface="Calibri"/>
                <a:cs typeface="Times New Roman"/>
              </a:rPr>
              <a:t>Ахиярова</a:t>
            </a:r>
            <a:r>
              <a:rPr lang="ru-RU" sz="2000" dirty="0">
                <a:latin typeface="Times New Roman"/>
                <a:ea typeface="Calibri"/>
                <a:cs typeface="Times New Roman"/>
              </a:rPr>
              <a:t> президенту </a:t>
            </a:r>
            <a:r>
              <a:rPr lang="ru-RU" sz="2000" dirty="0" smtClean="0">
                <a:latin typeface="Times New Roman"/>
                <a:ea typeface="Calibri"/>
                <a:cs typeface="Times New Roman"/>
              </a:rPr>
              <a:t>РФ </a:t>
            </a:r>
            <a:r>
              <a:rPr lang="ru-RU" sz="2000" dirty="0">
                <a:latin typeface="Times New Roman"/>
                <a:ea typeface="Calibri"/>
                <a:cs typeface="Times New Roman"/>
              </a:rPr>
              <a:t>В.В. Путину о </a:t>
            </a:r>
            <a:r>
              <a:rPr lang="ru-RU" sz="2000" dirty="0" smtClean="0">
                <a:latin typeface="Times New Roman"/>
                <a:ea typeface="Calibri"/>
                <a:cs typeface="Times New Roman"/>
              </a:rPr>
              <a:t>проблемах</a:t>
            </a:r>
            <a:br>
              <a:rPr lang="ru-RU" sz="2000" dirty="0" smtClean="0">
                <a:latin typeface="Times New Roman"/>
                <a:ea typeface="Calibri"/>
                <a:cs typeface="Times New Roman"/>
              </a:rPr>
            </a:br>
            <a:r>
              <a:rPr lang="ru-RU" sz="2000" dirty="0" smtClean="0">
                <a:latin typeface="Times New Roman"/>
                <a:ea typeface="Calibri"/>
                <a:cs typeface="Times New Roman"/>
              </a:rPr>
              <a:t>современного российского образования.  </a:t>
            </a:r>
            <a:br>
              <a:rPr lang="ru-RU" sz="2000" dirty="0" smtClean="0">
                <a:latin typeface="Times New Roman"/>
                <a:ea typeface="Calibri"/>
                <a:cs typeface="Times New Roman"/>
              </a:rPr>
            </a:br>
            <a:r>
              <a:rPr lang="ru-RU" sz="2000" dirty="0">
                <a:ea typeface="Calibri"/>
                <a:cs typeface="Times New Roman"/>
              </a:rPr>
              <a:t/>
            </a:r>
            <a:br>
              <a:rPr lang="ru-RU" sz="2000" dirty="0">
                <a:ea typeface="Calibri"/>
                <a:cs typeface="Times New Roman"/>
              </a:rPr>
            </a:br>
            <a:endParaRPr lang="ru-RU" sz="2000" dirty="0">
              <a:latin typeface="Times New Roman" pitchFamily="18" charset="0"/>
              <a:cs typeface="Times New Roman" pitchFamily="18" charset="0"/>
            </a:endParaRPr>
          </a:p>
        </p:txBody>
      </p:sp>
      <p:pic>
        <p:nvPicPr>
          <p:cNvPr id="4" name="Picture 2" descr="C:\Users\Алексей\Desktop\Презентация по Сухомлинскому\Фоны для презентации\img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0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3963144" y="908720"/>
            <a:ext cx="4752528" cy="2736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dirty="0" smtClean="0">
                <a:latin typeface="Times New Roman" pitchFamily="18" charset="0"/>
                <a:cs typeface="Times New Roman" pitchFamily="18" charset="0"/>
              </a:rPr>
              <a:t>Монография профессора </a:t>
            </a:r>
            <a:r>
              <a:rPr lang="ru-RU" sz="2000" b="1" dirty="0" smtClean="0">
                <a:latin typeface="Times New Roman" pitchFamily="18" charset="0"/>
                <a:cs typeface="Times New Roman" pitchFamily="18" charset="0"/>
              </a:rPr>
              <a:t>К.Ш. </a:t>
            </a:r>
            <a:r>
              <a:rPr lang="ru-RU" sz="2000" b="1" dirty="0" err="1" smtClean="0">
                <a:latin typeface="Times New Roman" pitchFamily="18" charset="0"/>
                <a:cs typeface="Times New Roman" pitchFamily="18" charset="0"/>
              </a:rPr>
              <a:t>Ахиярова</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«Педагогическое творчество В.А. Сухомлинского и современная школа»</a:t>
            </a:r>
            <a:r>
              <a:rPr lang="ru-RU" sz="2000" dirty="0" smtClean="0">
                <a:latin typeface="Times New Roman" pitchFamily="18" charset="0"/>
                <a:cs typeface="Times New Roman" pitchFamily="18" charset="0"/>
              </a:rPr>
              <a:t> наряду с анализом опыта воспитания в </a:t>
            </a:r>
            <a:r>
              <a:rPr lang="ru-RU" sz="2000" dirty="0" err="1" smtClean="0">
                <a:latin typeface="Times New Roman" pitchFamily="18" charset="0"/>
                <a:cs typeface="Times New Roman" pitchFamily="18" charset="0"/>
              </a:rPr>
              <a:t>Павлышской</a:t>
            </a:r>
            <a:r>
              <a:rPr lang="ru-RU" sz="2000" dirty="0" smtClean="0">
                <a:latin typeface="Times New Roman" pitchFamily="18" charset="0"/>
                <a:cs typeface="Times New Roman" pitchFamily="18" charset="0"/>
              </a:rPr>
              <a:t> школе, роли труда в системе воспитания В.А. Сухомлинского, нравственного и эстетического воспитания, гуманизма и народных истоках его педагогики содержит приложение, в котором представлены уникальные документы: письмо </a:t>
            </a:r>
            <a:r>
              <a:rPr lang="ru-RU" sz="2000" dirty="0" smtClean="0">
                <a:latin typeface="Times New Roman"/>
                <a:ea typeface="Calibri"/>
                <a:cs typeface="Times New Roman"/>
              </a:rPr>
              <a:t>В.А</a:t>
            </a:r>
            <a:r>
              <a:rPr lang="ru-RU" sz="2000" dirty="0">
                <a:latin typeface="Times New Roman"/>
                <a:ea typeface="Calibri"/>
                <a:cs typeface="Times New Roman"/>
              </a:rPr>
              <a:t>. Сухомлинского Н.С. Хрущёву от 13 </a:t>
            </a:r>
            <a:r>
              <a:rPr lang="ru-RU" sz="2000" dirty="0" smtClean="0">
                <a:latin typeface="Times New Roman"/>
                <a:ea typeface="Calibri"/>
                <a:cs typeface="Times New Roman"/>
              </a:rPr>
              <a:t>июля</a:t>
            </a:r>
            <a:endParaRPr lang="ru-RU" sz="2000" dirty="0">
              <a:latin typeface="Times New Roman" pitchFamily="18" charset="0"/>
              <a:cs typeface="Times New Roman" pitchFamily="18" charset="0"/>
            </a:endParaRPr>
          </a:p>
        </p:txBody>
      </p:sp>
      <p:pic>
        <p:nvPicPr>
          <p:cNvPr id="6148" name="Picture 4" descr="Y:\Алексей Иванов\Ахияров скан 20.06.2018\Ахияров К.Ш. Педагогическое творчество В.А. Сухомлинского и современная школ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864" y="460647"/>
            <a:ext cx="2520280" cy="363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15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2872</Words>
  <Application>Microsoft Office PowerPoint</Application>
  <PresentationFormat>Экран (4:3)</PresentationFormat>
  <Paragraphs>80</Paragraphs>
  <Slides>30</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1_Тема Office</vt:lpstr>
      <vt:lpstr>Тема Office</vt:lpstr>
      <vt:lpstr>ВЕЛИКИЙ ГУМАНИСТ СОВЕТСКОЙ ШКОЛЫ </vt:lpstr>
      <vt:lpstr>В 2018 году мировая педагогическая общественность отмечает столетний юбилей со дня рождения выдающегося педагога-гуманиста Василия Александровича Сухомлинского (1918-1970). Он символизирует собой высокогуманную, демократическую педагогику, в которой слились поэтико-народная идея и её научные основы. В этом и состоит его феномен.</vt:lpstr>
      <vt:lpstr>Тернистый путь педагога-гуманиста к вершинам педагогического мастерства представлен в статье М.И. Мухина, доктора педагогических наук, профессора Института иностранных языков Российского университета дружбы народов.</vt:lpstr>
      <vt:lpstr>Презентация PowerPoint</vt:lpstr>
      <vt:lpstr>Коллеги отмечали, что он читал первоисточники на девяти языках народов мира, хорошо рисовал, играл на скрипке, мог часами наизусть декламировать страницы прозы Толстого и Достоевского, Тургенева и Коцюбинского, стихи Пушкина и Некрасова, добрую половину стихов Шевченко и Леси Украинки, Тютчева и Никитина, Есенина и Маяковского, Ахматовой и Твардовского. </vt:lpstr>
      <vt:lpstr>Умел водить трактор, комбайн и автомашину. Его рукам подчинялись дерево- и металлообрабатывающие станки. Он мог возводить кирпичную кладку… За свои неполные 52 года Сухомлинский написал более 50 книг, опубликовал сотни журнальных и газетных статей. В его творческом арсенале было около 1200 художественных миниатюр – рассказов и сказок для детей. За 22 года его работы директором Павлышской школы 927 его односельчан получили аттестат о среднем образовании, более 60% из них стали специалистами с высшим образованием. Для сравнения, за 50 дореволюционных лет (1867-1917) лишь семь павлышан получили среднее образование и только один – высшее.</vt:lpstr>
      <vt:lpstr>Интересные воспоминания о В.А. Сухомлинском оставила его жена Анна Ивановна в вышедшем в 1990 году в Киеве сборнике «Воспоминания о Сухомлинском»: «Василий Александрович был разным. Добрым и ласковым, внимательным и заботливым, был он и суровым. Но никогда не был равнодушным… Внешне мягкий, несколько медлительный, с тихим глуховатым голосом, с тёплым, чуть грустным взглядом, иногда стеснительный, особенно в обществе малознакомых людей… обладал высокой работоспособностью.</vt:lpstr>
      <vt:lpstr>В монографии доктора педагогических наук, заведующей кафедрой общей педагогики Оренбургского педуниверситета В.Г. Рындак «Учитель Сухомлинский: уроки на завтра» показан образ учителя в педагогике В.А. Сухомлинского, пути решения проблем учителя и становления его профессиональной успешности, жизненной позиции. Понять структуру и содержание воспитания по Сухомлинскому позволит педагогическая антропология педагога-исследователя. </vt:lpstr>
      <vt:lpstr>1958 года, выражающее личное отношение выдающегося педагога к процессам, происходящим в обществе и советской школе в конце 50-х годов; авторское предисловие к немецкому изданию книги «Сердце отдаю детям», рассказывающее о личной трагедии педагога в годы войны; а также открытое письмо К.Ш. Ахиярова президенту РФ В.В. Путину о проблемах современного российского образования.    </vt:lpstr>
      <vt:lpstr>художественной выразительностью и нравственно-эстетической ценностью. На основе рассказов, сказок и притч Сухомлинского студенты учатся сами сочинять сказки, писать сочинения-миниатюры, сочинения-размышления, стихотворения, составлять книжки-картинки о природе и жизни вуза, участвовать в драматическом творчестве и дискуссиях. Всё это, по мысли автора статьи, способствует умственному обогащению, расширению словарного запаса студентов, развитию патриотических чувств и формированию богатой внутренней культуры. </vt:lpstr>
      <vt:lpstr>В статье доктора педагогических наук Московского городского педагогического университета М.И. Макарова и кандидата педагогических наук, учителя начальных классов Е.А. Недрогайловой рассматривается категория «добродетельная жизнь» в педагогике В.А. Сухомлинского. Авторы статьи делают вывод о том, что с помощью этой категории он описывал и объяснял, как должен осуществляться образовательный процесс, приобщающий учащихся к нормам, ценностям и регламентам социально приемлемой и одобряемой жизни, зиждущейся на высших ценностях, наполняющих человеческую жизнь особым смыслом, полнотой и духовностью. «Мы добиваемся того, - писал Сухомлинский, - чтобы учителя и учеников объединяла духовная общность, при которой забывается, что педагог – руководитель и наставник. Если учитель стал другом ребёнка, если эта дружба озарена благородным увлечением, порывом к чему-то светлому, разумному, в сердце ребёнка никогда не появится зло. Воспитание без дружбы с ребёнком, без духовной общности с ним можно сравнить с блужданием в потёмках». </vt:lpstr>
      <vt:lpstr>В статье кандидата педагогических наук, доцента кафедры педагогики Государственного гуманитарно-технологического университета Т.Н. Осининой анализируются концептуальные идеи В.А. Сухомлинского для организации умственного воспитания личности. Педагог-новатор рассматривал умственное воспитание как важнейшее звено системы воспитания личности и отмечал, что «оно включает в себя приобретение знаний и формирование научного мировоззрения, развитие познавательных и творческих способностей, выработку культуры умственного труда, воспитание интереса и потребности в умственной деятельности, в постоянном обогащении научными знаниями,  </vt:lpstr>
      <vt:lpstr>Писатель Борис Тартаковский хорошо знал учителя Сухомлинского и в повести о нём использовал записи своих бесед с ним. Повесть раскрывает образ человека изумительной нравственной чистоты и благородства, сделавшего смыслом своей жизни профессию педагога. Автор предисловия Е.С. Березняк – начальник Управления школ Министерства просвещения Украинской ССР, в дни войны был отважным разведчиком, прототипом известного в литературе и в кино «майора Вихря».</vt:lpstr>
      <vt:lpstr>В 2009 году в Днепропетровске студия «Альтаир» создала для безвозмездного просмотра 37-минутный видеофильм «Солнце Василия Александровича Сухомлинского», в котором кадры кинохроники, запечатлевшие выдающегося педагога, соседствуют с размышлениями теоретика и практика педагогики сотрудничества Ш.А. Амонашвили о его вкладе в гуманизацию отечественного воспитания и образования. </vt:lpstr>
      <vt:lpstr>В 1968 году киевское издательство «Радянська школа» готовило к выпуску книгу «Сердце отдаю детям». Редакционный процесс, связанный с изданием книги, затягивался. Рукопись многократно рецензировалась. По отдельным её положениям шли бесконечные дискуссии. Особый спор вызвало название книги. Некоторые рецензенты и издательство возражали против авторского названия, не приводя при этом убедительных аргументов. Сухомлинский, обращаясь к оппонентам, писал: «Отчего вы боитесь названия «Сердце отдаю детям». Это самое точное название. Я действительно отдал сердце детям и не стыжусь это говорить».</vt:lpstr>
      <vt:lpstr>Да, он отдал сердце детям сполна и очень рано ушёл из жизни. Нам же оставил умные книги и много загадок. И здесь трудно не согласиться с известным публицистом С.Л. Соловейчиком, тонко заметившим: «Сухомлинский не так прост, как иным кажется при беглом чтении. Это педагог мирового класса… Он так же загадочен, как и всё воспитание». </vt:lpstr>
      <vt:lpstr>Список литературы</vt:lpstr>
      <vt:lpstr>ПРИЛОЖЕНИЕ </vt:lpstr>
      <vt:lpstr>Имя Василия Александровича Сухомлинского снискало заслуженное уважение и славу во всём мире. И это – закономерно, поскольку идеи гуманизма в воспитании, которые педагог страстно отстаивал и творчески развивал, вошли в сознание миллионов людей – всех, кто причастен к великому и благородному делу воспитания подрастающих поколений. </vt:lpstr>
      <vt:lpstr>Сухомлинский, В. А. Избранные произведения : в 5 т. / В. А. Сухомлинский ; редкол.: А. Г. Дзеверин (председатель) [и др.]. – Киев : Радянська школа, 1979-1980.  Т. 1: Проблемы воспитания всесторонне развитой личности ; Духовный мир школьника ; Методика воспитания коллектива. 1979. 686 с. Т. 2: Формирование коммунистических убеждений молодого поколения ; Как воспитать настоящего человека ; Сто советов учителю. 1979. 718 с.  Т. 3: Сердце отдаю детям ; Рождение гражданина ; Письма к сыну. 1980. 719 с. Т. 4: Павлышская средняя школа ; Разговор с молодым директором школы. 1980. 670 с. Т. 5: Педагогические статьи. 1980. 678 с.</vt:lpstr>
      <vt:lpstr>Сухомлинский, В. А. Сердце отдаю детям / В. А. Сухомлинский. – Изд. 4-е. – Киев : Радянська школа, 1973. – 288 с. </vt:lpstr>
      <vt:lpstr>Сухомлинский, В. А. Рождение гражданина / В. А. Сухомлинский. – Изд. 3-е. – Владивосток : Дальневосточное кн. изд-во, 1974. – 344 с. : ил.</vt:lpstr>
      <vt:lpstr>Сухомлинский, В. А. Разговор с молодым директором школы / В. А. Сухомлинский. – Москва : Просвещение, 1973. – 204 с. : ил.</vt:lpstr>
      <vt:lpstr>Сухомлинский, В. А. Методика воспитания коллектива / В. А. Сухомлинский. – Москва : Просвещение, 1981. – 192 с. </vt:lpstr>
      <vt:lpstr>Сухомлинский, В. А. Как воспитать настоящего человека : (этика коммунистического воспитания). Педагогическое наследие / В. А. Сухомлинский ; сост. О. В. Сухомлинская. – Москва : Педагогика, 1990. – 288 с. – (Библиотека учителя).</vt:lpstr>
      <vt:lpstr>Сухомлинский, В. А. Потребность человека в человеке / В. А. Сухомлинский ; сост. Т. В. Самсонова. – Москва : Сов. Россия, 1978. – 96 с. – (Человек среди людей).</vt:lpstr>
      <vt:lpstr>Сухомлинский, В. А. Родительская педагогика / В. А. Сухомлинский. – Москва : Знание, 1978. – 96 с. – (Нар. ун-т. Пед. фак., 6).</vt:lpstr>
      <vt:lpstr>Афоризмы В.А. Сухомлинского</vt:lpstr>
      <vt:lpstr>«Школа является подлинным очагом культуры лишь тогда, когда в ней царят четыре культа: культ Родины, культ матери, культ родного слова, культ книги»   «Ребёнок не может жить без смеха. Если вы не научили его смеяться, радостно удивляясь, сочувствуя, желая добра, если вы не сумели вызвать у него мудрую и добрую улыбку, он будет смеяться злобно, смех его будет насмешкой»</vt:lpstr>
      <vt:lpstr>                                                         Составители:  Иванов А.О. – заведующий сектором редких книг библиотеки  БГПУ им. М. Акмуллы  Фёдоров  П.И. – заведующий информационно-библиографическим отделом библиотеки  БГПУ им. М. Акмуллы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Алексей</cp:lastModifiedBy>
  <cp:revision>37</cp:revision>
  <dcterms:created xsi:type="dcterms:W3CDTF">2018-06-19T06:13:20Z</dcterms:created>
  <dcterms:modified xsi:type="dcterms:W3CDTF">2018-08-28T05:31:29Z</dcterms:modified>
</cp:coreProperties>
</file>