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4" r:id="rId1"/>
  </p:sldMasterIdLst>
  <p:sldIdLst>
    <p:sldId id="257" r:id="rId2"/>
    <p:sldId id="258" r:id="rId3"/>
    <p:sldId id="260" r:id="rId4"/>
    <p:sldId id="261" r:id="rId5"/>
    <p:sldId id="268" r:id="rId6"/>
    <p:sldId id="263" r:id="rId7"/>
    <p:sldId id="265" r:id="rId8"/>
    <p:sldId id="266" r:id="rId9"/>
    <p:sldId id="267" r:id="rId10"/>
    <p:sldId id="269" r:id="rId11"/>
    <p:sldId id="270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22.03.2018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22.03.2018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22.03.2018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22.03.2018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22.03.2018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22.03.2018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22.03.2018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22.03.2018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07504" y="692696"/>
            <a:ext cx="8856984" cy="2907755"/>
          </a:xfrm>
        </p:spPr>
        <p:txBody>
          <a:bodyPr>
            <a:noAutofit/>
          </a:bodyPr>
          <a:lstStyle/>
          <a:p>
            <a:pPr algn="ctr"/>
            <a:r>
              <a:rPr lang="ru-RU" sz="4800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Позиции современной семьи в вопросе профессиональной ориентации детей и подростков</a:t>
            </a:r>
            <a:endParaRPr lang="ru-RU" sz="48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539552" y="5085184"/>
            <a:ext cx="8064896" cy="1584176"/>
          </a:xfrm>
        </p:spPr>
        <p:txBody>
          <a:bodyPr anchor="ctr">
            <a:normAutofit fontScale="92500"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К.П.Н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., 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ЗАВ.КАФЕДРОЙ  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СОЦИАЛЬНОЙ  ПЕДАГОГИКИ </a:t>
            </a:r>
          </a:p>
          <a:p>
            <a:pPr algn="ctr"/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ФГБОУ  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 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«БГПУ им. М.АКМУЛЛЫ» </a:t>
            </a:r>
          </a:p>
          <a:p>
            <a:pPr algn="ctr"/>
            <a:r>
              <a:rPr lang="ru-RU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ЦИЛЮГИНА  ИРИНА  БОРИСОВНА</a:t>
            </a:r>
          </a:p>
          <a:p>
            <a:pPr algn="ctr"/>
            <a:endParaRPr lang="ru-RU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1124745"/>
            <a:ext cx="849694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         Общий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вывод: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Семья -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это то пространство, где формируется отношение к работе, к профессиональной деятельности. У каждого из нас, взрослых, есть свое представление о работе, которое мы, порой сами того не ведая, передаем ребенку. Если родители относятся к работе как к значимой части своей жизни, рассматривают ее как средство самореализации и самовыражения, то ребенок с раннего детства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усваивает,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что удовлетворенность жизнью напрямую связана с работой, и наоборот. </a:t>
            </a:r>
          </a:p>
        </p:txBody>
      </p:sp>
    </p:spTree>
    <p:extLst>
      <p:ext uri="{BB962C8B-B14F-4D97-AF65-F5344CB8AC3E}">
        <p14:creationId xmlns:p14="http://schemas.microsoft.com/office/powerpoint/2010/main" val="8780758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457200"/>
            <a:ext cx="8518720" cy="4844008"/>
          </a:xfrm>
        </p:spPr>
        <p:txBody>
          <a:bodyPr>
            <a:normAutofit/>
          </a:bodyPr>
          <a:lstStyle/>
          <a:p>
            <a:pPr algn="ctr"/>
            <a:r>
              <a:rPr lang="ru-RU" sz="4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БЛАГОДАРЮ ЗА ВНИМАНИЕ!</a:t>
            </a:r>
            <a:endParaRPr lang="ru-RU" sz="4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86202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11560" y="1196751"/>
            <a:ext cx="7848872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Социализация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- это процесс и результат усвоения и активного воспроизведения индивидом социального опыта (норм, умений, стереотипов, установок, принятых в обществе форм поведения и общения). Первичная социализация, закладывающая основу всего последующего функционирования человека, происходит в семье.</a:t>
            </a:r>
          </a:p>
          <a:p>
            <a:r>
              <a:rPr lang="ru-RU" sz="2400" dirty="0"/>
              <a:t> </a:t>
            </a:r>
          </a:p>
          <a:p>
            <a:pPr indent="457200"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83568" y="1268760"/>
            <a:ext cx="784887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   На 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выбор профессии ребенка могут оказывать влияние следующие факторы: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- семья (родители, родственники); </a:t>
            </a:r>
          </a:p>
          <a:p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- друзья; </a:t>
            </a:r>
          </a:p>
          <a:p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- СМИ; </a:t>
            </a:r>
          </a:p>
          <a:p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- профильное обучение; </a:t>
            </a:r>
          </a:p>
          <a:p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- сверстники. </a:t>
            </a:r>
          </a:p>
        </p:txBody>
      </p:sp>
    </p:spTree>
    <p:extLst>
      <p:ext uri="{BB962C8B-B14F-4D97-AF65-F5344CB8AC3E}">
        <p14:creationId xmlns:p14="http://schemas.microsoft.com/office/powerpoint/2010/main" val="6919525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260648"/>
            <a:ext cx="8640960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Первоначальные представления о выборе профессии формирует экономическая функция семьи, связанная с профессиональной деятельностью родителей. 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Каков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социально-профессиональный статус родителей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абитуриентов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(по данным исследовательского проекта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УрФУ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indent="457200" algn="just"/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Основную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долю поступающих составляют абитуриенты, матери которых имеют экономические специальности (60%), работают в коммерческих организациях (53%), на должности «специалист», реже встречается категория «мать – руководитель». </a:t>
            </a:r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Что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касается отцов, то наибольший удельный вес для всех категорий абитуриентов составляют папы, имеющие техническое образование. </a:t>
            </a:r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Таким образом, налицо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, если не профессиональное наследие, так уж точно поддержание семейной преемственности относительно выбора профиля вуза. Родители-папы, получившие техническое образование, очевидно, играют решающую роль при выборе технического университета.</a:t>
            </a:r>
          </a:p>
          <a:p>
            <a:pPr indent="457200"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59125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764704"/>
            <a:ext cx="8740080" cy="530696"/>
          </a:xfrm>
        </p:spPr>
        <p:txBody>
          <a:bodyPr>
            <a:noAutofit/>
          </a:bodyPr>
          <a:lstStyle/>
          <a:p>
            <a:pPr algn="ctr"/>
            <a:r>
              <a:rPr lang="ru-RU" sz="4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Позиции семьи при выборе профессии для ребенка</a:t>
            </a:r>
            <a:endParaRPr lang="ru-RU" sz="4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313482"/>
            <a:ext cx="8686800" cy="4525963"/>
          </a:xfrm>
        </p:spPr>
        <p:txBody>
          <a:bodyPr/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85292" y="2662064"/>
            <a:ext cx="2332856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активная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294984" y="2662064"/>
            <a:ext cx="2232248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пассивная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" name="Прямая со стрелкой 6"/>
          <p:cNvCxnSpPr/>
          <p:nvPr/>
        </p:nvCxnSpPr>
        <p:spPr>
          <a:xfrm flipH="1">
            <a:off x="1721680" y="1915695"/>
            <a:ext cx="2569840" cy="9094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>
            <a:endCxn id="5" idx="0"/>
          </p:cNvCxnSpPr>
          <p:nvPr/>
        </p:nvCxnSpPr>
        <p:spPr>
          <a:xfrm>
            <a:off x="4752020" y="1916832"/>
            <a:ext cx="2659088" cy="7452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Прямоугольник 12"/>
          <p:cNvSpPr/>
          <p:nvPr/>
        </p:nvSpPr>
        <p:spPr>
          <a:xfrm>
            <a:off x="179512" y="4383396"/>
            <a:ext cx="1542168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ts val="3360"/>
              </a:lnSpc>
            </a:pP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ипер</a:t>
            </a:r>
            <a:endParaRPr lang="ru-RU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ts val="3360"/>
              </a:lnSpc>
            </a:pP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активная</a:t>
            </a:r>
            <a:endParaRPr lang="ru-RU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138028" y="4383396"/>
            <a:ext cx="146876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рациональная</a:t>
            </a:r>
            <a:endParaRPr lang="ru-RU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4067944" y="4365104"/>
            <a:ext cx="2232248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Социальная среда (трудовая династия)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9" name="Прямая со стрелкой 18"/>
          <p:cNvCxnSpPr>
            <a:stCxn id="4" idx="2"/>
            <a:endCxn id="13" idx="0"/>
          </p:cNvCxnSpPr>
          <p:nvPr/>
        </p:nvCxnSpPr>
        <p:spPr>
          <a:xfrm flipH="1">
            <a:off x="950596" y="3576464"/>
            <a:ext cx="1101124" cy="8069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>
            <a:stCxn id="4" idx="2"/>
            <a:endCxn id="14" idx="0"/>
          </p:cNvCxnSpPr>
          <p:nvPr/>
        </p:nvCxnSpPr>
        <p:spPr>
          <a:xfrm>
            <a:off x="2051720" y="3576464"/>
            <a:ext cx="820688" cy="8069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>
            <a:stCxn id="4" idx="2"/>
            <a:endCxn id="15" idx="0"/>
          </p:cNvCxnSpPr>
          <p:nvPr/>
        </p:nvCxnSpPr>
        <p:spPr>
          <a:xfrm>
            <a:off x="2051720" y="3576464"/>
            <a:ext cx="3132348" cy="7886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1252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 idx="4294967295"/>
          </p:nvPr>
        </p:nvSpPr>
        <p:spPr>
          <a:xfrm>
            <a:off x="457200" y="1196975"/>
            <a:ext cx="8075240" cy="2447925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sz="4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Что влияет на выбор той или иной позиции семьи?</a:t>
            </a:r>
            <a:r>
              <a:rPr lang="ru-RU" sz="4400" cap="non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400" cap="non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100" cap="non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cap="non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cap="non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собственный опыт;</a:t>
            </a:r>
            <a:br>
              <a:rPr lang="ru-RU" cap="non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cap="non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уровень образования, культуры;</a:t>
            </a:r>
            <a:br>
              <a:rPr lang="ru-RU" cap="non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cap="non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уровень профессиональной компетентности родителей;</a:t>
            </a:r>
            <a:br>
              <a:rPr lang="ru-RU" cap="non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cap="non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СМИ;</a:t>
            </a:r>
            <a:br>
              <a:rPr lang="ru-RU" cap="non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cap="non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индивидуальные особенности родителей.</a:t>
            </a:r>
            <a:endParaRPr lang="ru-RU" cap="none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7044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457200" y="2205038"/>
            <a:ext cx="8291264" cy="3875087"/>
          </a:xfrm>
        </p:spPr>
        <p:txBody>
          <a:bodyPr>
            <a:normAutofit fontScale="92500" lnSpcReduction="20000"/>
          </a:bodyPr>
          <a:lstStyle/>
          <a:p>
            <a:pPr marL="0" lvl="0" indent="0" algn="just" fontAlgn="base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осведомленность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 ориентировка в пространстве выбора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профессий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lvl="0" indent="0" algn="just" fontAlgn="base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выявление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способностей и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склонностей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lvl="0" indent="0" algn="just" fontAlgn="base">
              <a:buNone/>
            </a:pP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-изучение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социального спроса на профессию (ситуация на рынке труда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); 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 fontAlgn="base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анализ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 организация действий (выбор пути и средств осуществления выбора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);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 fontAlgn="base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окончательный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выбор (оценка собранной информации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).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51520" y="980728"/>
            <a:ext cx="8892480" cy="720080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Выбор профессии – </a:t>
            </a:r>
            <a:r>
              <a:rPr lang="ru-RU" sz="28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это, </a:t>
            </a:r>
            <a:r>
              <a:rPr lang="ru-RU" sz="2800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прежде </a:t>
            </a:r>
            <a:r>
              <a:rPr lang="ru-RU" sz="28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всего, </a:t>
            </a:r>
            <a:r>
              <a:rPr lang="ru-RU" sz="2800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процесс, цепочка взаимосвязанных шагов, осуществляемых с учетом различных </a:t>
            </a:r>
            <a:r>
              <a:rPr lang="ru-RU" sz="28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обстоятельств:</a:t>
            </a:r>
            <a:r>
              <a:rPr lang="ru-RU" sz="2800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4266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57200"/>
            <a:ext cx="8424936" cy="11716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Наиболее типичные </a:t>
            </a:r>
            <a:r>
              <a:rPr lang="ru-RU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ошибки</a:t>
            </a:r>
            <a:br>
              <a:rPr lang="ru-RU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выбора </a:t>
            </a:r>
            <a:r>
              <a:rPr lang="ru-RU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профессии: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1988840"/>
            <a:ext cx="8515672" cy="4091285"/>
          </a:xfrm>
        </p:spPr>
        <p:txBody>
          <a:bodyPr/>
          <a:lstStyle/>
          <a:p>
            <a:pPr marL="0" indent="457200" algn="just"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группа: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«Романтичная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 или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«интеллигентная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профессия. 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 группа: « Модная профессия» . 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 группа: « Профессия, обещающая большие деньги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». 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 группа: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«Трудовые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династии или профессия как у…». </a:t>
            </a:r>
          </a:p>
          <a:p>
            <a:pPr marL="0" indent="0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71259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0"/>
            <a:ext cx="8884096" cy="12954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причины, приводящие </a:t>
            </a:r>
            <a:r>
              <a:rPr lang="ru-RU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к неправильному выбору профессии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1772816"/>
            <a:ext cx="8587680" cy="430730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Недостаточная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информированность о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профессиях.</a:t>
            </a:r>
          </a:p>
          <a:p>
            <a:pPr marL="0" indent="0"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Вторая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группа ошибок связана с незнанием себя, своего здоровья, способностей, с неумением соотнести их с требованиями профессий. 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Незнание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самих правил выбора профессий. 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465447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349</TotalTime>
  <Words>485</Words>
  <Application>Microsoft Office PowerPoint</Application>
  <PresentationFormat>Экран (4:3)</PresentationFormat>
  <Paragraphs>49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Трек</vt:lpstr>
      <vt:lpstr>Позиции современной семьи в вопросе профессиональной ориентации детей и подростков</vt:lpstr>
      <vt:lpstr>Презентация PowerPoint</vt:lpstr>
      <vt:lpstr>Презентация PowerPoint</vt:lpstr>
      <vt:lpstr>Презентация PowerPoint</vt:lpstr>
      <vt:lpstr>Позиции семьи при выборе профессии для ребенка</vt:lpstr>
      <vt:lpstr>                                   Что влияет на выбор той или иной позиции семьи?  - собственный опыт; - уровень образования, культуры; - уровень профессиональной компетентности родителей; - СМИ; - индивидуальные особенности родителей.</vt:lpstr>
      <vt:lpstr>Выбор профессии – это, прежде всего, процесс, цепочка взаимосвязанных шагов, осуществляемых с учетом различных обстоятельств: </vt:lpstr>
      <vt:lpstr>Наиболее типичные ошибки  выбора профессии:</vt:lpstr>
      <vt:lpstr>причины, приводящие к неправильному выбору профессии</vt:lpstr>
      <vt:lpstr>Презентация PowerPoint</vt:lpstr>
      <vt:lpstr>БЛАГОДАРЮ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МИНИСТЕРСТВО ОБРАЗОВАНИЯ И НАУКИ РОССИЙСКОЙ ФЕДЕРАЦИИ ФЕДЕРАЛЬНОЕ ГОСУДАРСТВЕННОЕ БЮДЖЕТНОЕ ОБРАЗОВАТЕЛЬНОЕ УЧРЕЖДЕНИЕ ВЫСШЕГО ПРОФЕССИОНАЛЬНОГО ОБРАЗОВАНИЯ «БАШКИРСКИЙ ГОСУДАРСТВЕННЫЙ ПЕДАГОГИЧЕСКИЙ УНИВЕРСИТЕТ им. М.Акмуллы»  КАФЕДРА СОЦИАЛЬНОЙ ПЕДАГОГИКИ  УПРАВЛЕНИЕ ОБРАЗОВАНИЕМ АДМИНИСТРАЦИИ ГОРОДСКОГО ОКРУГА Г. УФА РЕСПУБЛИКИ БАШКОРТОСТАН </dc:title>
  <dc:creator>1</dc:creator>
  <cp:lastModifiedBy>User</cp:lastModifiedBy>
  <cp:revision>35</cp:revision>
  <dcterms:created xsi:type="dcterms:W3CDTF">2013-10-16T17:15:43Z</dcterms:created>
  <dcterms:modified xsi:type="dcterms:W3CDTF">2018-03-22T03:26:47Z</dcterms:modified>
</cp:coreProperties>
</file>