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64" r:id="rId4"/>
    <p:sldId id="280" r:id="rId5"/>
    <p:sldId id="261" r:id="rId6"/>
    <p:sldId id="272" r:id="rId7"/>
    <p:sldId id="265" r:id="rId8"/>
    <p:sldId id="267" r:id="rId9"/>
    <p:sldId id="263" r:id="rId10"/>
    <p:sldId id="279" r:id="rId11"/>
  </p:sldIdLst>
  <p:sldSz cx="9144000" cy="5143500" type="screen16x9"/>
  <p:notesSz cx="6797675" cy="9926638"/>
  <p:embeddedFontLst>
    <p:embeddedFont>
      <p:font typeface="Raleway ExtraBold" charset="-52"/>
      <p:bold r:id="rId13"/>
      <p:boldItalic r:id="rId14"/>
    </p:embeddedFont>
    <p:embeddedFont>
      <p:font typeface="Raleway Light" charset="-52"/>
      <p:regular r:id="rId15"/>
      <p:bold r:id="rId16"/>
      <p:italic r:id="rId17"/>
      <p:boldItalic r:id="rId18"/>
    </p:embeddedFon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Montserrat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0DE40A6-2AC6-48B9-B3C0-E9BA7F97BB72}">
  <a:tblStyle styleId="{60DE40A6-2AC6-48B9-B3C0-E9BA7F97BB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4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Что такое целевое?</a:t>
            </a:r>
            <a:endParaRPr dirty="0"/>
          </a:p>
        </p:txBody>
      </p:sp>
      <p:pic>
        <p:nvPicPr>
          <p:cNvPr id="61442" name="Picture 2" descr="https://downloader.disk.yandex.ru/preview/a64369b582efaed40d6283106bc4da7c1507d52db37b009b9dd6ad6103f0c55b/6734b734/O-hr32QjyUNulEgDLaZoFy_056oY7w7eL47EsJMTacDIUF75_PiyZ1cBGZTfClFUbBWt-zm_3SadyRLUG908Nw%3D%3D?uid=0&amp;filename=%D0%97%D0%BD%D0%B0%D0%BA%20%D0%91%D0%93%D0%9F%D0%A3%20%D0%BF%D1%80%D0%BE%D0%B7%D1%80%D0%B0%D1%87%20%D1%84%D0%BE%D0%BD.png&amp;disposition=inline&amp;hash=&amp;limit=0&amp;content_type=image%2Fpng&amp;owner_uid=0&amp;tknv=v2&amp;size=1903x89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339502"/>
            <a:ext cx="638287" cy="576064"/>
          </a:xfrm>
          <a:prstGeom prst="rect">
            <a:avLst/>
          </a:prstGeom>
          <a:noFill/>
        </p:spPr>
      </p:pic>
      <p:pic>
        <p:nvPicPr>
          <p:cNvPr id="61446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771550"/>
            <a:ext cx="3790704" cy="268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70" name="Google Shape;370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 smtClean="0">
                <a:solidFill>
                  <a:schemeClr val="accent1"/>
                </a:solidFill>
              </a:rPr>
              <a:t>Спасибо</a:t>
            </a: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371" name="Google Shape;371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7774632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</a:rPr>
              <a:t>Остались вопросы</a:t>
            </a:r>
            <a:r>
              <a:rPr lang="en" sz="3600" b="1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sz="3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Ты можешь написать нам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pk@bspu.ru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</a:t>
            </a:r>
            <a:r>
              <a:rPr lang="en-US" altLang="ru-RU" dirty="0" smtClean="0">
                <a:solidFill>
                  <a:schemeClr val="tx1">
                    <a:lumMod val="50000"/>
                  </a:schemeClr>
                </a:solidFill>
                <a:sym typeface="Montserrat" charset="-52"/>
              </a:rPr>
              <a:t>ttps://vk.com/bspu.abitur</a:t>
            </a:r>
            <a:endParaRPr lang="ru-RU" altLang="ru-RU" dirty="0" smtClean="0">
              <a:solidFill>
                <a:schemeClr val="tx1">
                  <a:lumMod val="50000"/>
                </a:schemeClr>
              </a:solidFill>
              <a:sym typeface="Montserrat" charset="-52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</a:rPr>
              <a:t>Или позвонить 8 (347) 287-99-99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sz="3600" b="1" dirty="0"/>
          </a:p>
        </p:txBody>
      </p:sp>
      <p:sp>
        <p:nvSpPr>
          <p:cNvPr id="372" name="Google Shape;372;p35"/>
          <p:cNvSpPr/>
          <p:nvPr/>
        </p:nvSpPr>
        <p:spPr>
          <a:xfrm>
            <a:off x="8054234" y="327815"/>
            <a:ext cx="798007" cy="72583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39552" y="1059582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БГПУ им. </a:t>
            </a:r>
            <a:r>
              <a:rPr lang="ru-RU" dirty="0" err="1" smtClean="0">
                <a:solidFill>
                  <a:schemeClr val="tx1">
                    <a:alpha val="34000"/>
                  </a:schemeClr>
                </a:solidFill>
              </a:rPr>
              <a:t>М.Акмуллы</a:t>
            </a:r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, 2024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ЦЕЛЕВОЕ ОБУЧЕНИЕ</a:t>
            </a:r>
            <a:endParaRPr sz="4800" dirty="0">
              <a:solidFill>
                <a:srgbClr val="FFB600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899592" y="2067694"/>
            <a:ext cx="7416824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Получение профессионального образования «под заказ» определенного работодателя с последующей отработкой до 5 лет</a:t>
            </a:r>
            <a:endParaRPr lang="ru-RU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56" b="4255"/>
          <a:stretch>
            <a:fillRect/>
          </a:stretch>
        </p:blipFill>
        <p:spPr bwMode="auto">
          <a:xfrm>
            <a:off x="6804248" y="2854380"/>
            <a:ext cx="1728192" cy="18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3723878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БГПУ им. </a:t>
            </a:r>
            <a:r>
              <a:rPr lang="ru-RU" dirty="0" err="1" smtClean="0">
                <a:solidFill>
                  <a:schemeClr val="tx1">
                    <a:alpha val="34000"/>
                  </a:schemeClr>
                </a:solidFill>
              </a:rPr>
              <a:t>М.Акмуллы</a:t>
            </a:r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, 2024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Положительные стороны </a:t>
            </a: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Поступление в рамках квоты</a:t>
            </a: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Отдельный конкурс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Ниже проходной балл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Не надо платить за обучение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Поддержка</a:t>
            </a: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Обычное бюджетное место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Академическая стипендия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Дополнительная стипендия от заказчика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3"/>
          </p:nvPr>
        </p:nvSpPr>
        <p:spPr>
          <a:xfrm>
            <a:off x="5825552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Трудоустройство</a:t>
            </a: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Гарантированное рабочее место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Опыт работы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Карьерный рост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67544" y="771550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БГПУ им. </a:t>
            </a:r>
            <a:r>
              <a:rPr lang="ru-RU" dirty="0" err="1" smtClean="0">
                <a:solidFill>
                  <a:schemeClr val="tx1">
                    <a:alpha val="34000"/>
                  </a:schemeClr>
                </a:solidFill>
              </a:rPr>
              <a:t>М.Акмуллы</a:t>
            </a:r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, 2024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Стипендия главы</a:t>
            </a:r>
            <a:endParaRPr dirty="0"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67544" y="771550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БГПУ им. </a:t>
            </a:r>
            <a:r>
              <a:rPr lang="ru-RU" dirty="0" err="1" smtClean="0">
                <a:solidFill>
                  <a:schemeClr val="tx1">
                    <a:alpha val="34000"/>
                  </a:schemeClr>
                </a:solidFill>
              </a:rPr>
              <a:t>М.Акмуллы</a:t>
            </a:r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, 2024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971600" y="2859782"/>
            <a:ext cx="2332200" cy="2919000"/>
          </a:xfrm>
        </p:spPr>
        <p:txBody>
          <a:bodyPr/>
          <a:lstStyle/>
          <a:p>
            <a:r>
              <a:rPr lang="ru-RU" dirty="0" smtClean="0"/>
              <a:t>Заключил договор после 1 мая 2024 года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3423378" y="2859782"/>
            <a:ext cx="2332200" cy="2919000"/>
          </a:xfrm>
        </p:spPr>
        <p:txBody>
          <a:bodyPr/>
          <a:lstStyle/>
          <a:p>
            <a:r>
              <a:rPr lang="ru-RU" dirty="0" smtClean="0"/>
              <a:t>Студент очной формы обучения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>
          <a:xfrm>
            <a:off x="5875157" y="2859782"/>
            <a:ext cx="2332200" cy="2919000"/>
          </a:xfrm>
        </p:spPr>
        <p:txBody>
          <a:bodyPr/>
          <a:lstStyle/>
          <a:p>
            <a:r>
              <a:rPr lang="ru-RU" dirty="0" smtClean="0"/>
              <a:t>Подготовка в рамках педагогического направления – 44.00.00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65187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ВО:</a:t>
            </a:r>
          </a:p>
          <a:p>
            <a:r>
              <a:rPr lang="ru-RU" dirty="0" smtClean="0"/>
              <a:t>не </a:t>
            </a:r>
            <a:r>
              <a:rPr lang="ru-RU" dirty="0" smtClean="0"/>
              <a:t>менее 5 тыс. рублей – обучающимся I-го </a:t>
            </a:r>
            <a:r>
              <a:rPr lang="ru-RU" dirty="0" smtClean="0"/>
              <a:t>курса</a:t>
            </a:r>
            <a:endParaRPr lang="ru-RU" dirty="0" smtClean="0"/>
          </a:p>
          <a:p>
            <a:r>
              <a:rPr lang="ru-RU" dirty="0" smtClean="0"/>
              <a:t>не менее 7 тыс. рублей – обучающимся II-го </a:t>
            </a:r>
            <a:r>
              <a:rPr lang="ru-RU" dirty="0" smtClean="0"/>
              <a:t>курса</a:t>
            </a:r>
            <a:endParaRPr lang="ru-RU" dirty="0" smtClean="0"/>
          </a:p>
          <a:p>
            <a:r>
              <a:rPr lang="ru-RU" dirty="0" smtClean="0"/>
              <a:t>не менее 10 тыс. рублей – обучающимся III-го и IV-го </a:t>
            </a:r>
            <a:r>
              <a:rPr lang="ru-RU" dirty="0" smtClean="0"/>
              <a:t>курсов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851670"/>
            <a:ext cx="7776864" cy="966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" algn="ctr">
              <a:spcBef>
                <a:spcPts val="88"/>
              </a:spcBef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УКАЗ ГЛАВЫ РЕСПУБЛИКИ БАШКОРТОСТАН «Об установлении дополнительной меры социальной поддержки граждан,…заключивших договор о целевом обучении по очной форме обучения» </a:t>
            </a:r>
          </a:p>
          <a:p>
            <a:pPr marL="9525" algn="ctr">
              <a:spcBef>
                <a:spcPts val="88"/>
              </a:spcBef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от 26.11.2024 года №УГ-1228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Обязанности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Закончить обучение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Могут быть требования к успеваемости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Трудоустройство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Выберите работу по душе, и вам не придется работать ни дня в своей жизни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Конфуций</a:t>
            </a:r>
            <a:endParaRPr lang="ru-RU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7544" y="843558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БГПУ им. </a:t>
            </a:r>
            <a:r>
              <a:rPr lang="ru-RU" dirty="0" err="1" smtClean="0">
                <a:solidFill>
                  <a:schemeClr val="tx1">
                    <a:alpha val="34000"/>
                  </a:schemeClr>
                </a:solidFill>
              </a:rPr>
              <a:t>М.Акмуллы</a:t>
            </a:r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, 2024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Процесс поступления</a:t>
            </a:r>
            <a:endParaRPr dirty="0">
              <a:solidFill>
                <a:srgbClr val="FFB600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2164963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1151886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1230636" y="2898822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ru-RU" sz="2800" b="1" dirty="0" smtClean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1</a:t>
            </a:r>
            <a:endParaRPr sz="28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5944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до 10 июня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571536" y="3955927"/>
            <a:ext cx="17550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ru-RU" sz="800" b="1" dirty="0" smtClean="0"/>
              <a:t>Заказчики размещают предложения на цифровой платформе Работа в России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dirty="0" smtClean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.</a:t>
            </a:r>
            <a:endParaRPr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3256823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2699425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с 20 июня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2699423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800" b="1" dirty="0" smtClean="0"/>
              <a:t>Абитуриент подает заявку на заключение договора + согласие родителей на подачу заявки (если </a:t>
            </a:r>
            <a:r>
              <a:rPr lang="en-US" sz="800" b="1" dirty="0" smtClean="0"/>
              <a:t>&lt; 18 </a:t>
            </a:r>
            <a:r>
              <a:rPr lang="ru-RU" sz="800" b="1" dirty="0" smtClean="0"/>
              <a:t>лет) </a:t>
            </a:r>
          </a:p>
        </p:txBody>
      </p:sp>
      <p:sp>
        <p:nvSpPr>
          <p:cNvPr id="270" name="Google Shape;270;p28"/>
          <p:cNvSpPr/>
          <p:nvPr/>
        </p:nvSpPr>
        <p:spPr>
          <a:xfrm>
            <a:off x="5338808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даты уточняются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4781408" y="3955925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800" b="1" dirty="0" smtClean="0"/>
              <a:t>Абитуриенты, прошедшие по конкурсу, зачисляются в университет</a:t>
            </a:r>
          </a:p>
        </p:txBody>
      </p:sp>
      <p:sp>
        <p:nvSpPr>
          <p:cNvPr id="274" name="Google Shape;274;p28"/>
          <p:cNvSpPr/>
          <p:nvPr/>
        </p:nvSpPr>
        <p:spPr>
          <a:xfrm>
            <a:off x="7420786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68633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до 31 августа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6804248" y="3955927"/>
            <a:ext cx="1872208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800" b="1" dirty="0" smtClean="0"/>
              <a:t>Студент и заказчик (возможно работодатель) заключают договор + согласие родителей на заключение договора</a:t>
            </a:r>
          </a:p>
          <a:p>
            <a:pPr algn="ctr"/>
            <a:r>
              <a:rPr lang="ru-RU" sz="800" b="1" dirty="0" smtClean="0"/>
              <a:t> (если </a:t>
            </a:r>
            <a:r>
              <a:rPr lang="en-US" sz="800" b="1" dirty="0" smtClean="0"/>
              <a:t>&lt; 18 </a:t>
            </a:r>
            <a:r>
              <a:rPr lang="ru-RU" sz="800" b="1" dirty="0" smtClean="0"/>
              <a:t>лет)</a:t>
            </a:r>
            <a:endParaRPr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4337175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6419150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80" name="Google Shape;280;p28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81" name="Google Shape;281;p2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3;p28"/>
          <p:cNvSpPr txBox="1"/>
          <p:nvPr/>
        </p:nvSpPr>
        <p:spPr>
          <a:xfrm>
            <a:off x="3347864" y="2898822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ru-RU" sz="2800" b="1" dirty="0" smtClean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2</a:t>
            </a:r>
            <a:endParaRPr sz="28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" name="Google Shape;263;p28"/>
          <p:cNvSpPr txBox="1"/>
          <p:nvPr/>
        </p:nvSpPr>
        <p:spPr>
          <a:xfrm>
            <a:off x="5436096" y="2859782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ru-RU" sz="2800" b="1" dirty="0" smtClean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3</a:t>
            </a:r>
            <a:endParaRPr sz="28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8" name="Google Shape;263;p28"/>
          <p:cNvSpPr txBox="1"/>
          <p:nvPr/>
        </p:nvSpPr>
        <p:spPr>
          <a:xfrm>
            <a:off x="7452320" y="2859782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ru-RU" sz="2800" b="1" dirty="0" smtClean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4</a:t>
            </a:r>
            <a:endParaRPr sz="28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771550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БГПУ им. </a:t>
            </a:r>
            <a:r>
              <a:rPr lang="ru-RU" dirty="0" err="1" smtClean="0">
                <a:solidFill>
                  <a:schemeClr val="tx1">
                    <a:alpha val="34000"/>
                  </a:schemeClr>
                </a:solidFill>
              </a:rPr>
              <a:t>М.Акмуллы</a:t>
            </a:r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, 2024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3871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solidFill>
                  <a:schemeClr val="accent1"/>
                </a:solidFill>
              </a:rPr>
              <a:t>ВНИМАНИЕ!</a:t>
            </a:r>
            <a:endParaRPr lang="en" sz="4400" dirty="0">
              <a:solidFill>
                <a:schemeClr val="accent1"/>
              </a:solidFill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922000" y="1953246"/>
            <a:ext cx="3871200" cy="1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Абитуриент может поступать на целевое обучение в пределах квоты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в один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Университет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на одну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образовательную программу в соответствии с одной заявкой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157" name="Google Shape;157;p21"/>
          <p:cNvGrpSpPr/>
          <p:nvPr/>
        </p:nvGrpSpPr>
        <p:grpSpPr>
          <a:xfrm>
            <a:off x="8120067" y="370812"/>
            <a:ext cx="729938" cy="641867"/>
            <a:chOff x="1928175" y="312600"/>
            <a:chExt cx="425000" cy="373700"/>
          </a:xfrm>
        </p:grpSpPr>
        <p:sp>
          <p:nvSpPr>
            <p:cNvPr id="158" name="Google Shape;158;p21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707654"/>
            <a:ext cx="3876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771550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БГПУ им. </a:t>
            </a:r>
            <a:r>
              <a:rPr lang="ru-RU" dirty="0" err="1" smtClean="0">
                <a:solidFill>
                  <a:schemeClr val="tx1">
                    <a:alpha val="34000"/>
                  </a:schemeClr>
                </a:solidFill>
              </a:rPr>
              <a:t>М.Акмуллы</a:t>
            </a:r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, 2024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683568" y="891775"/>
            <a:ext cx="2950132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Как поступить?</a:t>
            </a:r>
            <a:endParaRPr sz="3600" dirty="0"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175" name="Google Shape;175;p23"/>
          <p:cNvGrpSpPr/>
          <p:nvPr/>
        </p:nvGrpSpPr>
        <p:grpSpPr>
          <a:xfrm>
            <a:off x="3703042" y="600903"/>
            <a:ext cx="4036590" cy="3941676"/>
            <a:chOff x="2256567" y="677103"/>
            <a:chExt cx="4036590" cy="3941676"/>
          </a:xfrm>
        </p:grpSpPr>
        <p:sp>
          <p:nvSpPr>
            <p:cNvPr id="176" name="Google Shape;176;p23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2" name="Google Shape;182;p23"/>
          <p:cNvGrpSpPr/>
          <p:nvPr/>
        </p:nvGrpSpPr>
        <p:grpSpPr>
          <a:xfrm>
            <a:off x="5893669" y="1739566"/>
            <a:ext cx="2440200" cy="2440200"/>
            <a:chOff x="4447194" y="1815766"/>
            <a:chExt cx="2440200" cy="2440200"/>
          </a:xfrm>
        </p:grpSpPr>
        <p:sp>
          <p:nvSpPr>
            <p:cNvPr id="183" name="Google Shape;183;p2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4" name="Google Shape;184;p23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Как найти заказчика?</a:t>
              </a:r>
              <a:endParaRPr sz="12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5" name="Google Shape;185;p23"/>
          <p:cNvGrpSpPr/>
          <p:nvPr/>
        </p:nvGrpSpPr>
        <p:grpSpPr>
          <a:xfrm>
            <a:off x="5013412" y="1297853"/>
            <a:ext cx="1423800" cy="1423800"/>
            <a:chOff x="3490737" y="1374053"/>
            <a:chExt cx="1423800" cy="1423800"/>
          </a:xfrm>
        </p:grpSpPr>
        <p:sp>
          <p:nvSpPr>
            <p:cNvPr id="186" name="Google Shape;186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7" name="Google Shape;187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 smtClean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Где найти заявку?</a:t>
              </a:r>
              <a:endParaRPr sz="10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8" name="Google Shape;188;p23"/>
          <p:cNvGrpSpPr/>
          <p:nvPr/>
        </p:nvGrpSpPr>
        <p:grpSpPr>
          <a:xfrm>
            <a:off x="4672228" y="2862089"/>
            <a:ext cx="1498800" cy="1498800"/>
            <a:chOff x="644203" y="3718814"/>
            <a:chExt cx="1498800" cy="1498800"/>
          </a:xfrm>
        </p:grpSpPr>
        <p:sp>
          <p:nvSpPr>
            <p:cNvPr id="189" name="Google Shape;189;p23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0" name="Google Shape;190;p23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 smtClean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Как стать </a:t>
              </a:r>
              <a:r>
                <a:rPr lang="ru-RU" sz="1000" dirty="0" err="1" smtClean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целевиком</a:t>
              </a:r>
              <a:r>
                <a:rPr lang="ru-RU" sz="1000" dirty="0" smtClean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?</a:t>
              </a:r>
              <a:endParaRPr sz="10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1" name="Google Shape;191;p23"/>
          <p:cNvGrpSpPr/>
          <p:nvPr/>
        </p:nvGrpSpPr>
        <p:grpSpPr>
          <a:xfrm>
            <a:off x="7334059" y="1114293"/>
            <a:ext cx="1030262" cy="1030262"/>
            <a:chOff x="3490737" y="1374053"/>
            <a:chExt cx="1423800" cy="1423800"/>
          </a:xfrm>
        </p:grpSpPr>
        <p:sp>
          <p:nvSpPr>
            <p:cNvPr id="192" name="Google Shape;192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3" name="Google Shape;193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 smtClean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Куда ткнуть?</a:t>
              </a:r>
              <a:endParaRPr sz="10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4" name="Google Shape;194;p23"/>
          <p:cNvGrpSpPr/>
          <p:nvPr/>
        </p:nvGrpSpPr>
        <p:grpSpPr>
          <a:xfrm>
            <a:off x="8152038" y="369832"/>
            <a:ext cx="602425" cy="641836"/>
            <a:chOff x="5970800" y="1619250"/>
            <a:chExt cx="428650" cy="456725"/>
          </a:xfrm>
        </p:grpSpPr>
        <p:sp>
          <p:nvSpPr>
            <p:cNvPr id="195" name="Google Shape;195;p2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 t="10689"/>
          <a:stretch>
            <a:fillRect/>
          </a:stretch>
        </p:blipFill>
        <p:spPr bwMode="auto">
          <a:xfrm>
            <a:off x="2339752" y="2139702"/>
            <a:ext cx="1584176" cy="252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Стрелка влево 29"/>
          <p:cNvSpPr/>
          <p:nvPr/>
        </p:nvSpPr>
        <p:spPr>
          <a:xfrm flipH="1">
            <a:off x="1763688" y="4083918"/>
            <a:ext cx="648072" cy="43204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https://avatars.mds.yandex.net/i?id=50c6985c3b7d85465141104d222c4112057f4c50-9183040-images-thumbs&amp;n=13"/>
          <p:cNvPicPr>
            <a:picLocks noChangeAspect="1" noChangeArrowheads="1"/>
          </p:cNvPicPr>
          <p:nvPr/>
        </p:nvPicPr>
        <p:blipFill>
          <a:blip r:embed="rId4"/>
          <a:srcRect l="22423" t="10080" r="26323" b="14321"/>
          <a:stretch>
            <a:fillRect/>
          </a:stretch>
        </p:blipFill>
        <p:spPr bwMode="auto">
          <a:xfrm>
            <a:off x="611560" y="2571750"/>
            <a:ext cx="1440160" cy="135015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67544" y="699542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БГПУ им. </a:t>
            </a:r>
            <a:r>
              <a:rPr lang="ru-RU" dirty="0" err="1" smtClean="0">
                <a:solidFill>
                  <a:schemeClr val="tx1">
                    <a:alpha val="34000"/>
                  </a:schemeClr>
                </a:solidFill>
              </a:rPr>
              <a:t>М.Акмуллы</a:t>
            </a:r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, 2024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922000" y="2837400"/>
            <a:ext cx="3543300" cy="15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Отчислиться</a:t>
            </a:r>
            <a:endParaRPr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Штраф в размере стоимости обучения (на момент отчисления)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Возмещение мер поддержки заказчику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 что будет если?</a:t>
            </a:r>
            <a:endParaRPr dirty="0"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678678" y="2837400"/>
            <a:ext cx="3543300" cy="15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трудоустроиться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Штраф в размере стоимости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за весь период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 обучения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Возмещение мер поддержки заказчику</a:t>
            </a:r>
          </a:p>
          <a:p>
            <a:pPr marL="0" lvl="0" indent="0">
              <a:buNone/>
            </a:pPr>
            <a:endParaRPr lang="ru-RU" sz="1600" dirty="0"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67544" y="771550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БГПУ им. </a:t>
            </a:r>
            <a:r>
              <a:rPr lang="ru-RU" dirty="0" err="1" smtClean="0">
                <a:solidFill>
                  <a:schemeClr val="tx1">
                    <a:alpha val="34000"/>
                  </a:schemeClr>
                </a:solidFill>
              </a:rPr>
              <a:t>М.Акмуллы</a:t>
            </a:r>
            <a:r>
              <a:rPr lang="ru-RU" dirty="0" smtClean="0">
                <a:solidFill>
                  <a:schemeClr val="tx1">
                    <a:alpha val="34000"/>
                  </a:schemeClr>
                </a:solidFill>
              </a:rPr>
              <a:t>, 2024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CCCCCC"/>
      </a:lt2>
      <a:accent1>
        <a:srgbClr val="FFB600"/>
      </a:accent1>
      <a:accent2>
        <a:srgbClr val="FF8400"/>
      </a:accent2>
      <a:accent3>
        <a:srgbClr val="FA5E5E"/>
      </a:accent3>
      <a:accent4>
        <a:srgbClr val="E42A87"/>
      </a:accent4>
      <a:accent5>
        <a:srgbClr val="B143C7"/>
      </a:accent5>
      <a:accent6>
        <a:srgbClr val="7241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397</Words>
  <Application>Microsoft Office PowerPoint</Application>
  <PresentationFormat>Экран (16:9)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Raleway ExtraBold</vt:lpstr>
      <vt:lpstr>Raleway Light</vt:lpstr>
      <vt:lpstr>Verdana</vt:lpstr>
      <vt:lpstr>Montserrat</vt:lpstr>
      <vt:lpstr>Olivia template</vt:lpstr>
      <vt:lpstr>Что такое целевое?</vt:lpstr>
      <vt:lpstr>ЦЕЛЕВОЕ ОБУЧЕНИЕ</vt:lpstr>
      <vt:lpstr>Положительные стороны </vt:lpstr>
      <vt:lpstr>Стипендия главы</vt:lpstr>
      <vt:lpstr>Обязанности</vt:lpstr>
      <vt:lpstr>Процесс поступления</vt:lpstr>
      <vt:lpstr>ВНИМАНИЕ!</vt:lpstr>
      <vt:lpstr>Как поступить?</vt:lpstr>
      <vt:lpstr>А что будет если?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user207</dc:creator>
  <cp:lastModifiedBy>user207</cp:lastModifiedBy>
  <cp:revision>45</cp:revision>
  <dcterms:modified xsi:type="dcterms:W3CDTF">2024-12-25T10:39:56Z</dcterms:modified>
</cp:coreProperties>
</file>