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handoutMasterIdLst>
    <p:handoutMasterId r:id="rId40"/>
  </p:handoutMasterIdLst>
  <p:sldIdLst>
    <p:sldId id="293" r:id="rId2"/>
    <p:sldId id="257" r:id="rId3"/>
    <p:sldId id="336" r:id="rId4"/>
    <p:sldId id="291" r:id="rId5"/>
    <p:sldId id="294" r:id="rId6"/>
    <p:sldId id="272" r:id="rId7"/>
    <p:sldId id="270" r:id="rId8"/>
    <p:sldId id="296" r:id="rId9"/>
    <p:sldId id="299" r:id="rId10"/>
    <p:sldId id="290" r:id="rId11"/>
    <p:sldId id="300" r:id="rId12"/>
    <p:sldId id="287" r:id="rId13"/>
    <p:sldId id="292" r:id="rId14"/>
    <p:sldId id="288" r:id="rId15"/>
    <p:sldId id="289" r:id="rId16"/>
    <p:sldId id="301" r:id="rId17"/>
    <p:sldId id="302" r:id="rId18"/>
    <p:sldId id="273" r:id="rId19"/>
    <p:sldId id="282" r:id="rId20"/>
    <p:sldId id="334" r:id="rId21"/>
    <p:sldId id="335" r:id="rId22"/>
    <p:sldId id="314" r:id="rId23"/>
    <p:sldId id="315" r:id="rId24"/>
    <p:sldId id="331" r:id="rId25"/>
    <p:sldId id="316" r:id="rId26"/>
    <p:sldId id="317" r:id="rId27"/>
    <p:sldId id="318" r:id="rId28"/>
    <p:sldId id="319" r:id="rId29"/>
    <p:sldId id="320" r:id="rId30"/>
    <p:sldId id="321" r:id="rId31"/>
    <p:sldId id="323" r:id="rId32"/>
    <p:sldId id="324" r:id="rId33"/>
    <p:sldId id="325" r:id="rId34"/>
    <p:sldId id="326" r:id="rId35"/>
    <p:sldId id="327" r:id="rId36"/>
    <p:sldId id="329" r:id="rId37"/>
    <p:sldId id="279" r:id="rId38"/>
    <p:sldId id="280" r:id="rId3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ome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50" autoAdjust="0"/>
    <p:restoredTop sz="91203" autoAdjust="0"/>
  </p:normalViewPr>
  <p:slideViewPr>
    <p:cSldViewPr>
      <p:cViewPr varScale="1">
        <p:scale>
          <a:sx n="82" d="100"/>
          <a:sy n="82" d="100"/>
        </p:scale>
        <p:origin x="-82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12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C74C5299-B78E-4EB8-9408-CA5D30CCE863}" type="datetimeFigureOut">
              <a:rPr lang="ru-RU"/>
              <a:pPr>
                <a:defRPr/>
              </a:pPr>
              <a:t>01.12.2017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78B34F3E-3F84-456E-9748-8D69B8429B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952D0-1455-415C-AB71-BEB7CA0CD209}" type="datetimeFigureOut">
              <a:rPr lang="en-US"/>
              <a:pPr>
                <a:defRPr/>
              </a:pPr>
              <a:t>12/1/2017</a:t>
            </a:fld>
            <a:endParaRPr lang="en-US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7BD3E-3FDF-4A16-B787-5993707DDE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10313-4952-4A52-ADAB-70E2DBA0DA88}" type="datetimeFigureOut">
              <a:rPr lang="en-US"/>
              <a:pPr>
                <a:defRPr/>
              </a:pPr>
              <a:t>12/1/2017</a:t>
            </a:fld>
            <a:endParaRPr lang="en-US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79C5F-DA98-4421-A0C6-7DB6952457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5912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319FF-DA49-490F-AF45-D50DDE416EDF}" type="datetimeFigureOut">
              <a:rPr lang="en-US"/>
              <a:pPr>
                <a:defRPr/>
              </a:pPr>
              <a:t>12/1/2017</a:t>
            </a:fld>
            <a:endParaRPr lang="en-US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C6C9F-299B-481F-A50B-AA296C4A41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5912">
    <p:wheel spokes="8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C3E6D-CC32-4F40-AEE6-FC9419B8FE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CC170-3BF0-4C28-A442-634C200963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F22E0-F009-4D50-B04F-67028B0BC8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F079D-521C-4B7F-B717-65F0D230FE86}" type="datetimeFigureOut">
              <a:rPr lang="en-US"/>
              <a:pPr>
                <a:defRPr/>
              </a:pPr>
              <a:t>12/1/2017</a:t>
            </a:fld>
            <a:endParaRPr lang="en-US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41EA9-9A3A-4EC6-80E3-F2C8C8DBAB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5912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C804A-7ED9-49E2-8F5D-A6533FD422F1}" type="datetimeFigureOut">
              <a:rPr lang="en-US"/>
              <a:pPr>
                <a:defRPr/>
              </a:pPr>
              <a:t>12/1/2017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5353E-D34A-4CBF-BD7E-214AAA3B08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65284-7725-42AD-AA3A-71C8B5A67C39}" type="datetimeFigureOut">
              <a:rPr lang="en-US"/>
              <a:pPr>
                <a:defRPr/>
              </a:pPr>
              <a:t>12/1/2017</a:t>
            </a:fld>
            <a:endParaRPr lang="en-US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464B7-02A9-4B74-9EB4-DBF95A464B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5912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500CD-E668-40E6-83D3-4EC16C0B1AB7}" type="datetimeFigureOut">
              <a:rPr lang="en-US"/>
              <a:pPr>
                <a:defRPr/>
              </a:pPr>
              <a:t>12/1/2017</a:t>
            </a:fld>
            <a:endParaRPr lang="en-US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81668-B14D-4DA4-ACD4-17C7AC5890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5912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FF5A0-0F00-442C-8913-D9BFB4125018}" type="datetimeFigureOut">
              <a:rPr lang="en-US"/>
              <a:pPr>
                <a:defRPr/>
              </a:pPr>
              <a:t>12/1/2017</a:t>
            </a:fld>
            <a:endParaRPr lang="en-US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3F6B3-FBDE-4D4E-BA7B-6C403BC24A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5912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DC890-F986-4F6E-AFBD-582EFBA7EEDD}" type="datetimeFigureOut">
              <a:rPr lang="en-US"/>
              <a:pPr>
                <a:defRPr/>
              </a:pPr>
              <a:t>12/1/2017</a:t>
            </a:fld>
            <a:endParaRPr lang="en-US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C50E1-8CD7-4458-B347-F859CDF4D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5912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CD576-2F86-41EC-A125-1731F1DE5F1C}" type="datetimeFigureOut">
              <a:rPr lang="en-US"/>
              <a:pPr>
                <a:defRPr/>
              </a:pPr>
              <a:t>12/1/2017</a:t>
            </a:fld>
            <a:endParaRPr lang="en-US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AE4AD-3E92-4360-B4C5-64E3F2AEE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5912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0A7BC-5A56-4161-9594-1BA6FAA1E714}" type="datetimeFigureOut">
              <a:rPr lang="en-US"/>
              <a:pPr>
                <a:defRPr/>
              </a:pPr>
              <a:t>12/1/2017</a:t>
            </a:fld>
            <a:endParaRPr lang="en-US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1CF5F-C628-4F40-B73A-4EA6CC8A81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AD2A38A-46DD-443F-8E5D-03E7CBD330C7}" type="datetimeFigureOut">
              <a:rPr lang="en-US"/>
              <a:pPr>
                <a:defRPr/>
              </a:pPr>
              <a:t>12/1/2017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66A982C-3D1D-4A9B-B92B-11ED7D0D3B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</p:sldLayoutIdLst>
  <p:transition spd="med">
    <p:wheel spokes="8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9C007F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9C007F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68007F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23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file:///C:\Users\home\Desktop\&#1074;%20&#1096;&#1082;&#1086;&#1083;&#1091;%20&#1070;&#1085;&#1077;&#1089;&#1082;&#1086;\&#1076;&#1083;&#1103;%20&#1096;&#1082;&#1086;&#1083;&#1099;257.wav" TargetMode="External"/><Relationship Id="rId1" Type="http://schemas.openxmlformats.org/officeDocument/2006/relationships/audio" Target="file:///C:\Users\home\Desktop\&#1074;%20&#1096;&#1082;&#1086;&#1083;&#1091;%20&#1070;&#1085;&#1077;&#1089;&#1082;&#1086;\spokojnaya_nezhnaya_krasivaya_muzyka_-_dlya_prezentacii_kuratora_(xMusic.me).mp3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2.jpeg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Прямоугольник 1"/>
          <p:cNvSpPr>
            <a:spLocks noChangeArrowheads="1"/>
          </p:cNvSpPr>
          <p:nvPr/>
        </p:nvSpPr>
        <p:spPr bwMode="auto">
          <a:xfrm>
            <a:off x="1265238" y="1219200"/>
            <a:ext cx="66294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onstantia" pitchFamily="18" charset="0"/>
              </a:rPr>
              <a:t>Презентация по практике</a:t>
            </a:r>
            <a:br>
              <a:rPr lang="ru-RU" sz="2800" b="1">
                <a:latin typeface="Constantia" pitchFamily="18" charset="0"/>
              </a:rPr>
            </a:br>
            <a:r>
              <a:rPr lang="ru-RU" sz="2800" b="1">
                <a:latin typeface="Constantia" pitchFamily="18" charset="0"/>
              </a:rPr>
              <a:t>На базе МАДОУ «Центр развития ребенка – детский сад № 212»</a:t>
            </a:r>
          </a:p>
        </p:txBody>
      </p:sp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5410200" y="3810000"/>
            <a:ext cx="3825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nstantia" pitchFamily="18" charset="0"/>
              </a:rPr>
              <a:t>Выполнили:студенты СОЛОГ 41-14</a:t>
            </a:r>
            <a:br>
              <a:rPr lang="ru-RU">
                <a:latin typeface="Constantia" pitchFamily="18" charset="0"/>
              </a:rPr>
            </a:br>
            <a:endParaRPr lang="ru-RU">
              <a:latin typeface="Constantia" pitchFamily="18" charset="0"/>
            </a:endParaRPr>
          </a:p>
        </p:txBody>
      </p:sp>
      <p:pic>
        <p:nvPicPr>
          <p:cNvPr id="17411" name="Picture 6" descr="Книга"/>
          <p:cNvPicPr>
            <a:picLocks noChangeAspect="1" noChangeArrowheads="1"/>
          </p:cNvPicPr>
          <p:nvPr/>
        </p:nvPicPr>
        <p:blipFill>
          <a:blip r:embed="rId2"/>
          <a:srcRect t="1903" b="69547"/>
          <a:stretch>
            <a:fillRect/>
          </a:stretch>
        </p:blipFill>
        <p:spPr bwMode="auto">
          <a:xfrm>
            <a:off x="2185988" y="363538"/>
            <a:ext cx="4627562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 descr="7_0064"/>
          <p:cNvPicPr>
            <a:picLocks noChangeAspect="1" noChangeArrowheads="1"/>
          </p:cNvPicPr>
          <p:nvPr/>
        </p:nvPicPr>
        <p:blipFill>
          <a:blip r:embed="rId3"/>
          <a:srcRect r="-345"/>
          <a:stretch>
            <a:fillRect/>
          </a:stretch>
        </p:blipFill>
        <p:spPr bwMode="auto">
          <a:xfrm>
            <a:off x="1066800" y="4525963"/>
            <a:ext cx="131127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5912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 descr="http://player.myshared.ru/783333/data/images/img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395288"/>
            <a:ext cx="2562225" cy="828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152400"/>
            <a:ext cx="8763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На базе ДОУ проводится практика по подготовке учителей-логопедов.</a:t>
            </a:r>
            <a:br>
              <a:rPr lang="ru-RU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</a:br>
            <a:r>
              <a:rPr lang="ru-RU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В ходе практики нами были реализованы следующие задачи:</a:t>
            </a:r>
            <a:endParaRPr lang="ru-RU" dirty="0">
              <a:latin typeface="+mn-lt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8200" y="1841500"/>
            <a:ext cx="7086600" cy="43307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Знакомство со спецификой образовательного учреждения, с педагогическим коллективом, с условиями, созданными для воспитания и образования детей с ОНР. 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Знакомство с расписанием занятий, с детьми логопедической группы.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Знакомство с методической литературой, пособиями и оснащением логопедического кабинета.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Анализ медицинских и речевых карт.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Знакомство с тетрадями взаимодействия учителя-логопеда и воспитателей.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Знакомство с перспективным планированием, с разработанной программой занятий в логопедической группе.</a:t>
            </a:r>
          </a:p>
        </p:txBody>
      </p:sp>
      <p:pic>
        <p:nvPicPr>
          <p:cNvPr id="26628" name="Picture 4" descr="7_0064"/>
          <p:cNvPicPr>
            <a:picLocks noChangeAspect="1" noChangeArrowheads="1"/>
          </p:cNvPicPr>
          <p:nvPr/>
        </p:nvPicPr>
        <p:blipFill>
          <a:blip r:embed="rId3"/>
          <a:srcRect r="-345"/>
          <a:stretch>
            <a:fillRect/>
          </a:stretch>
        </p:blipFill>
        <p:spPr bwMode="auto">
          <a:xfrm>
            <a:off x="7832725" y="4572000"/>
            <a:ext cx="131127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6" descr="Книга"/>
          <p:cNvPicPr>
            <a:picLocks noChangeAspect="1" noChangeArrowheads="1"/>
          </p:cNvPicPr>
          <p:nvPr/>
        </p:nvPicPr>
        <p:blipFill>
          <a:blip r:embed="rId4"/>
          <a:srcRect t="1903" b="69547"/>
          <a:stretch>
            <a:fillRect/>
          </a:stretch>
        </p:blipFill>
        <p:spPr bwMode="auto">
          <a:xfrm>
            <a:off x="2209800" y="838200"/>
            <a:ext cx="4627563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5912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3"/>
          <p:cNvSpPr>
            <a:spLocks noGrp="1"/>
          </p:cNvSpPr>
          <p:nvPr>
            <p:ph type="body" idx="4294967295"/>
          </p:nvPr>
        </p:nvSpPr>
        <p:spPr>
          <a:xfrm>
            <a:off x="1295400" y="1524000"/>
            <a:ext cx="6705600" cy="685800"/>
          </a:xfrm>
        </p:spPr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ru-RU" b="1" smtClean="0"/>
              <a:t>Логопедический уголок </a:t>
            </a:r>
          </a:p>
        </p:txBody>
      </p:sp>
      <p:pic>
        <p:nvPicPr>
          <p:cNvPr id="27650" name="Picture 6" descr="Книга"/>
          <p:cNvPicPr>
            <a:picLocks noGrp="1" noChangeAspect="1" noChangeArrowheads="1"/>
          </p:cNvPicPr>
          <p:nvPr>
            <p:ph type="title" idx="4294967295"/>
          </p:nvPr>
        </p:nvPicPr>
        <p:blipFill>
          <a:blip r:embed="rId2"/>
          <a:srcRect t="1903" b="69547"/>
          <a:stretch>
            <a:fillRect/>
          </a:stretch>
        </p:blipFill>
        <p:spPr>
          <a:xfrm>
            <a:off x="1143000" y="381000"/>
            <a:ext cx="5943600" cy="1143000"/>
          </a:xfrm>
        </p:spPr>
      </p:pic>
      <p:pic>
        <p:nvPicPr>
          <p:cNvPr id="27651" name="Picture 6" descr="Книга"/>
          <p:cNvPicPr>
            <a:picLocks noChangeAspect="1" noChangeArrowheads="1"/>
          </p:cNvPicPr>
          <p:nvPr/>
        </p:nvPicPr>
        <p:blipFill>
          <a:blip r:embed="rId2"/>
          <a:srcRect t="1903" b="69547"/>
          <a:stretch>
            <a:fillRect/>
          </a:stretch>
        </p:blipFill>
        <p:spPr bwMode="auto">
          <a:xfrm>
            <a:off x="1981200" y="228600"/>
            <a:ext cx="4967288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6" descr="S5FQXlpjSV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362200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7" descr="sObyCaSkFb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24384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8" descr="ZZe8WZY6Yl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90800" y="39624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5912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3400" y="1981200"/>
            <a:ext cx="4038600" cy="28321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5"/>
                </a:solidFill>
                <a:latin typeface="+mn-lt"/>
                <a:cs typeface="+mn-cs"/>
              </a:rPr>
              <a:t>Есть в кабинете уголок рабочий:</a:t>
            </a:r>
            <a:br>
              <a:rPr lang="ru-RU" sz="2000" b="1" i="1" dirty="0">
                <a:solidFill>
                  <a:schemeClr val="accent5"/>
                </a:solidFill>
                <a:latin typeface="+mn-lt"/>
                <a:cs typeface="+mn-cs"/>
              </a:rPr>
            </a:br>
            <a:r>
              <a:rPr lang="ru-RU" sz="2000" b="1" i="1" dirty="0">
                <a:solidFill>
                  <a:schemeClr val="accent5"/>
                </a:solidFill>
                <a:latin typeface="+mn-lt"/>
                <a:cs typeface="+mn-cs"/>
              </a:rPr>
              <a:t>Здесь каждый день,</a:t>
            </a:r>
            <a:r>
              <a:rPr lang="en-US" sz="2000" b="1" i="1" dirty="0">
                <a:solidFill>
                  <a:schemeClr val="accent5"/>
                </a:solidFill>
                <a:latin typeface="+mn-lt"/>
                <a:cs typeface="+mn-cs"/>
              </a:rPr>
              <a:t/>
            </a:r>
            <a:br>
              <a:rPr lang="en-US" sz="2000" b="1" i="1" dirty="0">
                <a:solidFill>
                  <a:schemeClr val="accent5"/>
                </a:solidFill>
                <a:latin typeface="+mn-lt"/>
                <a:cs typeface="+mn-cs"/>
              </a:rPr>
            </a:br>
            <a:r>
              <a:rPr lang="ru-RU" sz="2000" b="1" i="1" dirty="0">
                <a:solidFill>
                  <a:schemeClr val="accent5"/>
                </a:solidFill>
                <a:latin typeface="+mn-lt"/>
                <a:cs typeface="+mn-cs"/>
              </a:rPr>
              <a:t> почти до самой ночи</a:t>
            </a:r>
            <a:br>
              <a:rPr lang="ru-RU" sz="2000" b="1" i="1" dirty="0">
                <a:solidFill>
                  <a:schemeClr val="accent5"/>
                </a:solidFill>
                <a:latin typeface="+mn-lt"/>
                <a:cs typeface="+mn-cs"/>
              </a:rPr>
            </a:br>
            <a:r>
              <a:rPr lang="ru-RU" sz="2000" b="1" i="1" dirty="0">
                <a:solidFill>
                  <a:schemeClr val="accent5"/>
                </a:solidFill>
                <a:latin typeface="+mn-lt"/>
                <a:cs typeface="+mn-cs"/>
              </a:rPr>
              <a:t>Писали мы  конспекты и придумывали сказки,</a:t>
            </a:r>
            <a:br>
              <a:rPr lang="ru-RU" sz="2000" b="1" i="1" dirty="0">
                <a:solidFill>
                  <a:schemeClr val="accent5"/>
                </a:solidFill>
                <a:latin typeface="+mn-lt"/>
                <a:cs typeface="+mn-cs"/>
              </a:rPr>
            </a:br>
            <a:r>
              <a:rPr lang="ru-RU" sz="2000" b="1" i="1" dirty="0">
                <a:solidFill>
                  <a:schemeClr val="accent5"/>
                </a:solidFill>
                <a:latin typeface="+mn-lt"/>
                <a:cs typeface="+mn-cs"/>
              </a:rPr>
              <a:t>Разминки, упражнения, загадки.</a:t>
            </a:r>
            <a:r>
              <a:rPr lang="ru-RU" b="1" i="1" dirty="0">
                <a:solidFill>
                  <a:schemeClr val="accent5"/>
                </a:solidFill>
                <a:latin typeface="+mn-lt"/>
                <a:cs typeface="+mn-cs"/>
              </a:rPr>
              <a:t/>
            </a:r>
            <a:br>
              <a:rPr lang="ru-RU" b="1" i="1" dirty="0">
                <a:solidFill>
                  <a:schemeClr val="accent5"/>
                </a:solidFill>
                <a:latin typeface="+mn-lt"/>
                <a:cs typeface="+mn-cs"/>
              </a:rPr>
            </a:br>
            <a:endParaRPr lang="ru-RU" b="1" i="1" dirty="0">
              <a:solidFill>
                <a:schemeClr val="accent5"/>
              </a:solidFill>
              <a:latin typeface="+mn-lt"/>
              <a:cs typeface="+mn-cs"/>
            </a:endParaRPr>
          </a:p>
        </p:txBody>
      </p:sp>
      <p:pic>
        <p:nvPicPr>
          <p:cNvPr id="29698" name="Picture 6" descr="Книга"/>
          <p:cNvPicPr>
            <a:picLocks noChangeAspect="1" noChangeArrowheads="1"/>
          </p:cNvPicPr>
          <p:nvPr/>
        </p:nvPicPr>
        <p:blipFill>
          <a:blip r:embed="rId3"/>
          <a:srcRect t="1903" b="69547"/>
          <a:stretch>
            <a:fillRect/>
          </a:stretch>
        </p:blipFill>
        <p:spPr bwMode="auto">
          <a:xfrm>
            <a:off x="2209800" y="609600"/>
            <a:ext cx="4967288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4" descr="7_0064"/>
          <p:cNvPicPr>
            <a:picLocks noChangeAspect="1" noChangeArrowheads="1"/>
          </p:cNvPicPr>
          <p:nvPr/>
        </p:nvPicPr>
        <p:blipFill>
          <a:blip r:embed="rId4"/>
          <a:srcRect r="-345"/>
          <a:stretch>
            <a:fillRect/>
          </a:stretch>
        </p:blipFill>
        <p:spPr bwMode="auto">
          <a:xfrm>
            <a:off x="7486650" y="4343400"/>
            <a:ext cx="1657350" cy="239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11"/>
          <p:cNvSpPr>
            <a:spLocks noChangeArrowheads="1"/>
          </p:cNvSpPr>
          <p:nvPr/>
        </p:nvSpPr>
        <p:spPr bwMode="auto">
          <a:xfrm rot="737716">
            <a:off x="1479550" y="6086475"/>
            <a:ext cx="587375" cy="479425"/>
          </a:xfrm>
          <a:prstGeom prst="rect">
            <a:avLst/>
          </a:prstGeom>
          <a:solidFill>
            <a:srgbClr val="FF33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rgbClr val="FFFF66"/>
                </a:solidFill>
                <a:latin typeface="Constantia" pitchFamily="18" charset="0"/>
              </a:rPr>
              <a:t>Д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 rot="771960">
            <a:off x="809625" y="6084888"/>
            <a:ext cx="647700" cy="503237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+mn-lt"/>
                <a:cs typeface="+mn-cs"/>
              </a:rPr>
              <a:t>Б</a:t>
            </a:r>
          </a:p>
        </p:txBody>
      </p:sp>
      <p:sp>
        <p:nvSpPr>
          <p:cNvPr id="29702" name="Rectangle 7"/>
          <p:cNvSpPr>
            <a:spLocks noChangeArrowheads="1"/>
          </p:cNvSpPr>
          <p:nvPr/>
        </p:nvSpPr>
        <p:spPr bwMode="auto">
          <a:xfrm rot="-649070">
            <a:off x="1108075" y="5313363"/>
            <a:ext cx="647700" cy="503237"/>
          </a:xfrm>
          <a:prstGeom prst="rect">
            <a:avLst/>
          </a:prstGeom>
          <a:gradFill rotWithShape="1">
            <a:gsLst>
              <a:gs pos="0">
                <a:srgbClr val="0000E6"/>
              </a:gs>
              <a:gs pos="50000">
                <a:srgbClr val="CCECFF"/>
              </a:gs>
              <a:gs pos="100000">
                <a:srgbClr val="0000E6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E6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rgbClr val="FFCCFF"/>
                </a:solidFill>
                <a:latin typeface="Constantia" pitchFamily="18" charset="0"/>
              </a:rPr>
              <a:t>Г</a:t>
            </a:r>
          </a:p>
        </p:txBody>
      </p:sp>
      <p:sp>
        <p:nvSpPr>
          <p:cNvPr id="29703" name="Rectangle 8"/>
          <p:cNvSpPr>
            <a:spLocks noChangeArrowheads="1"/>
          </p:cNvSpPr>
          <p:nvPr/>
        </p:nvSpPr>
        <p:spPr bwMode="auto">
          <a:xfrm>
            <a:off x="533400" y="5562600"/>
            <a:ext cx="593725" cy="468313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50000">
                <a:srgbClr val="FF3300"/>
              </a:gs>
              <a:gs pos="100000">
                <a:srgbClr val="FFFF66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rgbClr val="0000E6"/>
                </a:solidFill>
                <a:latin typeface="Constantia" pitchFamily="18" charset="0"/>
              </a:rPr>
              <a:t>В</a:t>
            </a:r>
          </a:p>
        </p:txBody>
      </p:sp>
      <p:pic>
        <p:nvPicPr>
          <p:cNvPr id="29704" name="Picture 1" descr="C:\Users\Рафаэль\Desktop\фото Артурчика и не только\ляля\ПРАКТИКА\IMG_20151001_10141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43400" y="1828800"/>
            <a:ext cx="295275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med" advClick="0" advTm="15912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1752600"/>
            <a:ext cx="4572000" cy="45243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Каждым студентом проводятся логопедические обследования детей, используются различные наглядные пособия.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Составляются и в дальнейшем </a:t>
            </a:r>
            <a:r>
              <a:rPr lang="ru-RU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проводятся фронтальные, </a:t>
            </a:r>
            <a:r>
              <a:rPr lang="ru-RU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индивидуальные коррекционные занятия с детьми с ОНР.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Учащиеся принимают участие в оформлении наглядных пособий 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i="1" dirty="0">
                <a:latin typeface="+mn-lt"/>
                <a:cs typeface="+mn-cs"/>
              </a:rPr>
              <a:t>Каждым студентом проводится по одному индивидуальному и фронтальному итоговых логопедических занятия. Выполняется анализ проведенных занятий.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i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30722" name="Picture 4" descr="7_0064"/>
          <p:cNvPicPr>
            <a:picLocks noChangeAspect="1" noChangeArrowheads="1"/>
          </p:cNvPicPr>
          <p:nvPr/>
        </p:nvPicPr>
        <p:blipFill>
          <a:blip r:embed="rId2"/>
          <a:srcRect r="-345"/>
          <a:stretch>
            <a:fillRect/>
          </a:stretch>
        </p:blipFill>
        <p:spPr bwMode="auto">
          <a:xfrm>
            <a:off x="7467600" y="4800600"/>
            <a:ext cx="131127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6" descr="Книга"/>
          <p:cNvPicPr>
            <a:picLocks noChangeAspect="1" noChangeArrowheads="1"/>
          </p:cNvPicPr>
          <p:nvPr/>
        </p:nvPicPr>
        <p:blipFill>
          <a:blip r:embed="rId3"/>
          <a:srcRect t="1903" b="69547"/>
          <a:stretch>
            <a:fillRect/>
          </a:stretch>
        </p:blipFill>
        <p:spPr bwMode="auto">
          <a:xfrm>
            <a:off x="1979613" y="476250"/>
            <a:ext cx="496728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2" descr="C:\Users\Рафаэль\Desktop\фото Артурчика и не только\ляля\ПРАКТИКА\IMG-20151021-WA00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2286000"/>
            <a:ext cx="406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5912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Прямоугольник 1"/>
          <p:cNvSpPr>
            <a:spLocks noChangeArrowheads="1"/>
          </p:cNvSpPr>
          <p:nvPr/>
        </p:nvSpPr>
        <p:spPr bwMode="auto">
          <a:xfrm>
            <a:off x="2286000" y="241300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nstantia" pitchFamily="18" charset="0"/>
              </a:rPr>
              <a:t/>
            </a:r>
            <a:br>
              <a:rPr lang="ru-RU">
                <a:latin typeface="Constantia" pitchFamily="18" charset="0"/>
              </a:rPr>
            </a:br>
            <a:endParaRPr lang="ru-RU">
              <a:latin typeface="Constant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95600" y="1447800"/>
            <a:ext cx="3124200" cy="3416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b="1" i="1" dirty="0">
                <a:solidFill>
                  <a:schemeClr val="accent5"/>
                </a:solidFill>
                <a:latin typeface="+mn-lt"/>
                <a:cs typeface="+mn-cs"/>
              </a:rPr>
              <a:t>Родителям, педагогам мы помогаем,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b="1" i="1" dirty="0">
                <a:solidFill>
                  <a:schemeClr val="accent5"/>
                </a:solidFill>
                <a:latin typeface="+mn-lt"/>
                <a:cs typeface="+mn-cs"/>
              </a:rPr>
              <a:t>Как детям их помочь определяем.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b="1" i="1" dirty="0">
                <a:solidFill>
                  <a:schemeClr val="accent5"/>
                </a:solidFill>
                <a:latin typeface="+mn-lt"/>
                <a:cs typeface="+mn-cs"/>
              </a:rPr>
              <a:t>Даем рекомендации, советы,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b="1" i="1" dirty="0">
                <a:solidFill>
                  <a:schemeClr val="accent5"/>
                </a:solidFill>
                <a:latin typeface="+mn-lt"/>
                <a:cs typeface="+mn-cs"/>
              </a:rPr>
              <a:t>Читаем вместе мы журналы и газеты.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b="1" i="1" dirty="0">
                <a:solidFill>
                  <a:schemeClr val="accent5"/>
                </a:solidFill>
                <a:latin typeface="+mn-lt"/>
                <a:cs typeface="+mn-cs"/>
              </a:rPr>
              <a:t>Проводим мы дискуссии и тесты,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b="1" i="1" dirty="0">
                <a:solidFill>
                  <a:schemeClr val="accent5"/>
                </a:solidFill>
                <a:latin typeface="+mn-lt"/>
                <a:cs typeface="+mn-cs"/>
              </a:rPr>
              <a:t>Ведь для успеха надо всем                                      трудиться вместе.</a:t>
            </a:r>
          </a:p>
        </p:txBody>
      </p:sp>
      <p:pic>
        <p:nvPicPr>
          <p:cNvPr id="3075" name="Picture 3" descr="C:\Users\home\Desktop\в школу Юнеско\photo45363097_3540788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1371600"/>
            <a:ext cx="271303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C:\Users\home\Desktop\в школу Юнеско\photo45363097_3540788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524000"/>
            <a:ext cx="2743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6" descr="Книга"/>
          <p:cNvPicPr>
            <a:picLocks noChangeAspect="1" noChangeArrowheads="1"/>
          </p:cNvPicPr>
          <p:nvPr/>
        </p:nvPicPr>
        <p:blipFill>
          <a:blip r:embed="rId4"/>
          <a:srcRect t="1903" b="69547"/>
          <a:stretch>
            <a:fillRect/>
          </a:stretch>
        </p:blipFill>
        <p:spPr bwMode="auto">
          <a:xfrm>
            <a:off x="1981200" y="381000"/>
            <a:ext cx="4967288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4" descr="7_0064"/>
          <p:cNvPicPr>
            <a:picLocks noChangeAspect="1" noChangeArrowheads="1"/>
          </p:cNvPicPr>
          <p:nvPr/>
        </p:nvPicPr>
        <p:blipFill>
          <a:blip r:embed="rId5"/>
          <a:srcRect r="-345"/>
          <a:stretch>
            <a:fillRect/>
          </a:stretch>
        </p:blipFill>
        <p:spPr bwMode="auto">
          <a:xfrm>
            <a:off x="7010400" y="4343400"/>
            <a:ext cx="1657350" cy="239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1" name="Rectangle 11"/>
          <p:cNvSpPr>
            <a:spLocks noChangeArrowheads="1"/>
          </p:cNvSpPr>
          <p:nvPr/>
        </p:nvSpPr>
        <p:spPr bwMode="auto">
          <a:xfrm rot="737716">
            <a:off x="1479550" y="6086475"/>
            <a:ext cx="587375" cy="479425"/>
          </a:xfrm>
          <a:prstGeom prst="rect">
            <a:avLst/>
          </a:prstGeom>
          <a:solidFill>
            <a:srgbClr val="FF33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rgbClr val="FFFF66"/>
                </a:solidFill>
                <a:latin typeface="Constantia" pitchFamily="18" charset="0"/>
              </a:rPr>
              <a:t>Д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 rot="771960">
            <a:off x="733425" y="6161088"/>
            <a:ext cx="647700" cy="503237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+mn-lt"/>
                <a:cs typeface="+mn-cs"/>
              </a:rPr>
              <a:t>Б</a:t>
            </a:r>
          </a:p>
        </p:txBody>
      </p:sp>
      <p:sp>
        <p:nvSpPr>
          <p:cNvPr id="31753" name="Rectangle 7"/>
          <p:cNvSpPr>
            <a:spLocks noChangeArrowheads="1"/>
          </p:cNvSpPr>
          <p:nvPr/>
        </p:nvSpPr>
        <p:spPr bwMode="auto">
          <a:xfrm rot="-649070">
            <a:off x="955675" y="5465763"/>
            <a:ext cx="647700" cy="503237"/>
          </a:xfrm>
          <a:prstGeom prst="rect">
            <a:avLst/>
          </a:prstGeom>
          <a:gradFill rotWithShape="1">
            <a:gsLst>
              <a:gs pos="0">
                <a:srgbClr val="0000E6"/>
              </a:gs>
              <a:gs pos="50000">
                <a:srgbClr val="CCECFF"/>
              </a:gs>
              <a:gs pos="100000">
                <a:srgbClr val="0000E6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E6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rgbClr val="FFCCFF"/>
                </a:solidFill>
                <a:latin typeface="Constantia" pitchFamily="18" charset="0"/>
              </a:rPr>
              <a:t>Г</a:t>
            </a:r>
          </a:p>
        </p:txBody>
      </p:sp>
      <p:sp>
        <p:nvSpPr>
          <p:cNvPr id="31754" name="Rectangle 8"/>
          <p:cNvSpPr>
            <a:spLocks noChangeArrowheads="1"/>
          </p:cNvSpPr>
          <p:nvPr/>
        </p:nvSpPr>
        <p:spPr bwMode="auto">
          <a:xfrm>
            <a:off x="381000" y="5791200"/>
            <a:ext cx="593725" cy="468313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50000">
                <a:srgbClr val="FF3300"/>
              </a:gs>
              <a:gs pos="100000">
                <a:srgbClr val="FFFF66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rgbClr val="0000E6"/>
                </a:solidFill>
                <a:latin typeface="Constantia" pitchFamily="18" charset="0"/>
              </a:rPr>
              <a:t>В</a:t>
            </a:r>
          </a:p>
        </p:txBody>
      </p:sp>
      <p:pic>
        <p:nvPicPr>
          <p:cNvPr id="13" name="Picture 5" descr="92[1]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4994612">
            <a:off x="7604919" y="4647406"/>
            <a:ext cx="1817688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5912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395288" y="1196975"/>
            <a:ext cx="4176712" cy="2087563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Любят кабинет все дети!</a:t>
            </a:r>
            <a:br>
              <a:rPr lang="ru-RU" sz="2400" b="1" i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Знают, что у логопеда,</a:t>
            </a:r>
            <a:br>
              <a:rPr lang="ru-RU" sz="2400" b="1" i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Не скучают, а играют,</a:t>
            </a:r>
            <a:br>
              <a:rPr lang="ru-RU" sz="2400" b="1" i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Недостатки исправляют.</a:t>
            </a:r>
          </a:p>
        </p:txBody>
      </p:sp>
      <p:sp>
        <p:nvSpPr>
          <p:cNvPr id="17413" name="Rectangle 3"/>
          <p:cNvSpPr>
            <a:spLocks noChangeArrowheads="1"/>
          </p:cNvSpPr>
          <p:nvPr/>
        </p:nvSpPr>
        <p:spPr bwMode="auto">
          <a:xfrm>
            <a:off x="2286000" y="4800600"/>
            <a:ext cx="5040313" cy="1200150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Отвечать чтоб не боялись,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Говорить чтоб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не стеснялись.</a:t>
            </a:r>
          </a:p>
        </p:txBody>
      </p:sp>
      <p:pic>
        <p:nvPicPr>
          <p:cNvPr id="32771" name="Picture 6" descr="Книга"/>
          <p:cNvPicPr>
            <a:picLocks noChangeAspect="1" noChangeArrowheads="1"/>
          </p:cNvPicPr>
          <p:nvPr/>
        </p:nvPicPr>
        <p:blipFill>
          <a:blip r:embed="rId2"/>
          <a:srcRect t="1903" b="69547"/>
          <a:stretch>
            <a:fillRect/>
          </a:stretch>
        </p:blipFill>
        <p:spPr bwMode="auto">
          <a:xfrm>
            <a:off x="1752600" y="533400"/>
            <a:ext cx="4967288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 descr="7_0064"/>
          <p:cNvPicPr>
            <a:picLocks noChangeAspect="1" noChangeArrowheads="1"/>
          </p:cNvPicPr>
          <p:nvPr/>
        </p:nvPicPr>
        <p:blipFill>
          <a:blip r:embed="rId3"/>
          <a:srcRect r="-345"/>
          <a:stretch>
            <a:fillRect/>
          </a:stretch>
        </p:blipFill>
        <p:spPr bwMode="auto">
          <a:xfrm>
            <a:off x="7486650" y="4462463"/>
            <a:ext cx="1657350" cy="239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Rectangle 11"/>
          <p:cNvSpPr>
            <a:spLocks noChangeArrowheads="1"/>
          </p:cNvSpPr>
          <p:nvPr/>
        </p:nvSpPr>
        <p:spPr bwMode="auto">
          <a:xfrm rot="737716">
            <a:off x="958850" y="6321425"/>
            <a:ext cx="587375" cy="479425"/>
          </a:xfrm>
          <a:prstGeom prst="rect">
            <a:avLst/>
          </a:prstGeom>
          <a:solidFill>
            <a:srgbClr val="FF33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rgbClr val="FFFF66"/>
                </a:solidFill>
                <a:latin typeface="Constantia" pitchFamily="18" charset="0"/>
              </a:rPr>
              <a:t>Д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 rot="771960">
            <a:off x="276225" y="6289675"/>
            <a:ext cx="647700" cy="503238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+mn-lt"/>
                <a:cs typeface="+mn-cs"/>
              </a:rPr>
              <a:t>Б</a:t>
            </a: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 rot="-649070">
            <a:off x="422275" y="5770563"/>
            <a:ext cx="647700" cy="503237"/>
          </a:xfrm>
          <a:prstGeom prst="rect">
            <a:avLst/>
          </a:prstGeom>
          <a:gradFill rotWithShape="1">
            <a:gsLst>
              <a:gs pos="0">
                <a:srgbClr val="0000E6"/>
              </a:gs>
              <a:gs pos="50000">
                <a:srgbClr val="CCECFF"/>
              </a:gs>
              <a:gs pos="100000">
                <a:srgbClr val="0000E6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E6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rgbClr val="FFCCFF"/>
                </a:solidFill>
                <a:latin typeface="Constantia" pitchFamily="18" charset="0"/>
              </a:rPr>
              <a:t>Г</a:t>
            </a: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1143000" y="5715000"/>
            <a:ext cx="593725" cy="468313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50000">
                <a:srgbClr val="FF3300"/>
              </a:gs>
              <a:gs pos="100000">
                <a:srgbClr val="FFFF66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rgbClr val="0000E6"/>
                </a:solidFill>
                <a:latin typeface="Constantia" pitchFamily="18" charset="0"/>
              </a:rPr>
              <a:t>В</a:t>
            </a:r>
          </a:p>
        </p:txBody>
      </p:sp>
      <p:pic>
        <p:nvPicPr>
          <p:cNvPr id="32777" name="Picture 1" descr="C:\Users\Рафаэль\Desktop\фото Артурчика и не только\ляля\ПРАКТИКА\IMG_20151015_10095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9463" y="2133600"/>
            <a:ext cx="3338512" cy="265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5912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pPr algn="ctr"/>
            <a:r>
              <a:rPr lang="ru-RU" smtClean="0">
                <a:solidFill>
                  <a:schemeClr val="tx1"/>
                </a:solidFill>
              </a:rPr>
              <a:t>Игровая зона</a:t>
            </a:r>
            <a:r>
              <a:rPr lang="ru-RU" smtClean="0"/>
              <a:t> </a:t>
            </a:r>
          </a:p>
        </p:txBody>
      </p:sp>
      <p:pic>
        <p:nvPicPr>
          <p:cNvPr id="33794" name="Picture 6" descr="Книга"/>
          <p:cNvPicPr>
            <a:picLocks noChangeAspect="1" noChangeArrowheads="1"/>
          </p:cNvPicPr>
          <p:nvPr/>
        </p:nvPicPr>
        <p:blipFill>
          <a:blip r:embed="rId2"/>
          <a:srcRect t="1903" b="69547"/>
          <a:stretch>
            <a:fillRect/>
          </a:stretch>
        </p:blipFill>
        <p:spPr bwMode="auto">
          <a:xfrm>
            <a:off x="2057400" y="0"/>
            <a:ext cx="4967288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4" descr="7_006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/>
          <a:srcRect r="-345"/>
          <a:stretch>
            <a:fillRect/>
          </a:stretch>
        </p:blipFill>
        <p:spPr>
          <a:xfrm>
            <a:off x="3810000" y="2514600"/>
            <a:ext cx="1812925" cy="2628900"/>
          </a:xfrm>
        </p:spPr>
      </p:pic>
      <p:pic>
        <p:nvPicPr>
          <p:cNvPr id="33796" name="Picture 6" descr="DSCN137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981200"/>
            <a:ext cx="3438525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8" descr="DSCN137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0200" y="3810000"/>
            <a:ext cx="3381375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Rectangle 12"/>
          <p:cNvSpPr>
            <a:spLocks noChangeArrowheads="1"/>
          </p:cNvSpPr>
          <p:nvPr/>
        </p:nvSpPr>
        <p:spPr bwMode="auto">
          <a:xfrm>
            <a:off x="914400" y="5029200"/>
            <a:ext cx="1295400" cy="731838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CCFF"/>
              </a:gs>
              <a:gs pos="100000">
                <a:srgbClr val="FF3300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chemeClr val="bg1"/>
                </a:solidFill>
                <a:latin typeface="Constantia" pitchFamily="18" charset="0"/>
              </a:rPr>
              <a:t>Е</a:t>
            </a:r>
          </a:p>
        </p:txBody>
      </p:sp>
      <p:sp>
        <p:nvSpPr>
          <p:cNvPr id="87049" name="Rectangle 9"/>
          <p:cNvSpPr>
            <a:spLocks noChangeArrowheads="1"/>
          </p:cNvSpPr>
          <p:nvPr/>
        </p:nvSpPr>
        <p:spPr bwMode="auto">
          <a:xfrm rot="771960">
            <a:off x="2057400" y="5867400"/>
            <a:ext cx="647700" cy="503238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>
                <a:latin typeface="+mn-lt"/>
                <a:cs typeface="+mn-cs"/>
              </a:rPr>
              <a:t>Б</a:t>
            </a: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 rot="771960">
            <a:off x="685800" y="6019800"/>
            <a:ext cx="647700" cy="503238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>
                <a:latin typeface="+mn-lt"/>
                <a:cs typeface="+mn-cs"/>
              </a:rPr>
              <a:t>Б</a:t>
            </a:r>
          </a:p>
        </p:txBody>
      </p:sp>
      <p:sp>
        <p:nvSpPr>
          <p:cNvPr id="33801" name="Rectangle 11"/>
          <p:cNvSpPr>
            <a:spLocks noChangeArrowheads="1"/>
          </p:cNvSpPr>
          <p:nvPr/>
        </p:nvSpPr>
        <p:spPr bwMode="auto">
          <a:xfrm rot="737716">
            <a:off x="1447800" y="6096000"/>
            <a:ext cx="647700" cy="503238"/>
          </a:xfrm>
          <a:prstGeom prst="rect">
            <a:avLst/>
          </a:prstGeom>
          <a:solidFill>
            <a:srgbClr val="FF33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rgbClr val="FFFF66"/>
                </a:solidFill>
                <a:latin typeface="Constantia" pitchFamily="18" charset="0"/>
              </a:rPr>
              <a:t>Д</a:t>
            </a: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 rot="-649070">
            <a:off x="6553200" y="1752600"/>
            <a:ext cx="647700" cy="503238"/>
          </a:xfrm>
          <a:prstGeom prst="rect">
            <a:avLst/>
          </a:prstGeom>
          <a:gradFill rotWithShape="1">
            <a:gsLst>
              <a:gs pos="0">
                <a:srgbClr val="0000E6"/>
              </a:gs>
              <a:gs pos="50000">
                <a:srgbClr val="CCECFF"/>
              </a:gs>
              <a:gs pos="100000">
                <a:srgbClr val="0000E6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E6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rgbClr val="FFCCFF"/>
                </a:solidFill>
                <a:latin typeface="Constantia" pitchFamily="18" charset="0"/>
              </a:rPr>
              <a:t>Г</a:t>
            </a:r>
          </a:p>
        </p:txBody>
      </p:sp>
      <p:sp>
        <p:nvSpPr>
          <p:cNvPr id="33803" name="Rectangle 10"/>
          <p:cNvSpPr>
            <a:spLocks noChangeArrowheads="1"/>
          </p:cNvSpPr>
          <p:nvPr/>
        </p:nvSpPr>
        <p:spPr bwMode="auto">
          <a:xfrm rot="-649070">
            <a:off x="7696200" y="2286000"/>
            <a:ext cx="952500" cy="503238"/>
          </a:xfrm>
          <a:prstGeom prst="rect">
            <a:avLst/>
          </a:prstGeom>
          <a:gradFill rotWithShape="1">
            <a:gsLst>
              <a:gs pos="0">
                <a:srgbClr val="0000E6"/>
              </a:gs>
              <a:gs pos="50000">
                <a:srgbClr val="CCECFF"/>
              </a:gs>
              <a:gs pos="100000">
                <a:srgbClr val="0000E6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E6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rgbClr val="FFCCFF"/>
                </a:solidFill>
                <a:latin typeface="Constantia" pitchFamily="18" charset="0"/>
              </a:rPr>
              <a:t>Г</a:t>
            </a:r>
          </a:p>
        </p:txBody>
      </p:sp>
      <p:sp>
        <p:nvSpPr>
          <p:cNvPr id="80905" name="Rectangle 9"/>
          <p:cNvSpPr>
            <a:spLocks noChangeArrowheads="1"/>
          </p:cNvSpPr>
          <p:nvPr/>
        </p:nvSpPr>
        <p:spPr bwMode="auto">
          <a:xfrm rot="771960">
            <a:off x="7467600" y="1676400"/>
            <a:ext cx="647700" cy="503238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>
                <a:latin typeface="+mn-lt"/>
                <a:cs typeface="+mn-cs"/>
              </a:rPr>
              <a:t>Б</a:t>
            </a:r>
          </a:p>
        </p:txBody>
      </p:sp>
      <p:sp>
        <p:nvSpPr>
          <p:cNvPr id="33805" name="Rectangle 12"/>
          <p:cNvSpPr>
            <a:spLocks noChangeArrowheads="1"/>
          </p:cNvSpPr>
          <p:nvPr/>
        </p:nvSpPr>
        <p:spPr bwMode="auto">
          <a:xfrm>
            <a:off x="6248400" y="2590800"/>
            <a:ext cx="1295400" cy="731838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CCFF"/>
              </a:gs>
              <a:gs pos="100000">
                <a:srgbClr val="FF3300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chemeClr val="bg1"/>
                </a:solidFill>
                <a:latin typeface="Constantia" pitchFamily="18" charset="0"/>
              </a:rPr>
              <a:t>Е</a:t>
            </a:r>
          </a:p>
        </p:txBody>
      </p:sp>
      <p:sp>
        <p:nvSpPr>
          <p:cNvPr id="33806" name="Rectangle 11"/>
          <p:cNvSpPr>
            <a:spLocks noChangeArrowheads="1"/>
          </p:cNvSpPr>
          <p:nvPr/>
        </p:nvSpPr>
        <p:spPr bwMode="auto">
          <a:xfrm rot="737716">
            <a:off x="1600200" y="6248400"/>
            <a:ext cx="647700" cy="503238"/>
          </a:xfrm>
          <a:prstGeom prst="rect">
            <a:avLst/>
          </a:prstGeom>
          <a:solidFill>
            <a:srgbClr val="FF33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rgbClr val="FFFF66"/>
                </a:solidFill>
                <a:latin typeface="Constantia" pitchFamily="18" charset="0"/>
              </a:rPr>
              <a:t>Д</a:t>
            </a:r>
          </a:p>
        </p:txBody>
      </p:sp>
      <p:pic>
        <p:nvPicPr>
          <p:cNvPr id="80901" name="Picture 5" descr="92[1]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4994612">
            <a:off x="4458493" y="2932907"/>
            <a:ext cx="2093913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5912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6" descr="Книга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 t="1903" b="69547"/>
          <a:stretch>
            <a:fillRect/>
          </a:stretch>
        </p:blipFill>
        <p:spPr>
          <a:xfrm>
            <a:off x="1828800" y="381000"/>
            <a:ext cx="5257800" cy="762000"/>
          </a:xfrm>
        </p:spPr>
      </p:pic>
      <p:pic>
        <p:nvPicPr>
          <p:cNvPr id="34818" name="Picture 4" descr="7_0064"/>
          <p:cNvPicPr>
            <a:picLocks noChangeAspect="1" noChangeArrowheads="1"/>
          </p:cNvPicPr>
          <p:nvPr/>
        </p:nvPicPr>
        <p:blipFill>
          <a:blip r:embed="rId3"/>
          <a:srcRect r="-345"/>
          <a:stretch>
            <a:fillRect/>
          </a:stretch>
        </p:blipFill>
        <p:spPr bwMode="auto">
          <a:xfrm>
            <a:off x="2209800" y="4648200"/>
            <a:ext cx="16827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5" descr="92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4994612">
            <a:off x="2947193" y="5282407"/>
            <a:ext cx="1560513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9" descr="20151014_09464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1066800"/>
            <a:ext cx="48006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11" descr="20151014_09072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95800" y="3352800"/>
            <a:ext cx="43434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Rectangle 12"/>
          <p:cNvSpPr>
            <a:spLocks noChangeArrowheads="1"/>
          </p:cNvSpPr>
          <p:nvPr/>
        </p:nvSpPr>
        <p:spPr bwMode="auto">
          <a:xfrm>
            <a:off x="6934200" y="1828800"/>
            <a:ext cx="647700" cy="503238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CCFF"/>
              </a:gs>
              <a:gs pos="100000">
                <a:srgbClr val="FF3300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chemeClr val="bg1"/>
                </a:solidFill>
                <a:latin typeface="Constantia" pitchFamily="18" charset="0"/>
              </a:rPr>
              <a:t>Е</a:t>
            </a:r>
          </a:p>
        </p:txBody>
      </p:sp>
      <p:sp>
        <p:nvSpPr>
          <p:cNvPr id="34823" name="Rectangle 12"/>
          <p:cNvSpPr>
            <a:spLocks noChangeArrowheads="1"/>
          </p:cNvSpPr>
          <p:nvPr/>
        </p:nvSpPr>
        <p:spPr bwMode="auto">
          <a:xfrm>
            <a:off x="533400" y="5638800"/>
            <a:ext cx="647700" cy="503238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CCFF"/>
              </a:gs>
              <a:gs pos="100000">
                <a:srgbClr val="FF3300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chemeClr val="bg1"/>
                </a:solidFill>
                <a:latin typeface="Constantia" pitchFamily="18" charset="0"/>
              </a:rPr>
              <a:t>Е</a:t>
            </a:r>
          </a:p>
        </p:txBody>
      </p:sp>
      <p:sp>
        <p:nvSpPr>
          <p:cNvPr id="80905" name="Rectangle 9"/>
          <p:cNvSpPr>
            <a:spLocks noChangeArrowheads="1"/>
          </p:cNvSpPr>
          <p:nvPr/>
        </p:nvSpPr>
        <p:spPr bwMode="auto">
          <a:xfrm rot="771960">
            <a:off x="1066800" y="6019800"/>
            <a:ext cx="647700" cy="503238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>
                <a:latin typeface="+mn-lt"/>
                <a:cs typeface="+mn-cs"/>
              </a:rPr>
              <a:t>Б</a:t>
            </a: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 rot="771960">
            <a:off x="7391400" y="2286000"/>
            <a:ext cx="647700" cy="503238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>
                <a:latin typeface="+mn-lt"/>
                <a:cs typeface="+mn-cs"/>
              </a:rPr>
              <a:t>Б</a:t>
            </a:r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 rot="771960">
            <a:off x="228600" y="6096000"/>
            <a:ext cx="647700" cy="503238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>
                <a:latin typeface="+mn-lt"/>
                <a:cs typeface="+mn-cs"/>
              </a:rPr>
              <a:t>Б</a:t>
            </a:r>
          </a:p>
        </p:txBody>
      </p:sp>
      <p:sp>
        <p:nvSpPr>
          <p:cNvPr id="34827" name="Rectangle 11"/>
          <p:cNvSpPr>
            <a:spLocks noChangeArrowheads="1"/>
          </p:cNvSpPr>
          <p:nvPr/>
        </p:nvSpPr>
        <p:spPr bwMode="auto">
          <a:xfrm rot="737716">
            <a:off x="6781800" y="2362200"/>
            <a:ext cx="647700" cy="503238"/>
          </a:xfrm>
          <a:prstGeom prst="rect">
            <a:avLst/>
          </a:prstGeom>
          <a:solidFill>
            <a:srgbClr val="FF33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rgbClr val="FFFF66"/>
                </a:solidFill>
                <a:latin typeface="Constantia" pitchFamily="18" charset="0"/>
              </a:rPr>
              <a:t>Д</a:t>
            </a:r>
          </a:p>
        </p:txBody>
      </p:sp>
      <p:sp>
        <p:nvSpPr>
          <p:cNvPr id="34828" name="Rectangle 11"/>
          <p:cNvSpPr>
            <a:spLocks noChangeArrowheads="1"/>
          </p:cNvSpPr>
          <p:nvPr/>
        </p:nvSpPr>
        <p:spPr bwMode="auto">
          <a:xfrm rot="3391882">
            <a:off x="1294607" y="5258594"/>
            <a:ext cx="647700" cy="503237"/>
          </a:xfrm>
          <a:prstGeom prst="rect">
            <a:avLst/>
          </a:prstGeom>
          <a:solidFill>
            <a:srgbClr val="FF33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rgbClr val="FFFF66"/>
                </a:solidFill>
                <a:latin typeface="Constantia" pitchFamily="18" charset="0"/>
              </a:rPr>
              <a:t>Д</a:t>
            </a:r>
          </a:p>
        </p:txBody>
      </p:sp>
    </p:spTree>
  </p:cSld>
  <p:clrMapOvr>
    <a:masterClrMapping/>
  </p:clrMapOvr>
  <p:transition spd="med" advClick="0" advTm="15912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AutoShape 2"/>
          <p:cNvSpPr>
            <a:spLocks noChangeArrowheads="1"/>
          </p:cNvSpPr>
          <p:nvPr/>
        </p:nvSpPr>
        <p:spPr bwMode="auto">
          <a:xfrm>
            <a:off x="152400" y="304800"/>
            <a:ext cx="8783638" cy="655320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35842" name="AutoShape 3"/>
          <p:cNvSpPr>
            <a:spLocks noChangeArrowheads="1"/>
          </p:cNvSpPr>
          <p:nvPr/>
        </p:nvSpPr>
        <p:spPr bwMode="auto">
          <a:xfrm>
            <a:off x="381000" y="304800"/>
            <a:ext cx="8280400" cy="611981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35843" name="Picture 4" descr="7_0064"/>
          <p:cNvPicPr>
            <a:picLocks noChangeAspect="1" noChangeArrowheads="1"/>
          </p:cNvPicPr>
          <p:nvPr/>
        </p:nvPicPr>
        <p:blipFill>
          <a:blip r:embed="rId2"/>
          <a:srcRect r="-345"/>
          <a:stretch>
            <a:fillRect/>
          </a:stretch>
        </p:blipFill>
        <p:spPr bwMode="auto">
          <a:xfrm>
            <a:off x="6324600" y="3124200"/>
            <a:ext cx="2105025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5" descr="92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994612">
            <a:off x="7125493" y="3694907"/>
            <a:ext cx="2093913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6" descr="Книга"/>
          <p:cNvPicPr>
            <a:picLocks noChangeAspect="1" noChangeArrowheads="1"/>
          </p:cNvPicPr>
          <p:nvPr/>
        </p:nvPicPr>
        <p:blipFill>
          <a:blip r:embed="rId4"/>
          <a:srcRect t="1903" b="69547"/>
          <a:stretch>
            <a:fillRect/>
          </a:stretch>
        </p:blipFill>
        <p:spPr bwMode="auto">
          <a:xfrm>
            <a:off x="1981200" y="457200"/>
            <a:ext cx="4967288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3" name="Rectangle 7"/>
          <p:cNvSpPr>
            <a:spLocks noChangeArrowheads="1"/>
          </p:cNvSpPr>
          <p:nvPr/>
        </p:nvSpPr>
        <p:spPr bwMode="auto">
          <a:xfrm rot="-792974">
            <a:off x="323850" y="6092825"/>
            <a:ext cx="647700" cy="503238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50000">
                <a:schemeClr val="bg1"/>
              </a:gs>
              <a:gs pos="100000">
                <a:srgbClr val="FF9900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</p:spPr>
        <p:txBody>
          <a:bodyPr wrap="none" anchor="ctr"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>
                <a:solidFill>
                  <a:srgbClr val="FF3300"/>
                </a:solidFill>
                <a:latin typeface="+mn-lt"/>
                <a:cs typeface="+mn-cs"/>
              </a:rPr>
              <a:t>А</a:t>
            </a:r>
          </a:p>
        </p:txBody>
      </p:sp>
      <p:sp>
        <p:nvSpPr>
          <p:cNvPr id="35847" name="Rectangle 8"/>
          <p:cNvSpPr>
            <a:spLocks noChangeArrowheads="1"/>
          </p:cNvSpPr>
          <p:nvPr/>
        </p:nvSpPr>
        <p:spPr bwMode="auto">
          <a:xfrm>
            <a:off x="900113" y="6092825"/>
            <a:ext cx="647700" cy="5032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50000">
                <a:srgbClr val="FF3300"/>
              </a:gs>
              <a:gs pos="100000">
                <a:srgbClr val="FFFF66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rgbClr val="0000E6"/>
                </a:solidFill>
                <a:latin typeface="Constantia" pitchFamily="18" charset="0"/>
              </a:rPr>
              <a:t>В</a:t>
            </a:r>
          </a:p>
        </p:txBody>
      </p:sp>
      <p:sp>
        <p:nvSpPr>
          <p:cNvPr id="80905" name="Rectangle 9"/>
          <p:cNvSpPr>
            <a:spLocks noChangeArrowheads="1"/>
          </p:cNvSpPr>
          <p:nvPr/>
        </p:nvSpPr>
        <p:spPr bwMode="auto">
          <a:xfrm rot="771960">
            <a:off x="539750" y="5516563"/>
            <a:ext cx="647700" cy="503237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>
                <a:latin typeface="+mn-lt"/>
                <a:cs typeface="+mn-cs"/>
              </a:rPr>
              <a:t>Б</a:t>
            </a:r>
          </a:p>
        </p:txBody>
      </p:sp>
      <p:sp>
        <p:nvSpPr>
          <p:cNvPr id="35849" name="Rectangle 10"/>
          <p:cNvSpPr>
            <a:spLocks noChangeArrowheads="1"/>
          </p:cNvSpPr>
          <p:nvPr/>
        </p:nvSpPr>
        <p:spPr bwMode="auto">
          <a:xfrm rot="-649070">
            <a:off x="1258888" y="5516563"/>
            <a:ext cx="647700" cy="503237"/>
          </a:xfrm>
          <a:prstGeom prst="rect">
            <a:avLst/>
          </a:prstGeom>
          <a:gradFill rotWithShape="1">
            <a:gsLst>
              <a:gs pos="0">
                <a:srgbClr val="0000E6"/>
              </a:gs>
              <a:gs pos="50000">
                <a:srgbClr val="CCECFF"/>
              </a:gs>
              <a:gs pos="100000">
                <a:srgbClr val="0000E6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E6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rgbClr val="FFCCFF"/>
                </a:solidFill>
                <a:latin typeface="Constantia" pitchFamily="18" charset="0"/>
              </a:rPr>
              <a:t>Г</a:t>
            </a:r>
          </a:p>
        </p:txBody>
      </p:sp>
      <p:sp>
        <p:nvSpPr>
          <p:cNvPr id="35850" name="Rectangle 11"/>
          <p:cNvSpPr>
            <a:spLocks noChangeArrowheads="1"/>
          </p:cNvSpPr>
          <p:nvPr/>
        </p:nvSpPr>
        <p:spPr bwMode="auto">
          <a:xfrm rot="737716">
            <a:off x="1447800" y="6096000"/>
            <a:ext cx="647700" cy="503238"/>
          </a:xfrm>
          <a:prstGeom prst="rect">
            <a:avLst/>
          </a:prstGeom>
          <a:solidFill>
            <a:srgbClr val="FF33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rgbClr val="FFFF66"/>
                </a:solidFill>
                <a:latin typeface="Constantia" pitchFamily="18" charset="0"/>
              </a:rPr>
              <a:t>Д</a:t>
            </a:r>
          </a:p>
        </p:txBody>
      </p:sp>
      <p:sp>
        <p:nvSpPr>
          <p:cNvPr id="35851" name="Rectangle 12"/>
          <p:cNvSpPr>
            <a:spLocks noChangeArrowheads="1"/>
          </p:cNvSpPr>
          <p:nvPr/>
        </p:nvSpPr>
        <p:spPr bwMode="auto">
          <a:xfrm>
            <a:off x="1066800" y="5029200"/>
            <a:ext cx="647700" cy="503238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CCFF"/>
              </a:gs>
              <a:gs pos="100000">
                <a:srgbClr val="FF3300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chemeClr val="bg1"/>
                </a:solidFill>
                <a:latin typeface="Constantia" pitchFamily="18" charset="0"/>
              </a:rPr>
              <a:t>Е</a:t>
            </a:r>
          </a:p>
        </p:txBody>
      </p:sp>
      <p:sp>
        <p:nvSpPr>
          <p:cNvPr id="35852" name="WordArt 14"/>
          <p:cNvSpPr>
            <a:spLocks noChangeArrowheads="1" noChangeShapeType="1" noTextEdit="1"/>
          </p:cNvSpPr>
          <p:nvPr/>
        </p:nvSpPr>
        <p:spPr bwMode="auto">
          <a:xfrm>
            <a:off x="609600" y="1828800"/>
            <a:ext cx="7772400" cy="1117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Без сомненья - есть у логопеда и достиженья!</a:t>
            </a: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 rot="771960">
            <a:off x="533400" y="5486400"/>
            <a:ext cx="647700" cy="503238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>
                <a:latin typeface="+mn-lt"/>
                <a:cs typeface="+mn-cs"/>
              </a:rPr>
              <a:t>Б</a:t>
            </a:r>
          </a:p>
        </p:txBody>
      </p:sp>
      <p:sp>
        <p:nvSpPr>
          <p:cNvPr id="35854" name="Rectangle 11"/>
          <p:cNvSpPr>
            <a:spLocks noChangeArrowheads="1"/>
          </p:cNvSpPr>
          <p:nvPr/>
        </p:nvSpPr>
        <p:spPr bwMode="auto">
          <a:xfrm rot="737716">
            <a:off x="1447800" y="6096000"/>
            <a:ext cx="647700" cy="503238"/>
          </a:xfrm>
          <a:prstGeom prst="rect">
            <a:avLst/>
          </a:prstGeom>
          <a:solidFill>
            <a:srgbClr val="FF33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rgbClr val="FFFF66"/>
                </a:solidFill>
                <a:latin typeface="Constantia" pitchFamily="18" charset="0"/>
              </a:rPr>
              <a:t>Д</a:t>
            </a:r>
          </a:p>
        </p:txBody>
      </p:sp>
      <p:pic>
        <p:nvPicPr>
          <p:cNvPr id="3" name="Picture 5" descr="92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994612">
            <a:off x="7125493" y="3694907"/>
            <a:ext cx="2093913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6" name="Rectangle 11"/>
          <p:cNvSpPr>
            <a:spLocks noChangeArrowheads="1"/>
          </p:cNvSpPr>
          <p:nvPr/>
        </p:nvSpPr>
        <p:spPr bwMode="auto">
          <a:xfrm rot="737716">
            <a:off x="1600200" y="6248400"/>
            <a:ext cx="647700" cy="503238"/>
          </a:xfrm>
          <a:prstGeom prst="rect">
            <a:avLst/>
          </a:prstGeom>
          <a:solidFill>
            <a:srgbClr val="FF33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rgbClr val="FFFF66"/>
                </a:solidFill>
                <a:latin typeface="Constantia" pitchFamily="18" charset="0"/>
              </a:rPr>
              <a:t>Д</a:t>
            </a:r>
          </a:p>
        </p:txBody>
      </p:sp>
    </p:spTree>
  </p:cSld>
  <p:clrMapOvr>
    <a:masterClrMapping/>
  </p:clrMapOvr>
  <p:transition spd="med" advClick="0" advTm="15912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AutoShape 2"/>
          <p:cNvSpPr>
            <a:spLocks noChangeArrowheads="1"/>
          </p:cNvSpPr>
          <p:nvPr/>
        </p:nvSpPr>
        <p:spPr bwMode="auto">
          <a:xfrm>
            <a:off x="179388" y="188913"/>
            <a:ext cx="8783637" cy="655320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36866" name="AutoShape 3"/>
          <p:cNvSpPr>
            <a:spLocks noChangeArrowheads="1"/>
          </p:cNvSpPr>
          <p:nvPr/>
        </p:nvSpPr>
        <p:spPr bwMode="auto">
          <a:xfrm>
            <a:off x="395288" y="404813"/>
            <a:ext cx="8280400" cy="611981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36867" name="Picture 4" descr="7_0064"/>
          <p:cNvPicPr>
            <a:picLocks noChangeAspect="1" noChangeArrowheads="1"/>
          </p:cNvPicPr>
          <p:nvPr/>
        </p:nvPicPr>
        <p:blipFill>
          <a:blip r:embed="rId2"/>
          <a:srcRect r="-345"/>
          <a:stretch>
            <a:fillRect/>
          </a:stretch>
        </p:blipFill>
        <p:spPr bwMode="auto">
          <a:xfrm>
            <a:off x="6732588" y="4076700"/>
            <a:ext cx="1657350" cy="239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5" descr="92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994612">
            <a:off x="7625557" y="4552156"/>
            <a:ext cx="13017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6" descr="Книга"/>
          <p:cNvPicPr>
            <a:picLocks noChangeAspect="1" noChangeArrowheads="1"/>
          </p:cNvPicPr>
          <p:nvPr/>
        </p:nvPicPr>
        <p:blipFill>
          <a:blip r:embed="rId4"/>
          <a:srcRect t="1903" b="69547"/>
          <a:stretch>
            <a:fillRect/>
          </a:stretch>
        </p:blipFill>
        <p:spPr bwMode="auto">
          <a:xfrm>
            <a:off x="1979613" y="476250"/>
            <a:ext cx="4967287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7" name="Rectangle 7"/>
          <p:cNvSpPr>
            <a:spLocks noChangeArrowheads="1"/>
          </p:cNvSpPr>
          <p:nvPr/>
        </p:nvSpPr>
        <p:spPr bwMode="auto">
          <a:xfrm rot="-792974">
            <a:off x="323850" y="6092825"/>
            <a:ext cx="647700" cy="503238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50000">
                <a:schemeClr val="bg1"/>
              </a:gs>
              <a:gs pos="100000">
                <a:srgbClr val="FF9900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</p:spPr>
        <p:txBody>
          <a:bodyPr wrap="none" anchor="ctr"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>
                <a:solidFill>
                  <a:srgbClr val="FF3300"/>
                </a:solidFill>
                <a:latin typeface="+mn-lt"/>
                <a:cs typeface="+mn-cs"/>
              </a:rPr>
              <a:t>А</a:t>
            </a:r>
          </a:p>
        </p:txBody>
      </p:sp>
      <p:sp>
        <p:nvSpPr>
          <p:cNvPr id="36871" name="Rectangle 8"/>
          <p:cNvSpPr>
            <a:spLocks noChangeArrowheads="1"/>
          </p:cNvSpPr>
          <p:nvPr/>
        </p:nvSpPr>
        <p:spPr bwMode="auto">
          <a:xfrm>
            <a:off x="900113" y="6092825"/>
            <a:ext cx="647700" cy="5032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50000">
                <a:srgbClr val="FF3300"/>
              </a:gs>
              <a:gs pos="100000">
                <a:srgbClr val="FFFF66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rgbClr val="0000E6"/>
                </a:solidFill>
                <a:latin typeface="Constantia" pitchFamily="18" charset="0"/>
              </a:rPr>
              <a:t>В</a:t>
            </a:r>
          </a:p>
        </p:txBody>
      </p:sp>
      <p:sp>
        <p:nvSpPr>
          <p:cNvPr id="87049" name="Rectangle 9"/>
          <p:cNvSpPr>
            <a:spLocks noChangeArrowheads="1"/>
          </p:cNvSpPr>
          <p:nvPr/>
        </p:nvSpPr>
        <p:spPr bwMode="auto">
          <a:xfrm rot="771960">
            <a:off x="533400" y="5486400"/>
            <a:ext cx="647700" cy="503238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>
                <a:latin typeface="+mn-lt"/>
                <a:cs typeface="+mn-cs"/>
              </a:rPr>
              <a:t>Б</a:t>
            </a:r>
          </a:p>
        </p:txBody>
      </p:sp>
      <p:sp>
        <p:nvSpPr>
          <p:cNvPr id="36873" name="Rectangle 10"/>
          <p:cNvSpPr>
            <a:spLocks noChangeArrowheads="1"/>
          </p:cNvSpPr>
          <p:nvPr/>
        </p:nvSpPr>
        <p:spPr bwMode="auto">
          <a:xfrm rot="-649070">
            <a:off x="1295400" y="5486400"/>
            <a:ext cx="647700" cy="503238"/>
          </a:xfrm>
          <a:prstGeom prst="rect">
            <a:avLst/>
          </a:prstGeom>
          <a:gradFill rotWithShape="1">
            <a:gsLst>
              <a:gs pos="0">
                <a:srgbClr val="0000E6"/>
              </a:gs>
              <a:gs pos="50000">
                <a:srgbClr val="CCECFF"/>
              </a:gs>
              <a:gs pos="100000">
                <a:srgbClr val="0000E6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E6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rgbClr val="FFCCFF"/>
                </a:solidFill>
                <a:latin typeface="Constantia" pitchFamily="18" charset="0"/>
              </a:rPr>
              <a:t>Г</a:t>
            </a:r>
          </a:p>
        </p:txBody>
      </p:sp>
      <p:sp>
        <p:nvSpPr>
          <p:cNvPr id="36874" name="Rectangle 11"/>
          <p:cNvSpPr>
            <a:spLocks noChangeArrowheads="1"/>
          </p:cNvSpPr>
          <p:nvPr/>
        </p:nvSpPr>
        <p:spPr bwMode="auto">
          <a:xfrm rot="737716">
            <a:off x="1476375" y="6092825"/>
            <a:ext cx="647700" cy="503238"/>
          </a:xfrm>
          <a:prstGeom prst="rect">
            <a:avLst/>
          </a:prstGeom>
          <a:solidFill>
            <a:srgbClr val="FF33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rgbClr val="FFFF66"/>
                </a:solidFill>
                <a:latin typeface="Constantia" pitchFamily="18" charset="0"/>
              </a:rPr>
              <a:t>Д</a:t>
            </a:r>
          </a:p>
        </p:txBody>
      </p:sp>
      <p:sp>
        <p:nvSpPr>
          <p:cNvPr id="87055" name="Rectangle 15"/>
          <p:cNvSpPr>
            <a:spLocks noGrp="1" noChangeArrowheads="1"/>
          </p:cNvSpPr>
          <p:nvPr>
            <p:ph type="title"/>
          </p:nvPr>
        </p:nvSpPr>
        <p:spPr>
          <a:xfrm>
            <a:off x="2195513" y="5734050"/>
            <a:ext cx="4752975" cy="4318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400" b="1" i="1">
                <a:solidFill>
                  <a:schemeClr val="bg1"/>
                </a:solidFill>
              </a:rPr>
              <a:t>Публикация в материалах Фестиваля</a:t>
            </a:r>
            <a:br>
              <a:rPr lang="ru-RU" sz="1400" b="1" i="1">
                <a:solidFill>
                  <a:schemeClr val="bg1"/>
                </a:solidFill>
              </a:rPr>
            </a:br>
            <a:r>
              <a:rPr lang="ru-RU" sz="1400" b="1" i="1">
                <a:solidFill>
                  <a:schemeClr val="bg1"/>
                </a:solidFill>
              </a:rPr>
              <a:t> педагогических идей </a:t>
            </a:r>
            <a:r>
              <a:rPr lang="en-US" sz="1400" b="1" i="1">
                <a:solidFill>
                  <a:schemeClr val="bg1"/>
                </a:solidFill>
              </a:rPr>
              <a:t>“</a:t>
            </a:r>
            <a:r>
              <a:rPr lang="ru-RU" sz="1400" b="1" i="1">
                <a:solidFill>
                  <a:schemeClr val="bg1"/>
                </a:solidFill>
              </a:rPr>
              <a:t>Открытый урок</a:t>
            </a:r>
            <a:r>
              <a:rPr lang="en-US" sz="1400" b="1" i="1">
                <a:solidFill>
                  <a:schemeClr val="bg1"/>
                </a:solidFill>
              </a:rPr>
              <a:t>”</a:t>
            </a:r>
            <a:r>
              <a:rPr lang="ru-RU" sz="1400" b="1" i="1">
                <a:solidFill>
                  <a:schemeClr val="bg1"/>
                </a:solidFill>
              </a:rPr>
              <a:t> </a:t>
            </a:r>
            <a:br>
              <a:rPr lang="ru-RU" sz="1400" b="1" i="1">
                <a:solidFill>
                  <a:schemeClr val="bg1"/>
                </a:solidFill>
              </a:rPr>
            </a:br>
            <a:r>
              <a:rPr lang="ru-RU" sz="1400" b="1" i="1">
                <a:solidFill>
                  <a:schemeClr val="bg1"/>
                </a:solidFill>
              </a:rPr>
              <a:t>2010-2011 уч. года</a:t>
            </a:r>
            <a:br>
              <a:rPr lang="ru-RU" sz="1400" b="1" i="1">
                <a:solidFill>
                  <a:schemeClr val="bg1"/>
                </a:solidFill>
              </a:rPr>
            </a:br>
            <a:r>
              <a:rPr lang="ru-RU" sz="1400" b="1" i="1">
                <a:solidFill>
                  <a:schemeClr val="bg1"/>
                </a:solidFill>
              </a:rPr>
              <a:t>статьи </a:t>
            </a:r>
            <a:r>
              <a:rPr lang="en-US" sz="1400" b="1" i="1">
                <a:solidFill>
                  <a:schemeClr val="bg1"/>
                </a:solidFill>
              </a:rPr>
              <a:t>“</a:t>
            </a:r>
            <a:r>
              <a:rPr lang="ru-RU" sz="1400" b="1" i="1">
                <a:solidFill>
                  <a:schemeClr val="bg1"/>
                </a:solidFill>
              </a:rPr>
              <a:t>Разнообразие звуков </a:t>
            </a:r>
            <a:br>
              <a:rPr lang="ru-RU" sz="1400" b="1" i="1">
                <a:solidFill>
                  <a:schemeClr val="bg1"/>
                </a:solidFill>
              </a:rPr>
            </a:br>
            <a:r>
              <a:rPr lang="ru-RU" sz="1400" b="1" i="1">
                <a:solidFill>
                  <a:schemeClr val="bg1"/>
                </a:solidFill>
              </a:rPr>
              <a:t>окружающего мира</a:t>
            </a:r>
            <a:r>
              <a:rPr lang="en-US" sz="1400" b="1" i="1">
                <a:solidFill>
                  <a:schemeClr val="bg1"/>
                </a:solidFill>
              </a:rPr>
              <a:t>”</a:t>
            </a:r>
            <a:endParaRPr lang="ru-RU" sz="1400" b="1" i="1">
              <a:solidFill>
                <a:schemeClr val="bg1"/>
              </a:solidFill>
            </a:endParaRPr>
          </a:p>
        </p:txBody>
      </p:sp>
      <p:pic>
        <p:nvPicPr>
          <p:cNvPr id="36876" name="Picture 3" descr="C:\Users\home\Desktop\в школу Юнеско\photo45363097_3540784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5000" y="1371600"/>
            <a:ext cx="5003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7" name="Rectangle 8"/>
          <p:cNvSpPr>
            <a:spLocks noChangeArrowheads="1"/>
          </p:cNvSpPr>
          <p:nvPr/>
        </p:nvSpPr>
        <p:spPr bwMode="auto">
          <a:xfrm>
            <a:off x="914400" y="6096000"/>
            <a:ext cx="647700" cy="5032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50000">
                <a:srgbClr val="FF3300"/>
              </a:gs>
              <a:gs pos="100000">
                <a:srgbClr val="FFFF66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rgbClr val="0000E6"/>
                </a:solidFill>
                <a:latin typeface="Constantia" pitchFamily="18" charset="0"/>
              </a:rPr>
              <a:t>В</a:t>
            </a:r>
          </a:p>
        </p:txBody>
      </p:sp>
      <p:sp>
        <p:nvSpPr>
          <p:cNvPr id="2" name="Rectangle 7"/>
          <p:cNvSpPr>
            <a:spLocks noChangeArrowheads="1"/>
          </p:cNvSpPr>
          <p:nvPr/>
        </p:nvSpPr>
        <p:spPr bwMode="auto">
          <a:xfrm rot="-792974">
            <a:off x="304800" y="6096000"/>
            <a:ext cx="647700" cy="503238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50000">
                <a:schemeClr val="bg1"/>
              </a:gs>
              <a:gs pos="100000">
                <a:srgbClr val="FF9900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</p:spPr>
        <p:txBody>
          <a:bodyPr wrap="none" anchor="ctr"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>
                <a:solidFill>
                  <a:srgbClr val="FF3300"/>
                </a:solidFill>
                <a:latin typeface="+mn-lt"/>
                <a:cs typeface="+mn-cs"/>
              </a:rPr>
              <a:t>А</a:t>
            </a: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 rot="-792974">
            <a:off x="304800" y="6096000"/>
            <a:ext cx="647700" cy="503238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50000">
                <a:schemeClr val="bg1"/>
              </a:gs>
              <a:gs pos="100000">
                <a:srgbClr val="FF9900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</p:spPr>
        <p:txBody>
          <a:bodyPr wrap="none" anchor="ctr"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>
                <a:solidFill>
                  <a:srgbClr val="FF3300"/>
                </a:solidFill>
                <a:latin typeface="+mn-lt"/>
                <a:cs typeface="+mn-cs"/>
              </a:rPr>
              <a:t>А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\Desktop\в школу Юнеско\1287476257_2010-10-19_1214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915400" cy="657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pokojnaya_nezhnaya_krasivaya_muzyka_-_dlya_prezentacii_kuratora_(xMusic.me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610600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4" descr="7_0064"/>
          <p:cNvPicPr>
            <a:picLocks noChangeAspect="1" noChangeArrowheads="1"/>
          </p:cNvPicPr>
          <p:nvPr/>
        </p:nvPicPr>
        <p:blipFill>
          <a:blip r:embed="rId6"/>
          <a:srcRect r="-345"/>
          <a:stretch>
            <a:fillRect/>
          </a:stretch>
        </p:blipFill>
        <p:spPr bwMode="auto">
          <a:xfrm>
            <a:off x="7832725" y="4962525"/>
            <a:ext cx="131127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pokojnaya_nezhnaya_krasivaya_muzyka_-_dlya_prezentacii_kuratora_(xMusic.me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305800" y="4343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для школы257.wav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8724900" y="64389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286000" y="2967038"/>
            <a:ext cx="5105400" cy="12319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i="1" dirty="0">
              <a:solidFill>
                <a:schemeClr val="accent6"/>
              </a:solidFill>
              <a:latin typeface="+mn-lt"/>
              <a:cs typeface="Estrangelo Edessa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i="1" dirty="0">
              <a:solidFill>
                <a:schemeClr val="accent6"/>
              </a:solidFill>
              <a:latin typeface="+mn-lt"/>
              <a:cs typeface="Estrangelo Edessa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i="1" dirty="0">
              <a:solidFill>
                <a:schemeClr val="accent6"/>
              </a:solidFill>
              <a:latin typeface="+mn-lt"/>
              <a:cs typeface="Estrangelo Edessa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i="1" dirty="0">
              <a:solidFill>
                <a:schemeClr val="accent6"/>
              </a:solidFill>
              <a:latin typeface="+mn-lt"/>
              <a:cs typeface="Estrangelo Edessa" pitchFamily="66" charset="0"/>
            </a:endParaRPr>
          </a:p>
        </p:txBody>
      </p:sp>
      <p:sp>
        <p:nvSpPr>
          <p:cNvPr id="18439" name="TextBox 3"/>
          <p:cNvSpPr txBox="1">
            <a:spLocks noChangeArrowheads="1"/>
          </p:cNvSpPr>
          <p:nvPr/>
        </p:nvSpPr>
        <p:spPr bwMode="auto">
          <a:xfrm>
            <a:off x="711200" y="2767013"/>
            <a:ext cx="7121525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>
                <a:latin typeface="Constantia" pitchFamily="18" charset="0"/>
              </a:rPr>
              <a:t>МАДОУ «Центр развития ребенка – детский сад № 212» расположена в Советском районе городского округа город Уфа по адресу улица Р.Зорге 28/4</a:t>
            </a:r>
          </a:p>
        </p:txBody>
      </p:sp>
      <p:pic>
        <p:nvPicPr>
          <p:cNvPr id="18440" name="Picture 5" descr="DSCN165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00200" y="-7938"/>
            <a:ext cx="5638800" cy="283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5912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5000" numSld="17"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numSld="16"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Прямоугольник 1"/>
          <p:cNvSpPr>
            <a:spLocks noChangeArrowheads="1"/>
          </p:cNvSpPr>
          <p:nvPr/>
        </p:nvSpPr>
        <p:spPr bwMode="auto">
          <a:xfrm>
            <a:off x="2727325" y="152400"/>
            <a:ext cx="3536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Фронтальное  занятие Айсылу:</a:t>
            </a:r>
          </a:p>
        </p:txBody>
      </p:sp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371600" y="838200"/>
            <a:ext cx="6248400" cy="75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5912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81000"/>
            <a:ext cx="5249863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3657600"/>
            <a:ext cx="472440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5912"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1828800"/>
            <a:ext cx="6096000" cy="2974975"/>
          </a:xfrm>
        </p:spPr>
        <p:txBody>
          <a:bodyPr anchor="ctr"/>
          <a:lstStyle/>
          <a:p>
            <a:pPr algn="ctr" eaLnBrk="1" hangingPunct="1">
              <a:defRPr/>
            </a:pPr>
            <a:r>
              <a:rPr lang="ru-RU" altLang="ru-RU" sz="4400" dirty="0" smtClean="0"/>
              <a:t>Мастер-класс по развитию мелкой моторики с помощью </a:t>
            </a:r>
            <a:r>
              <a:rPr lang="ru-RU" altLang="ru-RU" sz="4400" dirty="0" err="1" smtClean="0"/>
              <a:t>скрапбукинга</a:t>
            </a:r>
            <a:endParaRPr lang="ru-RU" altLang="ru-RU" sz="4400" dirty="0" smtClean="0"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   Скрапбукинг  </a:t>
            </a:r>
          </a:p>
        </p:txBody>
      </p:sp>
      <p:sp>
        <p:nvSpPr>
          <p:cNvPr id="4505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>это особый вид рукоделия, при помощи которого красиво оформляется фотоальбомы, открытки и рамки</a:t>
            </a:r>
            <a:r>
              <a:rPr lang="ru-RU" smtClean="0"/>
              <a:t>.</a:t>
            </a:r>
          </a:p>
        </p:txBody>
      </p:sp>
    </p:spTree>
  </p:cSld>
  <p:clrMapOvr>
    <a:masterClrMapping/>
  </p:clrMapOvr>
  <p:transition spd="med" advClick="0" advTm="15912"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smtClean="0">
                <a:solidFill>
                  <a:schemeClr val="tx1"/>
                </a:solidFill>
              </a:rPr>
              <a:t> Занятия по скрапбукингу способствует развитие пространственного мышления и мелкой маторики.</a:t>
            </a:r>
          </a:p>
        </p:txBody>
      </p:sp>
      <p:pic>
        <p:nvPicPr>
          <p:cNvPr id="46082" name="Содержимое 3" descr="20766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1905000"/>
            <a:ext cx="7162800" cy="4800600"/>
          </a:xfrm>
        </p:spPr>
      </p:pic>
    </p:spTree>
  </p:cSld>
  <p:clrMapOvr>
    <a:masterClrMapping/>
  </p:clrMapOvr>
  <p:transition spd="med" advClick="0" advTm="15912"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7106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 advClick="0" advTm="15912"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4813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48131" name="Picture 5" descr="о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5912">
    <p:wheel spokes="8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5" descr="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017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50179" name="Picture 4" descr="о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19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5" descr="о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03713" y="0"/>
            <a:ext cx="48402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120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51203" name="Picture 4" descr="о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9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5" descr="о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0"/>
            <a:ext cx="472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AutoShape 2"/>
          <p:cNvSpPr>
            <a:spLocks noChangeArrowheads="1"/>
          </p:cNvSpPr>
          <p:nvPr/>
        </p:nvSpPr>
        <p:spPr bwMode="auto">
          <a:xfrm>
            <a:off x="179388" y="304800"/>
            <a:ext cx="8783637" cy="655320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19458" name="AutoShape 3"/>
          <p:cNvSpPr>
            <a:spLocks noChangeArrowheads="1"/>
          </p:cNvSpPr>
          <p:nvPr/>
        </p:nvSpPr>
        <p:spPr bwMode="auto">
          <a:xfrm>
            <a:off x="381000" y="533400"/>
            <a:ext cx="8280400" cy="611981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endParaRPr lang="ru-RU" sz="400" b="1" i="1">
              <a:solidFill>
                <a:schemeClr val="bg1"/>
              </a:solidFill>
              <a:latin typeface="Constantia" pitchFamily="18" charset="0"/>
            </a:endParaRPr>
          </a:p>
          <a:p>
            <a:pPr algn="ctr">
              <a:lnSpc>
                <a:spcPct val="80000"/>
              </a:lnSpc>
            </a:pPr>
            <a:endParaRPr lang="ru-RU" b="1" i="1">
              <a:solidFill>
                <a:schemeClr val="accent1"/>
              </a:solidFill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ru-RU" b="1" i="1">
              <a:solidFill>
                <a:schemeClr val="accent1"/>
              </a:solidFill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ru-RU" b="1" i="1">
              <a:solidFill>
                <a:schemeClr val="accent1"/>
              </a:solidFill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ru-RU" b="1" i="1">
              <a:solidFill>
                <a:schemeClr val="accent1"/>
              </a:solidFill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ru-RU" b="1" i="1">
              <a:solidFill>
                <a:schemeClr val="accent1"/>
              </a:solidFill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ru-RU" b="1" i="1">
              <a:solidFill>
                <a:schemeClr val="accent1"/>
              </a:solidFill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ru-RU" b="1" i="1">
              <a:solidFill>
                <a:schemeClr val="accent1"/>
              </a:solidFill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ru-RU" b="1" i="1">
              <a:solidFill>
                <a:schemeClr val="accent1"/>
              </a:solidFill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ru-RU" b="1" i="1">
              <a:solidFill>
                <a:schemeClr val="accent1"/>
              </a:solidFill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ru-RU" b="1" i="1">
              <a:solidFill>
                <a:schemeClr val="accent1"/>
              </a:solidFill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ru-RU" b="1" i="1">
              <a:solidFill>
                <a:schemeClr val="accent1"/>
              </a:solidFill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ru-RU" b="1" i="1">
              <a:solidFill>
                <a:schemeClr val="accent1"/>
              </a:solidFill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ru-RU" b="1" i="1">
              <a:solidFill>
                <a:schemeClr val="accent1"/>
              </a:solidFill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ru-RU" b="1" i="1">
              <a:solidFill>
                <a:schemeClr val="accent1"/>
              </a:solidFill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ru-RU" b="1" i="1">
              <a:solidFill>
                <a:schemeClr val="accent1"/>
              </a:solidFill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ru-RU" b="1" i="1">
              <a:solidFill>
                <a:schemeClr val="accent1"/>
              </a:solidFill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ru-RU" b="1" i="1">
                <a:solidFill>
                  <a:schemeClr val="accent1"/>
                </a:solidFill>
                <a:latin typeface="Times New Roman" pitchFamily="18" charset="0"/>
              </a:rPr>
              <a:t>                            Есть за дверями,</a:t>
            </a:r>
          </a:p>
          <a:p>
            <a:pPr algn="ctr">
              <a:lnSpc>
                <a:spcPct val="80000"/>
              </a:lnSpc>
            </a:pPr>
            <a:r>
              <a:rPr lang="ru-RU" b="1" i="1">
                <a:solidFill>
                  <a:schemeClr val="accent1"/>
                </a:solidFill>
                <a:latin typeface="Times New Roman" pitchFamily="18" charset="0"/>
              </a:rPr>
              <a:t>                     в группе этой волшебный кабинет!</a:t>
            </a:r>
          </a:p>
          <a:p>
            <a:pPr algn="ctr">
              <a:lnSpc>
                <a:spcPct val="80000"/>
              </a:lnSpc>
            </a:pPr>
            <a:r>
              <a:rPr lang="ru-RU" b="1" i="1">
                <a:solidFill>
                  <a:schemeClr val="accent1"/>
                </a:solidFill>
                <a:latin typeface="Times New Roman" pitchFamily="18" charset="0"/>
              </a:rPr>
              <a:t>                       В нём звуки  произносят все</a:t>
            </a:r>
          </a:p>
          <a:p>
            <a:pPr algn="ctr"/>
            <a:r>
              <a:rPr lang="ru-RU" b="1" i="1">
                <a:solidFill>
                  <a:schemeClr val="accent1"/>
                </a:solidFill>
                <a:latin typeface="Times New Roman" pitchFamily="18" charset="0"/>
              </a:rPr>
              <a:t>                     и здесь ошибок нет!</a:t>
            </a:r>
          </a:p>
        </p:txBody>
      </p:sp>
      <p:pic>
        <p:nvPicPr>
          <p:cNvPr id="19459" name="Picture 4" descr="7_0064"/>
          <p:cNvPicPr>
            <a:picLocks noChangeAspect="1" noChangeArrowheads="1"/>
          </p:cNvPicPr>
          <p:nvPr/>
        </p:nvPicPr>
        <p:blipFill>
          <a:blip r:embed="rId3"/>
          <a:srcRect r="-345"/>
          <a:stretch>
            <a:fillRect/>
          </a:stretch>
        </p:blipFill>
        <p:spPr bwMode="auto">
          <a:xfrm>
            <a:off x="6934200" y="4114800"/>
            <a:ext cx="1457325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5" descr="92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4994612">
            <a:off x="7649369" y="4626769"/>
            <a:ext cx="109855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Rectangle 9"/>
          <p:cNvSpPr>
            <a:spLocks noChangeArrowheads="1"/>
          </p:cNvSpPr>
          <p:nvPr/>
        </p:nvSpPr>
        <p:spPr bwMode="auto">
          <a:xfrm>
            <a:off x="179388" y="5734050"/>
            <a:ext cx="431800" cy="430213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50000">
                <a:srgbClr val="FF3300"/>
              </a:gs>
              <a:gs pos="100000">
                <a:srgbClr val="FFFF66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rgbClr val="0000E6"/>
                </a:solidFill>
                <a:latin typeface="Constantia" pitchFamily="18" charset="0"/>
              </a:rPr>
              <a:t>В</a:t>
            </a:r>
          </a:p>
        </p:txBody>
      </p:sp>
      <p:sp>
        <p:nvSpPr>
          <p:cNvPr id="19462" name="Rectangle 12"/>
          <p:cNvSpPr>
            <a:spLocks noChangeArrowheads="1"/>
          </p:cNvSpPr>
          <p:nvPr/>
        </p:nvSpPr>
        <p:spPr bwMode="auto">
          <a:xfrm rot="-649070">
            <a:off x="755650" y="5949950"/>
            <a:ext cx="503238" cy="360363"/>
          </a:xfrm>
          <a:prstGeom prst="rect">
            <a:avLst/>
          </a:prstGeom>
          <a:gradFill rotWithShape="1">
            <a:gsLst>
              <a:gs pos="0">
                <a:srgbClr val="0000E6"/>
              </a:gs>
              <a:gs pos="50000">
                <a:srgbClr val="CCECFF"/>
              </a:gs>
              <a:gs pos="100000">
                <a:srgbClr val="0000E6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E6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rgbClr val="FFCCFF"/>
                </a:solidFill>
                <a:latin typeface="Constantia" pitchFamily="18" charset="0"/>
              </a:rPr>
              <a:t>Г</a:t>
            </a:r>
          </a:p>
        </p:txBody>
      </p:sp>
      <p:sp>
        <p:nvSpPr>
          <p:cNvPr id="19463" name="Rectangle 13"/>
          <p:cNvSpPr>
            <a:spLocks noChangeArrowheads="1"/>
          </p:cNvSpPr>
          <p:nvPr/>
        </p:nvSpPr>
        <p:spPr bwMode="auto">
          <a:xfrm rot="737716">
            <a:off x="179388" y="6308725"/>
            <a:ext cx="503237" cy="287338"/>
          </a:xfrm>
          <a:prstGeom prst="rect">
            <a:avLst/>
          </a:prstGeom>
          <a:solidFill>
            <a:srgbClr val="FF33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rgbClr val="FFFF66"/>
                </a:solidFill>
                <a:latin typeface="Constantia" pitchFamily="18" charset="0"/>
              </a:rPr>
              <a:t>Д</a:t>
            </a:r>
          </a:p>
        </p:txBody>
      </p:sp>
      <p:sp>
        <p:nvSpPr>
          <p:cNvPr id="12318" name="Rectangle 30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219200"/>
            <a:ext cx="2971800" cy="4362450"/>
          </a:xfrm>
        </p:spPr>
        <p:txBody>
          <a:bodyPr>
            <a:noAutofit/>
          </a:bodyPr>
          <a:lstStyle/>
          <a:p>
            <a:pPr marL="274320" indent="-27432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endParaRPr lang="ru-RU" sz="1800" b="1" i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</a:endParaRP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000" b="1" i="1" dirty="0">
                <a:solidFill>
                  <a:schemeClr val="accent5"/>
                </a:solidFill>
              </a:rPr>
              <a:t/>
            </a:r>
            <a:br>
              <a:rPr lang="ru-RU" sz="2000" b="1" i="1" dirty="0">
                <a:solidFill>
                  <a:schemeClr val="accent5"/>
                </a:solidFill>
              </a:rPr>
            </a:br>
            <a:r>
              <a:rPr lang="ru-RU" sz="1800" b="1" i="1" dirty="0" smtClean="0">
                <a:solidFill>
                  <a:schemeClr val="accent5"/>
                </a:solidFill>
              </a:rPr>
              <a:t>Что </a:t>
            </a:r>
            <a:r>
              <a:rPr lang="ru-RU" sz="1800" b="1" i="1" dirty="0">
                <a:solidFill>
                  <a:schemeClr val="accent5"/>
                </a:solidFill>
              </a:rPr>
              <a:t>он для нас?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800" b="1" i="1" dirty="0">
                <a:solidFill>
                  <a:schemeClr val="accent5"/>
                </a:solidFill>
              </a:rPr>
              <a:t> Мы здесь живём!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800" b="1" i="1" dirty="0">
                <a:solidFill>
                  <a:schemeClr val="accent5"/>
                </a:solidFill>
              </a:rPr>
              <a:t>Он учит нас всему – 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800" b="1" i="1" dirty="0">
                <a:solidFill>
                  <a:schemeClr val="accent5"/>
                </a:solidFill>
              </a:rPr>
              <a:t>добру, любви и красоте.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800" b="1" i="1" dirty="0">
                <a:solidFill>
                  <a:schemeClr val="accent5"/>
                </a:solidFill>
              </a:rPr>
              <a:t>Терпению, труду, мечте!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800" b="1" i="1" dirty="0">
                <a:solidFill>
                  <a:schemeClr val="accent5"/>
                </a:solidFill>
              </a:rPr>
              <a:t>Он учит видеть знаний свет.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800" b="1" i="1" dirty="0">
                <a:solidFill>
                  <a:schemeClr val="accent5"/>
                </a:solidFill>
              </a:rPr>
              <a:t>Прекрасней дома в мире нет!</a:t>
            </a:r>
          </a:p>
          <a:p>
            <a:pPr marL="274320" indent="-27432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1800" b="1" i="1" dirty="0">
              <a:solidFill>
                <a:schemeClr val="accent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7400" y="838200"/>
            <a:ext cx="58674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5"/>
                </a:solidFill>
                <a:latin typeface="+mn-lt"/>
                <a:cs typeface="+mn-cs"/>
              </a:rPr>
              <a:t>                Вот наш Дом – наш детский сад</a:t>
            </a:r>
            <a:endParaRPr lang="ru-RU" sz="2000" dirty="0">
              <a:latin typeface="+mn-lt"/>
              <a:cs typeface="+mn-cs"/>
            </a:endParaRPr>
          </a:p>
        </p:txBody>
      </p:sp>
      <p:pic>
        <p:nvPicPr>
          <p:cNvPr id="12" name="Picture 6" descr="P1040783"/>
          <p:cNvPicPr>
            <a:picLocks noChangeAspect="1" noChangeArrowheads="1"/>
          </p:cNvPicPr>
          <p:nvPr/>
        </p:nvPicPr>
        <p:blipFill>
          <a:blip r:embed="rId5"/>
          <a:srcRect l="276"/>
          <a:stretch>
            <a:fillRect/>
          </a:stretch>
        </p:blipFill>
        <p:spPr bwMode="auto">
          <a:xfrm>
            <a:off x="4343400" y="1295400"/>
            <a:ext cx="3455988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2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12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12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123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123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23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123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222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52227" name="Picture 4" descr="о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5912">
    <p:wheel spokes="8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325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53251" name="Picture 4" descr="з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5912">
    <p:wheel spokes="8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427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54275" name="Picture 4" descr="ц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19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5" descr="ц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0"/>
            <a:ext cx="49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5912">
    <p:wheel spokes="8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529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55299" name="Picture 4" descr="р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5912">
    <p:wheel spokes="8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632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56323" name="Picture 4" descr="р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9115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5912">
    <p:wheel spokes="8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734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57347" name="Picture 4" descr="р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4650" y="381000"/>
            <a:ext cx="838835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4" descr="р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5912">
    <p:wheel spokes="8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8370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567238" cy="3900488"/>
          </a:xfrm>
        </p:spPr>
      </p:pic>
      <p:pic>
        <p:nvPicPr>
          <p:cNvPr id="58371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7238" y="0"/>
            <a:ext cx="4576762" cy="390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10000"/>
            <a:ext cx="456723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67238" y="3810000"/>
            <a:ext cx="4576762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5912">
    <p:wheel spokes="8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AutoShape 2"/>
          <p:cNvSpPr>
            <a:spLocks noChangeArrowheads="1"/>
          </p:cNvSpPr>
          <p:nvPr/>
        </p:nvSpPr>
        <p:spPr bwMode="auto">
          <a:xfrm>
            <a:off x="179388" y="188913"/>
            <a:ext cx="8783637" cy="655320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59394" name="AutoShape 3"/>
          <p:cNvSpPr>
            <a:spLocks noChangeArrowheads="1"/>
          </p:cNvSpPr>
          <p:nvPr/>
        </p:nvSpPr>
        <p:spPr bwMode="auto">
          <a:xfrm>
            <a:off x="304800" y="457200"/>
            <a:ext cx="8280400" cy="611981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 rot="-792974">
            <a:off x="323850" y="6092825"/>
            <a:ext cx="647700" cy="503238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50000">
                <a:schemeClr val="bg1"/>
              </a:gs>
              <a:gs pos="100000">
                <a:srgbClr val="FF9900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</p:spPr>
        <p:txBody>
          <a:bodyPr wrap="none" anchor="ctr"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>
                <a:solidFill>
                  <a:srgbClr val="FF3300"/>
                </a:solidFill>
                <a:latin typeface="+mn-lt"/>
                <a:cs typeface="+mn-cs"/>
              </a:rPr>
              <a:t>А</a:t>
            </a:r>
          </a:p>
        </p:txBody>
      </p:sp>
      <p:sp>
        <p:nvSpPr>
          <p:cNvPr id="59396" name="Rectangle 5"/>
          <p:cNvSpPr>
            <a:spLocks noChangeArrowheads="1"/>
          </p:cNvSpPr>
          <p:nvPr/>
        </p:nvSpPr>
        <p:spPr bwMode="auto">
          <a:xfrm>
            <a:off x="900113" y="6092825"/>
            <a:ext cx="647700" cy="5032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50000">
                <a:srgbClr val="FF3300"/>
              </a:gs>
              <a:gs pos="100000">
                <a:srgbClr val="FFFF66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rgbClr val="0000E6"/>
                </a:solidFill>
                <a:latin typeface="Constantia" pitchFamily="18" charset="0"/>
              </a:rPr>
              <a:t>В</a:t>
            </a:r>
          </a:p>
        </p:txBody>
      </p:sp>
      <p:sp>
        <p:nvSpPr>
          <p:cNvPr id="83974" name="Rectangle 6"/>
          <p:cNvSpPr>
            <a:spLocks noChangeArrowheads="1"/>
          </p:cNvSpPr>
          <p:nvPr/>
        </p:nvSpPr>
        <p:spPr bwMode="auto">
          <a:xfrm rot="771960">
            <a:off x="539750" y="5516563"/>
            <a:ext cx="647700" cy="503237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>
                <a:latin typeface="+mn-lt"/>
                <a:cs typeface="+mn-cs"/>
              </a:rPr>
              <a:t>Б</a:t>
            </a:r>
          </a:p>
        </p:txBody>
      </p:sp>
      <p:sp>
        <p:nvSpPr>
          <p:cNvPr id="59398" name="Rectangle 7"/>
          <p:cNvSpPr>
            <a:spLocks noChangeArrowheads="1"/>
          </p:cNvSpPr>
          <p:nvPr/>
        </p:nvSpPr>
        <p:spPr bwMode="auto">
          <a:xfrm rot="-649070">
            <a:off x="1258888" y="5516563"/>
            <a:ext cx="647700" cy="503237"/>
          </a:xfrm>
          <a:prstGeom prst="rect">
            <a:avLst/>
          </a:prstGeom>
          <a:gradFill rotWithShape="1">
            <a:gsLst>
              <a:gs pos="0">
                <a:srgbClr val="0000E6"/>
              </a:gs>
              <a:gs pos="50000">
                <a:srgbClr val="CCECFF"/>
              </a:gs>
              <a:gs pos="100000">
                <a:srgbClr val="0000E6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E6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rgbClr val="FFCCFF"/>
                </a:solidFill>
                <a:latin typeface="Constantia" pitchFamily="18" charset="0"/>
              </a:rPr>
              <a:t>Г</a:t>
            </a:r>
          </a:p>
        </p:txBody>
      </p:sp>
      <p:sp>
        <p:nvSpPr>
          <p:cNvPr id="59399" name="Rectangle 8"/>
          <p:cNvSpPr>
            <a:spLocks noChangeArrowheads="1"/>
          </p:cNvSpPr>
          <p:nvPr/>
        </p:nvSpPr>
        <p:spPr bwMode="auto">
          <a:xfrm rot="737716">
            <a:off x="1476375" y="6092825"/>
            <a:ext cx="647700" cy="503238"/>
          </a:xfrm>
          <a:prstGeom prst="rect">
            <a:avLst/>
          </a:prstGeom>
          <a:solidFill>
            <a:srgbClr val="FF33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rgbClr val="FFFF66"/>
                </a:solidFill>
                <a:latin typeface="Constantia" pitchFamily="18" charset="0"/>
              </a:rPr>
              <a:t>Д</a:t>
            </a:r>
          </a:p>
        </p:txBody>
      </p:sp>
      <p:sp>
        <p:nvSpPr>
          <p:cNvPr id="59400" name="Rectangle 9"/>
          <p:cNvSpPr>
            <a:spLocks noChangeArrowheads="1"/>
          </p:cNvSpPr>
          <p:nvPr/>
        </p:nvSpPr>
        <p:spPr bwMode="auto">
          <a:xfrm>
            <a:off x="1042988" y="5013325"/>
            <a:ext cx="647700" cy="503238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CCFF"/>
              </a:gs>
              <a:gs pos="100000">
                <a:srgbClr val="FF3300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chemeClr val="bg1"/>
                </a:solidFill>
                <a:latin typeface="Constantia" pitchFamily="18" charset="0"/>
              </a:rPr>
              <a:t>Е</a:t>
            </a:r>
          </a:p>
        </p:txBody>
      </p:sp>
      <p:sp>
        <p:nvSpPr>
          <p:cNvPr id="83983" name="Rectangle 15"/>
          <p:cNvSpPr>
            <a:spLocks noGrp="1" noChangeArrowheads="1"/>
          </p:cNvSpPr>
          <p:nvPr>
            <p:ph idx="1"/>
          </p:nvPr>
        </p:nvSpPr>
        <p:spPr>
          <a:xfrm>
            <a:off x="250825" y="1447800"/>
            <a:ext cx="8229600" cy="3554413"/>
          </a:xfrm>
        </p:spPr>
        <p:txBody>
          <a:bodyPr>
            <a:normAutofit/>
          </a:bodyPr>
          <a:lstStyle/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ru-RU" b="1" i="1" dirty="0">
                <a:solidFill>
                  <a:schemeClr val="accent6">
                    <a:lumMod val="75000"/>
                  </a:schemeClr>
                </a:solidFill>
              </a:rPr>
              <a:t>Язычок всё рассказал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ru-RU" b="1" i="1" dirty="0">
                <a:solidFill>
                  <a:schemeClr val="accent6">
                    <a:lumMod val="75000"/>
                  </a:schemeClr>
                </a:solidFill>
              </a:rPr>
              <a:t>И уже совсем устал.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ru-RU" b="1" i="1" dirty="0">
                <a:solidFill>
                  <a:schemeClr val="accent6">
                    <a:lumMod val="75000"/>
                  </a:schemeClr>
                </a:solidFill>
              </a:rPr>
              <a:t>Говорит он: </a:t>
            </a:r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“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</a:rPr>
              <a:t>До свиданья!</a:t>
            </a:r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”</a:t>
            </a:r>
            <a:endParaRPr lang="ru-RU" b="1" i="1" dirty="0">
              <a:solidFill>
                <a:schemeClr val="accent6">
                  <a:lumMod val="75000"/>
                </a:schemeClr>
              </a:solidFill>
            </a:endParaRP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ru-RU" b="1" i="1" dirty="0">
                <a:solidFill>
                  <a:schemeClr val="accent6">
                    <a:lumMod val="75000"/>
                  </a:schemeClr>
                </a:solidFill>
              </a:rPr>
              <a:t>Всем вам машет на прощанье!</a:t>
            </a:r>
          </a:p>
        </p:txBody>
      </p:sp>
      <p:pic>
        <p:nvPicPr>
          <p:cNvPr id="83979" name="Picture 11" descr="Отсканировано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3429000"/>
            <a:ext cx="2665413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3" name="Picture 4" descr="7_0064"/>
          <p:cNvPicPr>
            <a:picLocks noChangeAspect="1" noChangeArrowheads="1"/>
          </p:cNvPicPr>
          <p:nvPr/>
        </p:nvPicPr>
        <p:blipFill>
          <a:blip r:embed="rId4"/>
          <a:srcRect r="-345"/>
          <a:stretch>
            <a:fillRect/>
          </a:stretch>
        </p:blipFill>
        <p:spPr bwMode="auto">
          <a:xfrm>
            <a:off x="7086600" y="4572000"/>
            <a:ext cx="131127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4" name="Picture 6" descr="Книга"/>
          <p:cNvPicPr>
            <a:picLocks noChangeAspect="1" noChangeArrowheads="1"/>
          </p:cNvPicPr>
          <p:nvPr/>
        </p:nvPicPr>
        <p:blipFill>
          <a:blip r:embed="rId5"/>
          <a:srcRect t="1903" b="69547"/>
          <a:stretch>
            <a:fillRect/>
          </a:stretch>
        </p:blipFill>
        <p:spPr bwMode="auto">
          <a:xfrm>
            <a:off x="1979613" y="476250"/>
            <a:ext cx="4967287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med" advClick="0" advTm="15912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800" fill="hold"/>
                                        <p:tgtEl>
                                          <p:spTgt spid="83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800" fill="hold"/>
                                        <p:tgtEl>
                                          <p:spTgt spid="83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800"/>
                                        <p:tgtEl>
                                          <p:spTgt spid="83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AutoShape 2"/>
          <p:cNvSpPr>
            <a:spLocks noChangeArrowheads="1"/>
          </p:cNvSpPr>
          <p:nvPr/>
        </p:nvSpPr>
        <p:spPr bwMode="auto">
          <a:xfrm>
            <a:off x="179388" y="188913"/>
            <a:ext cx="8783637" cy="655320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60418" name="AutoShape 3"/>
          <p:cNvSpPr>
            <a:spLocks noChangeArrowheads="1"/>
          </p:cNvSpPr>
          <p:nvPr/>
        </p:nvSpPr>
        <p:spPr bwMode="auto">
          <a:xfrm>
            <a:off x="395288" y="404813"/>
            <a:ext cx="8280400" cy="611981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60419" name="Picture 4" descr="7_0064"/>
          <p:cNvPicPr>
            <a:picLocks noChangeAspect="1" noChangeArrowheads="1"/>
          </p:cNvPicPr>
          <p:nvPr/>
        </p:nvPicPr>
        <p:blipFill>
          <a:blip r:embed="rId2"/>
          <a:srcRect r="-345"/>
          <a:stretch>
            <a:fillRect/>
          </a:stretch>
        </p:blipFill>
        <p:spPr bwMode="auto">
          <a:xfrm>
            <a:off x="7092950" y="3357563"/>
            <a:ext cx="1608138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6" descr="Книга"/>
          <p:cNvPicPr>
            <a:picLocks noChangeAspect="1" noChangeArrowheads="1"/>
          </p:cNvPicPr>
          <p:nvPr/>
        </p:nvPicPr>
        <p:blipFill>
          <a:blip r:embed="rId3"/>
          <a:srcRect t="1903" b="69547"/>
          <a:stretch>
            <a:fillRect/>
          </a:stretch>
        </p:blipFill>
        <p:spPr bwMode="auto">
          <a:xfrm>
            <a:off x="1979613" y="476250"/>
            <a:ext cx="4967287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1" name="Rectangle 7"/>
          <p:cNvSpPr>
            <a:spLocks noChangeArrowheads="1"/>
          </p:cNvSpPr>
          <p:nvPr/>
        </p:nvSpPr>
        <p:spPr bwMode="auto">
          <a:xfrm rot="-792974">
            <a:off x="323850" y="6092825"/>
            <a:ext cx="647700" cy="503238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50000">
                <a:schemeClr val="bg1"/>
              </a:gs>
              <a:gs pos="100000">
                <a:srgbClr val="FF9900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</p:spPr>
        <p:txBody>
          <a:bodyPr wrap="none" anchor="ctr"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>
                <a:solidFill>
                  <a:srgbClr val="FF3300"/>
                </a:solidFill>
                <a:latin typeface="+mn-lt"/>
                <a:cs typeface="+mn-cs"/>
              </a:rPr>
              <a:t>А</a:t>
            </a:r>
          </a:p>
        </p:txBody>
      </p:sp>
      <p:sp>
        <p:nvSpPr>
          <p:cNvPr id="60422" name="Rectangle 8"/>
          <p:cNvSpPr>
            <a:spLocks noChangeArrowheads="1"/>
          </p:cNvSpPr>
          <p:nvPr/>
        </p:nvSpPr>
        <p:spPr bwMode="auto">
          <a:xfrm>
            <a:off x="900113" y="6092825"/>
            <a:ext cx="647700" cy="5032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50000">
                <a:srgbClr val="FF3300"/>
              </a:gs>
              <a:gs pos="100000">
                <a:srgbClr val="FFFF66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rgbClr val="0000E6"/>
                </a:solidFill>
                <a:latin typeface="Constantia" pitchFamily="18" charset="0"/>
              </a:rPr>
              <a:t>В</a:t>
            </a:r>
          </a:p>
        </p:txBody>
      </p:sp>
      <p:sp>
        <p:nvSpPr>
          <p:cNvPr id="77833" name="Rectangle 9"/>
          <p:cNvSpPr>
            <a:spLocks noChangeArrowheads="1"/>
          </p:cNvSpPr>
          <p:nvPr/>
        </p:nvSpPr>
        <p:spPr bwMode="auto">
          <a:xfrm rot="771960">
            <a:off x="539750" y="5516563"/>
            <a:ext cx="647700" cy="503237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>
                <a:latin typeface="+mn-lt"/>
                <a:cs typeface="+mn-cs"/>
              </a:rPr>
              <a:t>Б</a:t>
            </a:r>
          </a:p>
        </p:txBody>
      </p:sp>
      <p:sp>
        <p:nvSpPr>
          <p:cNvPr id="60424" name="Rectangle 10"/>
          <p:cNvSpPr>
            <a:spLocks noChangeArrowheads="1"/>
          </p:cNvSpPr>
          <p:nvPr/>
        </p:nvSpPr>
        <p:spPr bwMode="auto">
          <a:xfrm rot="-649070">
            <a:off x="1258888" y="5516563"/>
            <a:ext cx="647700" cy="503237"/>
          </a:xfrm>
          <a:prstGeom prst="rect">
            <a:avLst/>
          </a:prstGeom>
          <a:gradFill rotWithShape="1">
            <a:gsLst>
              <a:gs pos="0">
                <a:srgbClr val="0000E6"/>
              </a:gs>
              <a:gs pos="50000">
                <a:srgbClr val="CCECFF"/>
              </a:gs>
              <a:gs pos="100000">
                <a:srgbClr val="0000E6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E6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rgbClr val="FFCCFF"/>
                </a:solidFill>
                <a:latin typeface="Constantia" pitchFamily="18" charset="0"/>
              </a:rPr>
              <a:t>Г</a:t>
            </a:r>
          </a:p>
        </p:txBody>
      </p:sp>
      <p:sp>
        <p:nvSpPr>
          <p:cNvPr id="60425" name="Rectangle 11"/>
          <p:cNvSpPr>
            <a:spLocks noChangeArrowheads="1"/>
          </p:cNvSpPr>
          <p:nvPr/>
        </p:nvSpPr>
        <p:spPr bwMode="auto">
          <a:xfrm rot="737716">
            <a:off x="1476375" y="6092825"/>
            <a:ext cx="647700" cy="503238"/>
          </a:xfrm>
          <a:prstGeom prst="rect">
            <a:avLst/>
          </a:prstGeom>
          <a:solidFill>
            <a:srgbClr val="FF33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rgbClr val="FFFF66"/>
                </a:solidFill>
                <a:latin typeface="Constantia" pitchFamily="18" charset="0"/>
              </a:rPr>
              <a:t>Д</a:t>
            </a:r>
          </a:p>
        </p:txBody>
      </p:sp>
      <p:sp>
        <p:nvSpPr>
          <p:cNvPr id="60426" name="Rectangle 12"/>
          <p:cNvSpPr>
            <a:spLocks noChangeArrowheads="1"/>
          </p:cNvSpPr>
          <p:nvPr/>
        </p:nvSpPr>
        <p:spPr bwMode="auto">
          <a:xfrm>
            <a:off x="1042988" y="5013325"/>
            <a:ext cx="647700" cy="503238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CCFF"/>
              </a:gs>
              <a:gs pos="100000">
                <a:srgbClr val="FF3300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chemeClr val="bg1"/>
                </a:solidFill>
                <a:latin typeface="Constantia" pitchFamily="18" charset="0"/>
              </a:rPr>
              <a:t>Е</a:t>
            </a:r>
          </a:p>
        </p:txBody>
      </p:sp>
      <p:sp>
        <p:nvSpPr>
          <p:cNvPr id="77839" name="Rectangle 15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</a:rPr>
              <a:t>С детьми мы щедро делимся талантом и умением,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</a:rPr>
              <a:t>Терпением, заботою, искусным ремеслом,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</a:rPr>
              <a:t>И вскоре все исчезнут проблемы, без сомнения.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</a:rPr>
              <a:t>О встречах наших вспомнят с любовью и добром.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endParaRPr lang="ru-RU" sz="2000" b="1" i="1" dirty="0">
              <a:solidFill>
                <a:schemeClr val="accent6">
                  <a:lumMod val="75000"/>
                </a:schemeClr>
              </a:solidFill>
            </a:endParaRP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</a:rPr>
              <a:t>Трудна и так ответственна работа логопеда.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</a:rPr>
              <a:t>             Но не грусти, коллега, а ну-ка улыбнись!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</a:rPr>
              <a:t>Мы с нею не расстанемся, успеха вкус отведав,-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</a:rPr>
              <a:t>Как здорово, что все мы здесь сегодня собрались!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endParaRPr lang="ru-RU" sz="2000" b="1" i="1" dirty="0">
              <a:solidFill>
                <a:schemeClr val="accent6">
                  <a:lumMod val="75000"/>
                </a:schemeClr>
              </a:solidFill>
            </a:endParaRP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</a:rPr>
              <a:t>СПАСИБО ЗА ВНИМАНИЕ!</a:t>
            </a:r>
          </a:p>
        </p:txBody>
      </p:sp>
    </p:spTree>
  </p:cSld>
  <p:clrMapOvr>
    <a:masterClrMapping/>
  </p:clrMapOvr>
  <p:transition spd="med" advClick="0" advTm="15912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1"/>
          <p:cNvSpPr txBox="1">
            <a:spLocks noChangeArrowheads="1"/>
          </p:cNvSpPr>
          <p:nvPr/>
        </p:nvSpPr>
        <p:spPr bwMode="auto">
          <a:xfrm>
            <a:off x="0" y="1066800"/>
            <a:ext cx="89423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latin typeface="Constantia" pitchFamily="18" charset="0"/>
              </a:rPr>
              <a:t>В ДОУ функционирует 2 группы компенсирующей направленности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24000" y="2133600"/>
            <a:ext cx="6553200" cy="2246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+mn-cs"/>
              </a:rPr>
              <a:t>В ДОУ работают специалисты: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+mn-cs"/>
              </a:rPr>
              <a:t>- 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+mn-cs"/>
              </a:rPr>
              <a:t>Инструктор по физической культуре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+mn-cs"/>
              </a:rPr>
              <a:t>- Музыкальный руководитель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+mn-cs"/>
              </a:rPr>
              <a:t>-Учителя-логопеды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+mn-cs"/>
              </a:rPr>
              <a:t>- Педагог-психолог</a:t>
            </a:r>
          </a:p>
        </p:txBody>
      </p:sp>
      <p:pic>
        <p:nvPicPr>
          <p:cNvPr id="20483" name="Picture 4" descr="7_0064"/>
          <p:cNvPicPr>
            <a:picLocks noChangeAspect="1" noChangeArrowheads="1"/>
          </p:cNvPicPr>
          <p:nvPr/>
        </p:nvPicPr>
        <p:blipFill>
          <a:blip r:embed="rId2"/>
          <a:srcRect r="-345"/>
          <a:stretch>
            <a:fillRect/>
          </a:stretch>
        </p:blipFill>
        <p:spPr bwMode="auto">
          <a:xfrm>
            <a:off x="7467600" y="4800600"/>
            <a:ext cx="131127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6" descr="Книга"/>
          <p:cNvPicPr>
            <a:picLocks noChangeAspect="1" noChangeArrowheads="1"/>
          </p:cNvPicPr>
          <p:nvPr/>
        </p:nvPicPr>
        <p:blipFill>
          <a:blip r:embed="rId3"/>
          <a:srcRect t="1903" b="69547"/>
          <a:stretch>
            <a:fillRect/>
          </a:stretch>
        </p:blipFill>
        <p:spPr bwMode="auto">
          <a:xfrm>
            <a:off x="1979613" y="476250"/>
            <a:ext cx="496728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5912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Прямоугольник 1"/>
          <p:cNvSpPr>
            <a:spLocks noChangeArrowheads="1"/>
          </p:cNvSpPr>
          <p:nvPr/>
        </p:nvSpPr>
        <p:spPr bwMode="auto">
          <a:xfrm>
            <a:off x="762000" y="1060450"/>
            <a:ext cx="77724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latin typeface="Constantia" pitchFamily="18" charset="0"/>
              </a:rPr>
              <a:t>Из истории</a:t>
            </a:r>
            <a:br>
              <a:rPr lang="ru-RU" sz="2800">
                <a:latin typeface="Constantia" pitchFamily="18" charset="0"/>
              </a:rPr>
            </a:br>
            <a:r>
              <a:rPr lang="ru-RU" sz="2800">
                <a:latin typeface="Constantia" pitchFamily="18" charset="0"/>
              </a:rPr>
              <a:t>МАДОУ «ЦРР-детский сад № 212»</a:t>
            </a:r>
            <a:br>
              <a:rPr lang="ru-RU" sz="2800">
                <a:latin typeface="Constantia" pitchFamily="18" charset="0"/>
              </a:rPr>
            </a:br>
            <a:r>
              <a:rPr lang="ru-RU" sz="2800">
                <a:latin typeface="Constantia" pitchFamily="18" charset="0"/>
              </a:rPr>
              <a:t>Советского района городского округа город Уфа Р.Б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71600" y="2895600"/>
            <a:ext cx="6705600" cy="22463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Детский сад № 212 функционирует с 28 ноября 1968г.    Открывала его Болдырева Александра Ивановна – «Отличник народного просвещения», наставник многих воспитателей, ставших в дальнейшем заведующими, старшими воспитателями. 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   С октября 2012г. в должности руководителя – Ибрагимова Резеда </a:t>
            </a:r>
            <a:r>
              <a:rPr lang="ru-RU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Шаукатовна</a:t>
            </a:r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.</a:t>
            </a:r>
          </a:p>
        </p:txBody>
      </p:sp>
      <p:pic>
        <p:nvPicPr>
          <p:cNvPr id="21507" name="Picture 6" descr="Книга"/>
          <p:cNvPicPr>
            <a:picLocks noChangeAspect="1" noChangeArrowheads="1"/>
          </p:cNvPicPr>
          <p:nvPr/>
        </p:nvPicPr>
        <p:blipFill>
          <a:blip r:embed="rId2"/>
          <a:srcRect t="1903" b="69547"/>
          <a:stretch>
            <a:fillRect/>
          </a:stretch>
        </p:blipFill>
        <p:spPr bwMode="auto">
          <a:xfrm>
            <a:off x="2339975" y="549275"/>
            <a:ext cx="4627563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7_0064"/>
          <p:cNvPicPr>
            <a:picLocks noChangeAspect="1" noChangeArrowheads="1"/>
          </p:cNvPicPr>
          <p:nvPr/>
        </p:nvPicPr>
        <p:blipFill>
          <a:blip r:embed="rId3"/>
          <a:srcRect r="-345"/>
          <a:stretch>
            <a:fillRect/>
          </a:stretch>
        </p:blipFill>
        <p:spPr bwMode="auto">
          <a:xfrm>
            <a:off x="7467600" y="4800600"/>
            <a:ext cx="131127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5912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AutoShape 2"/>
          <p:cNvSpPr>
            <a:spLocks noChangeArrowheads="1"/>
          </p:cNvSpPr>
          <p:nvPr/>
        </p:nvSpPr>
        <p:spPr bwMode="auto">
          <a:xfrm>
            <a:off x="179388" y="304800"/>
            <a:ext cx="8783637" cy="655320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22530" name="AutoShape 3"/>
          <p:cNvSpPr>
            <a:spLocks noChangeArrowheads="1"/>
          </p:cNvSpPr>
          <p:nvPr/>
        </p:nvSpPr>
        <p:spPr bwMode="auto">
          <a:xfrm>
            <a:off x="395288" y="404813"/>
            <a:ext cx="8280400" cy="611981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chemeClr val="bg1"/>
              </a:solidFill>
              <a:latin typeface="Constantia" pitchFamily="18" charset="0"/>
            </a:endParaRPr>
          </a:p>
          <a:p>
            <a:endParaRPr lang="ru-RU">
              <a:solidFill>
                <a:schemeClr val="bg1"/>
              </a:solidFill>
              <a:latin typeface="Constantia" pitchFamily="18" charset="0"/>
            </a:endParaRPr>
          </a:p>
          <a:p>
            <a:endParaRPr lang="ru-RU">
              <a:solidFill>
                <a:schemeClr val="bg1"/>
              </a:solidFill>
              <a:latin typeface="Constantia" pitchFamily="18" charset="0"/>
            </a:endParaRPr>
          </a:p>
        </p:txBody>
      </p:sp>
      <p:pic>
        <p:nvPicPr>
          <p:cNvPr id="22531" name="Picture 4" descr="7_0064"/>
          <p:cNvPicPr>
            <a:picLocks noChangeAspect="1" noChangeArrowheads="1"/>
          </p:cNvPicPr>
          <p:nvPr/>
        </p:nvPicPr>
        <p:blipFill>
          <a:blip r:embed="rId2"/>
          <a:srcRect r="-345"/>
          <a:stretch>
            <a:fillRect/>
          </a:stretch>
        </p:blipFill>
        <p:spPr bwMode="auto">
          <a:xfrm>
            <a:off x="6877050" y="3429000"/>
            <a:ext cx="1695450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5" descr="92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994612">
            <a:off x="7856538" y="3960812"/>
            <a:ext cx="1023938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6" descr="Книга"/>
          <p:cNvPicPr>
            <a:picLocks noChangeAspect="1" noChangeArrowheads="1"/>
          </p:cNvPicPr>
          <p:nvPr/>
        </p:nvPicPr>
        <p:blipFill>
          <a:blip r:embed="rId4"/>
          <a:srcRect t="1903" b="69547"/>
          <a:stretch>
            <a:fillRect/>
          </a:stretch>
        </p:blipFill>
        <p:spPr bwMode="auto">
          <a:xfrm>
            <a:off x="1979613" y="476250"/>
            <a:ext cx="496728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Rectangle 7"/>
          <p:cNvSpPr>
            <a:spLocks noChangeArrowheads="1"/>
          </p:cNvSpPr>
          <p:nvPr/>
        </p:nvSpPr>
        <p:spPr bwMode="auto">
          <a:xfrm rot="-792974">
            <a:off x="323850" y="6092825"/>
            <a:ext cx="647700" cy="503238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50000">
                <a:schemeClr val="bg1"/>
              </a:gs>
              <a:gs pos="100000">
                <a:srgbClr val="FF9900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</p:spPr>
        <p:txBody>
          <a:bodyPr wrap="none" anchor="ctr"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>
                <a:solidFill>
                  <a:srgbClr val="FF3300"/>
                </a:solidFill>
                <a:latin typeface="+mn-lt"/>
                <a:cs typeface="+mn-cs"/>
              </a:rPr>
              <a:t>А</a:t>
            </a:r>
          </a:p>
        </p:txBody>
      </p:sp>
      <p:sp>
        <p:nvSpPr>
          <p:cNvPr id="22535" name="Rectangle 8"/>
          <p:cNvSpPr>
            <a:spLocks noChangeArrowheads="1"/>
          </p:cNvSpPr>
          <p:nvPr/>
        </p:nvSpPr>
        <p:spPr bwMode="auto">
          <a:xfrm>
            <a:off x="900113" y="6092825"/>
            <a:ext cx="647700" cy="5032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50000">
                <a:srgbClr val="FF3300"/>
              </a:gs>
              <a:gs pos="100000">
                <a:srgbClr val="FFFF66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rgbClr val="0000E6"/>
                </a:solidFill>
                <a:latin typeface="Constantia" pitchFamily="18" charset="0"/>
              </a:rPr>
              <a:t>В</a:t>
            </a: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 rot="771960">
            <a:off x="539750" y="5516563"/>
            <a:ext cx="647700" cy="503237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>
                <a:latin typeface="+mn-lt"/>
                <a:cs typeface="+mn-cs"/>
              </a:rPr>
              <a:t>Б</a:t>
            </a:r>
          </a:p>
        </p:txBody>
      </p:sp>
      <p:sp>
        <p:nvSpPr>
          <p:cNvPr id="22537" name="Rectangle 10"/>
          <p:cNvSpPr>
            <a:spLocks noChangeArrowheads="1"/>
          </p:cNvSpPr>
          <p:nvPr/>
        </p:nvSpPr>
        <p:spPr bwMode="auto">
          <a:xfrm rot="-649070">
            <a:off x="1258888" y="5516563"/>
            <a:ext cx="647700" cy="503237"/>
          </a:xfrm>
          <a:prstGeom prst="rect">
            <a:avLst/>
          </a:prstGeom>
          <a:gradFill rotWithShape="1">
            <a:gsLst>
              <a:gs pos="0">
                <a:srgbClr val="0000E6"/>
              </a:gs>
              <a:gs pos="50000">
                <a:srgbClr val="CCECFF"/>
              </a:gs>
              <a:gs pos="100000">
                <a:srgbClr val="0000E6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E6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rgbClr val="FFCCFF"/>
                </a:solidFill>
                <a:latin typeface="Constantia" pitchFamily="18" charset="0"/>
              </a:rPr>
              <a:t>Г</a:t>
            </a:r>
          </a:p>
        </p:txBody>
      </p:sp>
      <p:sp>
        <p:nvSpPr>
          <p:cNvPr id="22538" name="Rectangle 11"/>
          <p:cNvSpPr>
            <a:spLocks noChangeArrowheads="1"/>
          </p:cNvSpPr>
          <p:nvPr/>
        </p:nvSpPr>
        <p:spPr bwMode="auto">
          <a:xfrm rot="737716">
            <a:off x="1476375" y="6092825"/>
            <a:ext cx="647700" cy="503238"/>
          </a:xfrm>
          <a:prstGeom prst="rect">
            <a:avLst/>
          </a:prstGeom>
          <a:solidFill>
            <a:srgbClr val="FF33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rgbClr val="FFFF66"/>
                </a:solidFill>
                <a:latin typeface="Constantia" pitchFamily="18" charset="0"/>
              </a:rPr>
              <a:t>Д</a:t>
            </a:r>
          </a:p>
        </p:txBody>
      </p:sp>
      <p:sp>
        <p:nvSpPr>
          <p:cNvPr id="22539" name="Rectangle 12"/>
          <p:cNvSpPr>
            <a:spLocks noChangeArrowheads="1"/>
          </p:cNvSpPr>
          <p:nvPr/>
        </p:nvSpPr>
        <p:spPr bwMode="auto">
          <a:xfrm>
            <a:off x="1042988" y="5013325"/>
            <a:ext cx="647700" cy="503238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CCFF"/>
              </a:gs>
              <a:gs pos="100000">
                <a:srgbClr val="FF3300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chemeClr val="bg1"/>
                </a:solidFill>
                <a:latin typeface="Constantia" pitchFamily="18" charset="0"/>
              </a:rPr>
              <a:t>Е</a:t>
            </a:r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2667000" y="1981200"/>
            <a:ext cx="5000625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5"/>
                </a:solidFill>
                <a:latin typeface="+mn-lt"/>
                <a:cs typeface="+mn-cs"/>
              </a:rPr>
              <a:t>Количество педагогов: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5"/>
                </a:solidFill>
                <a:latin typeface="+mn-lt"/>
                <a:cs typeface="+mn-cs"/>
              </a:rPr>
              <a:t>всего – 30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5"/>
                </a:solidFill>
                <a:latin typeface="+mn-lt"/>
                <a:cs typeface="+mn-cs"/>
              </a:rPr>
              <a:t>Из них: 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5"/>
                </a:solidFill>
                <a:latin typeface="+mn-lt"/>
                <a:cs typeface="+mn-cs"/>
              </a:rPr>
              <a:t>заведующий –1           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5"/>
                </a:solidFill>
                <a:latin typeface="+mn-lt"/>
                <a:cs typeface="+mn-cs"/>
              </a:rPr>
              <a:t>старший воспитатель –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5"/>
                </a:solidFill>
                <a:latin typeface="+mn-lt"/>
                <a:cs typeface="+mn-cs"/>
              </a:rPr>
              <a:t>воспитатели – 23              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5"/>
                </a:solidFill>
                <a:latin typeface="+mn-lt"/>
                <a:cs typeface="+mn-cs"/>
              </a:rPr>
              <a:t>музыкальный руководитель – 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5"/>
                </a:solidFill>
                <a:latin typeface="+mn-lt"/>
                <a:cs typeface="+mn-cs"/>
              </a:rPr>
              <a:t>учитель-логопед – 2                    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5"/>
                </a:solidFill>
                <a:latin typeface="+mn-lt"/>
                <a:cs typeface="+mn-cs"/>
              </a:rPr>
              <a:t>педагог-психолог –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i="1" dirty="0">
              <a:solidFill>
                <a:schemeClr val="accent5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i="1" dirty="0">
              <a:solidFill>
                <a:schemeClr val="bg1"/>
              </a:solidFill>
              <a:latin typeface="+mn-lt"/>
              <a:cs typeface="+mn-cs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2800" dirty="0">
              <a:solidFill>
                <a:srgbClr val="0000E6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med" advClick="0" advTm="15912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5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256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256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256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256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256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256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000"/>
                                        <p:tgtEl>
                                          <p:spTgt spid="256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000"/>
                                        <p:tgtEl>
                                          <p:spTgt spid="256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AutoShape 2"/>
          <p:cNvSpPr>
            <a:spLocks noChangeArrowheads="1"/>
          </p:cNvSpPr>
          <p:nvPr/>
        </p:nvSpPr>
        <p:spPr bwMode="auto">
          <a:xfrm>
            <a:off x="395288" y="260350"/>
            <a:ext cx="8496300" cy="6453188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23554" name="AutoShape 3"/>
          <p:cNvSpPr>
            <a:spLocks noChangeArrowheads="1"/>
          </p:cNvSpPr>
          <p:nvPr/>
        </p:nvSpPr>
        <p:spPr bwMode="auto">
          <a:xfrm>
            <a:off x="609600" y="609600"/>
            <a:ext cx="8135938" cy="605948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23555" name="Picture 4" descr="7_0064"/>
          <p:cNvPicPr>
            <a:picLocks noChangeAspect="1" noChangeArrowheads="1"/>
          </p:cNvPicPr>
          <p:nvPr/>
        </p:nvPicPr>
        <p:blipFill>
          <a:blip r:embed="rId2"/>
          <a:srcRect r="-345"/>
          <a:stretch>
            <a:fillRect/>
          </a:stretch>
        </p:blipFill>
        <p:spPr bwMode="auto">
          <a:xfrm>
            <a:off x="7010400" y="4114800"/>
            <a:ext cx="131127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 descr="92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994612">
            <a:off x="7902575" y="4594225"/>
            <a:ext cx="811213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6" descr="Книга"/>
          <p:cNvPicPr>
            <a:picLocks noChangeAspect="1" noChangeArrowheads="1"/>
          </p:cNvPicPr>
          <p:nvPr/>
        </p:nvPicPr>
        <p:blipFill>
          <a:blip r:embed="rId4"/>
          <a:srcRect t="1903" b="69547"/>
          <a:stretch>
            <a:fillRect/>
          </a:stretch>
        </p:blipFill>
        <p:spPr bwMode="auto">
          <a:xfrm>
            <a:off x="2339975" y="549275"/>
            <a:ext cx="4627563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7"/>
          <p:cNvSpPr>
            <a:spLocks noChangeArrowheads="1"/>
          </p:cNvSpPr>
          <p:nvPr/>
        </p:nvSpPr>
        <p:spPr bwMode="auto">
          <a:xfrm rot="-792974">
            <a:off x="317500" y="6097588"/>
            <a:ext cx="601663" cy="455612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50000">
                <a:schemeClr val="bg1"/>
              </a:gs>
              <a:gs pos="100000">
                <a:srgbClr val="FF9900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</p:spPr>
        <p:txBody>
          <a:bodyPr wrap="none" anchor="ctr"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>
                <a:solidFill>
                  <a:srgbClr val="FF3300"/>
                </a:solidFill>
                <a:latin typeface="+mn-lt"/>
                <a:cs typeface="+mn-cs"/>
              </a:rPr>
              <a:t>А</a:t>
            </a:r>
          </a:p>
        </p:txBody>
      </p:sp>
      <p:sp>
        <p:nvSpPr>
          <p:cNvPr id="23559" name="Rectangle 8"/>
          <p:cNvSpPr>
            <a:spLocks noChangeArrowheads="1"/>
          </p:cNvSpPr>
          <p:nvPr/>
        </p:nvSpPr>
        <p:spPr bwMode="auto">
          <a:xfrm>
            <a:off x="900113" y="6092825"/>
            <a:ext cx="593725" cy="468313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50000">
                <a:srgbClr val="FF3300"/>
              </a:gs>
              <a:gs pos="100000">
                <a:srgbClr val="FFFF66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rgbClr val="0000E6"/>
                </a:solidFill>
                <a:latin typeface="Constantia" pitchFamily="18" charset="0"/>
              </a:rPr>
              <a:t>В</a:t>
            </a: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 rot="771960">
            <a:off x="542925" y="5508625"/>
            <a:ext cx="585788" cy="481013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>
                <a:latin typeface="+mn-lt"/>
                <a:cs typeface="+mn-cs"/>
              </a:rPr>
              <a:t>Б</a:t>
            </a:r>
          </a:p>
        </p:txBody>
      </p:sp>
      <p:sp>
        <p:nvSpPr>
          <p:cNvPr id="23561" name="Rectangle 10"/>
          <p:cNvSpPr>
            <a:spLocks noChangeArrowheads="1"/>
          </p:cNvSpPr>
          <p:nvPr/>
        </p:nvSpPr>
        <p:spPr bwMode="auto">
          <a:xfrm rot="-649070">
            <a:off x="1219200" y="5486400"/>
            <a:ext cx="600075" cy="458788"/>
          </a:xfrm>
          <a:prstGeom prst="rect">
            <a:avLst/>
          </a:prstGeom>
          <a:gradFill rotWithShape="1">
            <a:gsLst>
              <a:gs pos="0">
                <a:srgbClr val="0000E6"/>
              </a:gs>
              <a:gs pos="50000">
                <a:srgbClr val="CCECFF"/>
              </a:gs>
              <a:gs pos="100000">
                <a:srgbClr val="0000E6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E6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rgbClr val="FFCCFF"/>
                </a:solidFill>
                <a:latin typeface="Constantia" pitchFamily="18" charset="0"/>
              </a:rPr>
              <a:t>Г</a:t>
            </a:r>
          </a:p>
        </p:txBody>
      </p:sp>
      <p:sp>
        <p:nvSpPr>
          <p:cNvPr id="23562" name="Rectangle 11"/>
          <p:cNvSpPr>
            <a:spLocks noChangeArrowheads="1"/>
          </p:cNvSpPr>
          <p:nvPr/>
        </p:nvSpPr>
        <p:spPr bwMode="auto">
          <a:xfrm rot="737716">
            <a:off x="1479550" y="6086475"/>
            <a:ext cx="587375" cy="479425"/>
          </a:xfrm>
          <a:prstGeom prst="rect">
            <a:avLst/>
          </a:prstGeom>
          <a:solidFill>
            <a:srgbClr val="FF33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rgbClr val="FFFF66"/>
                </a:solidFill>
                <a:latin typeface="Constantia" pitchFamily="18" charset="0"/>
              </a:rPr>
              <a:t>Д</a:t>
            </a:r>
          </a:p>
        </p:txBody>
      </p:sp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4572000" y="1916113"/>
            <a:ext cx="3130550" cy="375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5"/>
                </a:solidFill>
                <a:latin typeface="+mn-lt"/>
                <a:cs typeface="+mn-cs"/>
              </a:rPr>
              <a:t>Открываем кабинет….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5"/>
                </a:solidFill>
                <a:latin typeface="+mn-lt"/>
                <a:cs typeface="+mn-cs"/>
              </a:rPr>
              <a:t>В нём хозяйка – логопед.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5"/>
                </a:solidFill>
                <a:latin typeface="+mn-lt"/>
                <a:cs typeface="+mn-cs"/>
              </a:rPr>
              <a:t>Кабинет свой очень любит!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5"/>
                </a:solidFill>
                <a:latin typeface="+mn-lt"/>
                <a:cs typeface="+mn-cs"/>
              </a:rPr>
              <a:t>Улыбнуться всем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5"/>
                </a:solidFill>
                <a:latin typeface="+mn-lt"/>
                <a:cs typeface="+mn-cs"/>
              </a:rPr>
              <a:t>не забудет!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i="1" dirty="0">
              <a:solidFill>
                <a:schemeClr val="bg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         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2800" dirty="0">
              <a:solidFill>
                <a:srgbClr val="0000E6"/>
              </a:solidFill>
              <a:latin typeface="+mn-lt"/>
              <a:cs typeface="+mn-cs"/>
            </a:endParaRPr>
          </a:p>
        </p:txBody>
      </p:sp>
      <p:sp>
        <p:nvSpPr>
          <p:cNvPr id="13341" name="Rectangle 29"/>
          <p:cNvSpPr>
            <a:spLocks noGrp="1" noChangeArrowheads="1"/>
          </p:cNvSpPr>
          <p:nvPr>
            <p:ph sz="half" idx="1"/>
          </p:nvPr>
        </p:nvSpPr>
        <p:spPr>
          <a:xfrm>
            <a:off x="2286000" y="5410200"/>
            <a:ext cx="3429000" cy="1162050"/>
          </a:xfrm>
        </p:spPr>
        <p:txBody>
          <a:bodyPr>
            <a:normAutofit/>
          </a:bodyPr>
          <a:lstStyle/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</a:rPr>
              <a:t>Насырова Елена Геннадьевна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565" name="WordArt 8"/>
          <p:cNvSpPr>
            <a:spLocks noChangeArrowheads="1" noChangeShapeType="1" noTextEdit="1"/>
          </p:cNvSpPr>
          <p:nvPr/>
        </p:nvSpPr>
        <p:spPr bwMode="auto">
          <a:xfrm>
            <a:off x="2209800" y="4724400"/>
            <a:ext cx="2762250" cy="1447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ru-RU" sz="2000" kern="10" spc="400">
                <a:ln w="63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3366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учитель - логопед  </a:t>
            </a:r>
          </a:p>
          <a:p>
            <a:pPr algn="ctr"/>
            <a:endParaRPr lang="ru-RU" sz="2000" kern="10" spc="400">
              <a:ln w="6350">
                <a:solidFill>
                  <a:schemeClr val="bg1"/>
                </a:solidFill>
                <a:round/>
                <a:headEnd/>
                <a:tailEnd/>
              </a:ln>
              <a:solidFill>
                <a:srgbClr val="3366FF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23566" name="Rectangle 35"/>
          <p:cNvSpPr>
            <a:spLocks noChangeArrowheads="1"/>
          </p:cNvSpPr>
          <p:nvPr/>
        </p:nvSpPr>
        <p:spPr bwMode="auto">
          <a:xfrm>
            <a:off x="900113" y="4941888"/>
            <a:ext cx="593725" cy="468312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CCFF"/>
              </a:gs>
              <a:gs pos="100000">
                <a:srgbClr val="FF3300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chemeClr val="bg1"/>
                </a:solidFill>
                <a:latin typeface="Constantia" pitchFamily="18" charset="0"/>
              </a:rPr>
              <a:t>Е</a:t>
            </a:r>
          </a:p>
        </p:txBody>
      </p:sp>
      <p:sp>
        <p:nvSpPr>
          <p:cNvPr id="23567" name="Rectangle 36"/>
          <p:cNvSpPr>
            <a:spLocks noChangeArrowheads="1"/>
          </p:cNvSpPr>
          <p:nvPr/>
        </p:nvSpPr>
        <p:spPr bwMode="auto">
          <a:xfrm>
            <a:off x="900113" y="4941888"/>
            <a:ext cx="593725" cy="468312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CCFF"/>
              </a:gs>
              <a:gs pos="100000">
                <a:srgbClr val="FF3300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chemeClr val="bg1"/>
                </a:solidFill>
                <a:latin typeface="Constantia" pitchFamily="18" charset="0"/>
              </a:rPr>
              <a:t>Е</a:t>
            </a:r>
          </a:p>
        </p:txBody>
      </p:sp>
      <p:sp>
        <p:nvSpPr>
          <p:cNvPr id="23568" name="Rectangle 37"/>
          <p:cNvSpPr>
            <a:spLocks noChangeArrowheads="1"/>
          </p:cNvSpPr>
          <p:nvPr/>
        </p:nvSpPr>
        <p:spPr bwMode="auto">
          <a:xfrm>
            <a:off x="914400" y="4953000"/>
            <a:ext cx="593725" cy="468313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CCFF"/>
              </a:gs>
              <a:gs pos="100000">
                <a:srgbClr val="FF3300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 wrap="none" anchor="ctr">
            <a:flatTx/>
          </a:bodyPr>
          <a:lstStyle/>
          <a:p>
            <a:r>
              <a:rPr lang="ru-RU" sz="2800" b="1">
                <a:solidFill>
                  <a:schemeClr val="bg1"/>
                </a:solidFill>
                <a:latin typeface="Constantia" pitchFamily="18" charset="0"/>
              </a:rPr>
              <a:t>Е</a:t>
            </a:r>
          </a:p>
        </p:txBody>
      </p:sp>
      <p:pic>
        <p:nvPicPr>
          <p:cNvPr id="16386" name="Picture 2" descr="http://cs5818.vk.me/u55831297/135452577/x_78676c6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65250" y="1333500"/>
            <a:ext cx="2587625" cy="290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38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 descr="7_0064"/>
          <p:cNvPicPr>
            <a:picLocks noChangeAspect="1" noChangeArrowheads="1"/>
          </p:cNvPicPr>
          <p:nvPr/>
        </p:nvPicPr>
        <p:blipFill>
          <a:blip r:embed="rId2"/>
          <a:srcRect r="-345"/>
          <a:stretch>
            <a:fillRect/>
          </a:stretch>
        </p:blipFill>
        <p:spPr bwMode="auto">
          <a:xfrm>
            <a:off x="7467600" y="4800600"/>
            <a:ext cx="131127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6" descr="ooUc_m_J27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219200"/>
            <a:ext cx="35814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7" descr="aLnbqHdtkj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1143000"/>
            <a:ext cx="3838575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9" descr="DSCN165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0" y="3657600"/>
            <a:ext cx="4038600" cy="297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28800" y="384175"/>
            <a:ext cx="518160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5912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6" descr="Книга"/>
          <p:cNvPicPr>
            <a:picLocks noChangeAspect="1" noChangeArrowheads="1"/>
          </p:cNvPicPr>
          <p:nvPr/>
        </p:nvPicPr>
        <p:blipFill>
          <a:blip r:embed="rId2"/>
          <a:srcRect t="1903" b="69547"/>
          <a:stretch>
            <a:fillRect/>
          </a:stretch>
        </p:blipFill>
        <p:spPr bwMode="auto">
          <a:xfrm>
            <a:off x="2133600" y="457200"/>
            <a:ext cx="496728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WordArt 8"/>
          <p:cNvSpPr>
            <a:spLocks noChangeArrowheads="1" noChangeShapeType="1" noTextEdit="1"/>
          </p:cNvSpPr>
          <p:nvPr/>
        </p:nvSpPr>
        <p:spPr bwMode="auto">
          <a:xfrm>
            <a:off x="457200" y="5410200"/>
            <a:ext cx="4267200" cy="1265238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ru-RU" sz="2000" kern="10" spc="400">
                <a:ln w="63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3366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учитель - логопед  </a:t>
            </a:r>
          </a:p>
          <a:p>
            <a:pPr algn="ctr"/>
            <a:endParaRPr lang="ru-RU" sz="2000" kern="10" spc="400">
              <a:ln w="6350">
                <a:solidFill>
                  <a:schemeClr val="bg1"/>
                </a:solidFill>
                <a:round/>
                <a:headEnd/>
                <a:tailEnd/>
              </a:ln>
              <a:solidFill>
                <a:srgbClr val="3366FF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Arial Black"/>
            </a:endParaRPr>
          </a:p>
        </p:txBody>
      </p:sp>
      <p:pic>
        <p:nvPicPr>
          <p:cNvPr id="25603" name="Picture 6" descr="sm6SLS3CJV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295400"/>
            <a:ext cx="246856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 descr="7_0064"/>
          <p:cNvPicPr>
            <a:picLocks noChangeAspect="1" noChangeArrowheads="1"/>
          </p:cNvPicPr>
          <p:nvPr/>
        </p:nvPicPr>
        <p:blipFill>
          <a:blip r:embed="rId4"/>
          <a:srcRect r="-345"/>
          <a:stretch>
            <a:fillRect/>
          </a:stretch>
        </p:blipFill>
        <p:spPr bwMode="auto">
          <a:xfrm>
            <a:off x="7239000" y="4648200"/>
            <a:ext cx="131127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 descr="92[1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4994612">
            <a:off x="8054975" y="5203825"/>
            <a:ext cx="811213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3" name="Rectangle 9"/>
          <p:cNvSpPr>
            <a:spLocks noChangeArrowheads="1"/>
          </p:cNvSpPr>
          <p:nvPr/>
        </p:nvSpPr>
        <p:spPr bwMode="auto">
          <a:xfrm rot="10800000" flipV="1">
            <a:off x="4494213" y="1524000"/>
            <a:ext cx="4046537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Атауллина Елена Талгатовна</a:t>
            </a:r>
            <a:br>
              <a:rPr lang="ru-RU" sz="2400" b="1" i="1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учитель-логопед, высшая квалификационная категория, Медаль </a:t>
            </a:r>
          </a:p>
          <a:p>
            <a:pPr algn="ctr">
              <a:defRPr/>
            </a:pPr>
            <a:r>
              <a:rPr lang="ru-RU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«100 лет профсоюзному движению»</a:t>
            </a:r>
          </a:p>
        </p:txBody>
      </p:sp>
    </p:spTree>
  </p:cSld>
  <p:clrMapOvr>
    <a:masterClrMapping/>
  </p:clrMapOvr>
  <p:transition spd="med" advClick="0" advTm="15912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Яркая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</a:themeOverride>
</file>

<file path=ppt/theme/themeOverride2.xml><?xml version="1.0" encoding="utf-8"?>
<a:themeOverride xmlns:a="http://schemas.openxmlformats.org/drawingml/2006/main">
  <a:clrScheme name="Яркая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3059</TotalTime>
  <Words>589</Words>
  <Application>Microsoft Office PowerPoint</Application>
  <PresentationFormat>Экран (4:3)</PresentationFormat>
  <Paragraphs>189</Paragraphs>
  <Slides>38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15</vt:i4>
      </vt:variant>
      <vt:variant>
        <vt:lpstr>Заголовки слайдов</vt:lpstr>
      </vt:variant>
      <vt:variant>
        <vt:i4>38</vt:i4>
      </vt:variant>
    </vt:vector>
  </HeadingPairs>
  <TitlesOfParts>
    <vt:vector size="60" baseType="lpstr">
      <vt:lpstr>Arial</vt:lpstr>
      <vt:lpstr>Calibri</vt:lpstr>
      <vt:lpstr>Constantia</vt:lpstr>
      <vt:lpstr>Wingdings 2</vt:lpstr>
      <vt:lpstr>Estrangelo Edessa</vt:lpstr>
      <vt:lpstr>Times New Roman</vt:lpstr>
      <vt:lpstr>Wingdings</vt:lpstr>
      <vt:lpstr>Поток</vt:lpstr>
      <vt:lpstr>Поток</vt:lpstr>
      <vt:lpstr>Поток</vt:lpstr>
      <vt:lpstr>Поток</vt:lpstr>
      <vt:lpstr>Поток</vt:lpstr>
      <vt:lpstr>Поток</vt:lpstr>
      <vt:lpstr>Поток</vt:lpstr>
      <vt:lpstr>Поток</vt:lpstr>
      <vt:lpstr>Поток</vt:lpstr>
      <vt:lpstr>Поток</vt:lpstr>
      <vt:lpstr>Поток</vt:lpstr>
      <vt:lpstr>Поток</vt:lpstr>
      <vt:lpstr>Поток</vt:lpstr>
      <vt:lpstr>Поток</vt:lpstr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Любят кабинет все дети! Знают, что у логопеда, Не скучают, а играют, Недостатки исправляют.</vt:lpstr>
      <vt:lpstr>Игровая зона </vt:lpstr>
      <vt:lpstr>Слайд 17</vt:lpstr>
      <vt:lpstr>Слайд 18</vt:lpstr>
      <vt:lpstr>Публикация в материалах Фестиваля  педагогических идей “Открытый урок”  2010-2011 уч. года статьи “Разнообразие звуков  окружающего мира”</vt:lpstr>
      <vt:lpstr>Слайд 20</vt:lpstr>
      <vt:lpstr>Слайд 21</vt:lpstr>
      <vt:lpstr>Слайд 22</vt:lpstr>
      <vt:lpstr>   Скрапбукинг  </vt:lpstr>
      <vt:lpstr> Занятия по скрапбукингу способствует развитие пространственного мышления и мелкой маторики.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Альбиночка</dc:creator>
  <cp:lastModifiedBy>Speed_XP</cp:lastModifiedBy>
  <cp:revision>126</cp:revision>
  <dcterms:created xsi:type="dcterms:W3CDTF">2015-02-09T14:34:30Z</dcterms:created>
  <dcterms:modified xsi:type="dcterms:W3CDTF">2017-12-01T12:04:46Z</dcterms:modified>
</cp:coreProperties>
</file>