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4" r:id="rId1"/>
  </p:sldMasterIdLst>
  <p:notesMasterIdLst>
    <p:notesMasterId r:id="rId17"/>
  </p:notesMasterIdLst>
  <p:handoutMasterIdLst>
    <p:handoutMasterId r:id="rId18"/>
  </p:handoutMasterIdLst>
  <p:sldIdLst>
    <p:sldId id="1679" r:id="rId2"/>
    <p:sldId id="1982" r:id="rId3"/>
    <p:sldId id="1968" r:id="rId4"/>
    <p:sldId id="1910" r:id="rId5"/>
    <p:sldId id="1892" r:id="rId6"/>
    <p:sldId id="1954" r:id="rId7"/>
    <p:sldId id="1957" r:id="rId8"/>
    <p:sldId id="1932" r:id="rId9"/>
    <p:sldId id="1934" r:id="rId10"/>
    <p:sldId id="1979" r:id="rId11"/>
    <p:sldId id="1947" r:id="rId12"/>
    <p:sldId id="1942" r:id="rId13"/>
    <p:sldId id="1944" r:id="rId14"/>
    <p:sldId id="1945" r:id="rId15"/>
    <p:sldId id="1943" r:id="rId16"/>
  </p:sldIdLst>
  <p:sldSz cx="12195175" cy="6859588"/>
  <p:notesSz cx="6669088" cy="9775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3519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7031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054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405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17572" algn="l" defTabSz="1087031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1084" algn="l" defTabSz="1087031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04601" algn="l" defTabSz="1087031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48116" algn="l" defTabSz="1087031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DC495"/>
    <a:srgbClr val="FFFF99"/>
    <a:srgbClr val="00B9F2"/>
    <a:srgbClr val="FFCCCC"/>
    <a:srgbClr val="FFFFCC"/>
    <a:srgbClr val="436990"/>
    <a:srgbClr val="CCFFCC"/>
    <a:srgbClr val="E5E4E2"/>
    <a:srgbClr val="436972"/>
    <a:srgbClr val="FCC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87314" autoAdjust="0"/>
  </p:normalViewPr>
  <p:slideViewPr>
    <p:cSldViewPr>
      <p:cViewPr varScale="1">
        <p:scale>
          <a:sx n="112" d="100"/>
          <a:sy n="112" d="100"/>
        </p:scale>
        <p:origin x="198" y="102"/>
      </p:cViewPr>
      <p:guideLst>
        <p:guide orient="horz" pos="2161"/>
        <p:guide pos="384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>
                <a:solidFill>
                  <a:srgbClr val="6DC495"/>
                </a:solidFill>
              </a:rPr>
              <a:t>2022     </a:t>
            </a:r>
            <a:r>
              <a:rPr lang="ru-RU" sz="2400" dirty="0" smtClean="0">
                <a:solidFill>
                  <a:srgbClr val="00B0F0"/>
                </a:solidFill>
              </a:rPr>
              <a:t>2023</a:t>
            </a:r>
            <a:r>
              <a:rPr lang="ru-RU" sz="2400" baseline="0" dirty="0" smtClean="0">
                <a:solidFill>
                  <a:srgbClr val="00B0F0"/>
                </a:solidFill>
              </a:rPr>
              <a:t> </a:t>
            </a:r>
            <a:endParaRPr lang="ru-RU" sz="2400" dirty="0">
              <a:solidFill>
                <a:srgbClr val="00B0F0"/>
              </a:solidFill>
            </a:endParaRPr>
          </a:p>
        </c:rich>
      </c:tx>
      <c:layout>
        <c:manualLayout>
          <c:xMode val="edge"/>
          <c:yMode val="edge"/>
          <c:x val="0.78452536672700146"/>
          <c:y val="4.360933271769012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DC49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6DC495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обществознание</c:v>
                </c:pt>
                <c:pt idx="1">
                  <c:v>литература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информатика и ИКТ </c:v>
                </c:pt>
                <c:pt idx="5">
                  <c:v>русский язык </c:v>
                </c:pt>
                <c:pt idx="6">
                  <c:v>математика (проф.)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география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14</c:v>
                </c:pt>
                <c:pt idx="7">
                  <c:v>19</c:v>
                </c:pt>
                <c:pt idx="8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00B9F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обществознание</c:v>
                </c:pt>
                <c:pt idx="1">
                  <c:v>литература</c:v>
                </c:pt>
                <c:pt idx="2">
                  <c:v>биология</c:v>
                </c:pt>
                <c:pt idx="3">
                  <c:v>физика</c:v>
                </c:pt>
                <c:pt idx="4">
                  <c:v>информатика и ИКТ </c:v>
                </c:pt>
                <c:pt idx="5">
                  <c:v>русский язык </c:v>
                </c:pt>
                <c:pt idx="6">
                  <c:v>математика (проф.)</c:v>
                </c:pt>
                <c:pt idx="7">
                  <c:v>химия</c:v>
                </c:pt>
                <c:pt idx="8">
                  <c:v>история</c:v>
                </c:pt>
                <c:pt idx="9">
                  <c:v>география</c:v>
                </c:pt>
                <c:pt idx="10">
                  <c:v>английский язык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11</c:v>
                </c:pt>
                <c:pt idx="4">
                  <c:v>9</c:v>
                </c:pt>
                <c:pt idx="5">
                  <c:v>24</c:v>
                </c:pt>
                <c:pt idx="6">
                  <c:v>2</c:v>
                </c:pt>
                <c:pt idx="7">
                  <c:v>18</c:v>
                </c:pt>
                <c:pt idx="8">
                  <c:v>5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587416"/>
        <c:axId val="139586632"/>
      </c:barChart>
      <c:catAx>
        <c:axId val="139587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586632"/>
        <c:crosses val="autoZero"/>
        <c:auto val="1"/>
        <c:lblAlgn val="ctr"/>
        <c:lblOffset val="100"/>
        <c:noMultiLvlLbl val="0"/>
      </c:catAx>
      <c:valAx>
        <c:axId val="139586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9587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0116" cy="488792"/>
          </a:xfrm>
          <a:prstGeom prst="rect">
            <a:avLst/>
          </a:prstGeom>
        </p:spPr>
        <p:txBody>
          <a:bodyPr vert="horz" lIns="89481" tIns="44741" rIns="89481" bIns="447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911" y="0"/>
            <a:ext cx="2890115" cy="488792"/>
          </a:xfrm>
          <a:prstGeom prst="rect">
            <a:avLst/>
          </a:prstGeom>
        </p:spPr>
        <p:txBody>
          <a:bodyPr vert="horz" lIns="89481" tIns="44741" rIns="89481" bIns="447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>
                <a:latin typeface="Arial" panose="020B0604020202020204" pitchFamily="34" charset="0"/>
              </a:rPr>
              <a:pPr>
                <a:defRPr/>
              </a:pPr>
              <a:t>26.01.2024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284771"/>
            <a:ext cx="2890116" cy="488792"/>
          </a:xfrm>
          <a:prstGeom prst="rect">
            <a:avLst/>
          </a:prstGeom>
        </p:spPr>
        <p:txBody>
          <a:bodyPr vert="horz" lIns="89481" tIns="44741" rIns="89481" bIns="447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911" y="9284771"/>
            <a:ext cx="2890115" cy="488792"/>
          </a:xfrm>
          <a:prstGeom prst="rect">
            <a:avLst/>
          </a:prstGeom>
        </p:spPr>
        <p:txBody>
          <a:bodyPr vert="horz" lIns="89481" tIns="44741" rIns="89481" bIns="447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890116" cy="4887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481" tIns="44741" rIns="89481" bIns="4474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911" y="0"/>
            <a:ext cx="2890115" cy="4887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481" tIns="44741" rIns="89481" bIns="4474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7DBF17-2317-4324-A986-363D727113C5}" type="datetimeFigureOut">
              <a:rPr lang="ru-RU" smtClean="0"/>
              <a:pPr>
                <a:defRPr/>
              </a:pPr>
              <a:t>26.01.2024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" y="733425"/>
            <a:ext cx="6516688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441" y="4643516"/>
            <a:ext cx="5335270" cy="439912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481" tIns="44741" rIns="89481" bIns="44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84771"/>
            <a:ext cx="2890116" cy="4887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481" tIns="44741" rIns="89481" bIns="4474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911" y="9284771"/>
            <a:ext cx="2890115" cy="4887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481" tIns="44741" rIns="89481" bIns="4474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4351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8703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3054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7405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17572" algn="l" defTabSz="10870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261084" algn="l" defTabSz="10870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804601" algn="l" defTabSz="10870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348116" algn="l" defTabSz="108703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0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05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2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0"/>
            <a:ext cx="10365899" cy="1470364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54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7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E01CBF-0C86-46AF-B112-2128441CE2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D18DC8-D69B-4DD4-B705-BAB4D55822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7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1FC007-62DD-4C48-A11C-D462150500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EC4B0C-5B1C-4D2D-BC6C-401DA1BA2B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4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F6F183-4938-4189-BC2F-DDEF20BCF1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7BA8B8-A5A1-467E-AAA9-A273952E3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54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46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09770" y="6357847"/>
            <a:ext cx="2845541" cy="365285"/>
          </a:xfrm>
          <a:prstGeom prst="rect">
            <a:avLst/>
          </a:prstGeom>
        </p:spPr>
        <p:txBody>
          <a:bodyPr/>
          <a:lstStyle/>
          <a:p>
            <a:fld id="{3FDD9A6E-8355-419B-82AF-3FA54598B6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4166685" y="6357847"/>
            <a:ext cx="3861805" cy="36528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8739875" y="6357847"/>
            <a:ext cx="2845541" cy="36528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4397FC-37DF-45DE-A229-4DDD774449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4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46" y="4407920"/>
            <a:ext cx="10365899" cy="1362390"/>
          </a:xfrm>
        </p:spPr>
        <p:txBody>
          <a:bodyPr anchor="t"/>
          <a:lstStyle>
            <a:lvl1pPr algn="l">
              <a:defRPr sz="4800" b="1" cap="all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46" y="2907398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54355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1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06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42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7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13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48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84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489C24-456C-4CD6-B024-E93E1F21D1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C28155-2C58-4376-9E9F-B37F8CBA56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86"/>
            <a:ext cx="5386202" cy="4527011"/>
          </a:xfrm>
        </p:spPr>
        <p:txBody>
          <a:bodyPr/>
          <a:lstStyle>
            <a:lvl1pPr>
              <a:defRPr sz="3300">
                <a:latin typeface="Arial" panose="020B0604020202020204" pitchFamily="34" charset="0"/>
              </a:defRPr>
            </a:lvl1pPr>
            <a:lvl2pPr>
              <a:defRPr sz="29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86"/>
            <a:ext cx="5386202" cy="4527011"/>
          </a:xfrm>
        </p:spPr>
        <p:txBody>
          <a:bodyPr/>
          <a:lstStyle>
            <a:lvl1pPr>
              <a:defRPr sz="3300">
                <a:latin typeface="Arial" panose="020B0604020202020204" pitchFamily="34" charset="0"/>
              </a:defRPr>
            </a:lvl1pPr>
            <a:lvl2pPr>
              <a:defRPr sz="29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3983AA-0E87-4B01-96A6-DDB84929CC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6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84"/>
            <a:ext cx="5388320" cy="639909"/>
          </a:xfrm>
        </p:spPr>
        <p:txBody>
          <a:bodyPr anchor="b"/>
          <a:lstStyle>
            <a:lvl1pPr marL="0" indent="0">
              <a:buNone/>
              <a:defRPr sz="2900" b="1">
                <a:latin typeface="Arial" panose="020B0604020202020204" pitchFamily="34" charset="0"/>
              </a:defRPr>
            </a:lvl1pPr>
            <a:lvl2pPr marL="543555" indent="0">
              <a:buNone/>
              <a:defRPr sz="2400" b="1"/>
            </a:lvl2pPr>
            <a:lvl3pPr marL="1087104" indent="0">
              <a:buNone/>
              <a:defRPr sz="2100" b="1"/>
            </a:lvl3pPr>
            <a:lvl4pPr marL="1630652" indent="0">
              <a:buNone/>
              <a:defRPr sz="1900" b="1"/>
            </a:lvl4pPr>
            <a:lvl5pPr marL="2174202" indent="0">
              <a:buNone/>
              <a:defRPr sz="1900" b="1"/>
            </a:lvl5pPr>
            <a:lvl6pPr marL="2717756" indent="0">
              <a:buNone/>
              <a:defRPr sz="1900" b="1"/>
            </a:lvl6pPr>
            <a:lvl7pPr marL="3261304" indent="0">
              <a:buNone/>
              <a:defRPr sz="1900" b="1"/>
            </a:lvl7pPr>
            <a:lvl8pPr marL="3804853" indent="0">
              <a:buNone/>
              <a:defRPr sz="1900" b="1"/>
            </a:lvl8pPr>
            <a:lvl9pPr marL="4348405" indent="0">
              <a:buNone/>
              <a:defRPr sz="19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94"/>
            <a:ext cx="5388320" cy="3952203"/>
          </a:xfrm>
        </p:spPr>
        <p:txBody>
          <a:bodyPr/>
          <a:lstStyle>
            <a:lvl1pPr>
              <a:defRPr sz="29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</a:defRPr>
            </a:lvl3pPr>
            <a:lvl4pPr>
              <a:defRPr sz="1900">
                <a:latin typeface="Arial" panose="020B0604020202020204" pitchFamily="34" charset="0"/>
              </a:defRPr>
            </a:lvl4pPr>
            <a:lvl5pPr>
              <a:defRPr sz="1900">
                <a:latin typeface="Arial" panose="020B060402020202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7" y="1535484"/>
            <a:ext cx="5390437" cy="639909"/>
          </a:xfrm>
        </p:spPr>
        <p:txBody>
          <a:bodyPr anchor="b"/>
          <a:lstStyle>
            <a:lvl1pPr marL="0" indent="0">
              <a:buNone/>
              <a:defRPr sz="2900" b="1">
                <a:latin typeface="Arial" panose="020B0604020202020204" pitchFamily="34" charset="0"/>
              </a:defRPr>
            </a:lvl1pPr>
            <a:lvl2pPr marL="543555" indent="0">
              <a:buNone/>
              <a:defRPr sz="2400" b="1"/>
            </a:lvl2pPr>
            <a:lvl3pPr marL="1087104" indent="0">
              <a:buNone/>
              <a:defRPr sz="2100" b="1"/>
            </a:lvl3pPr>
            <a:lvl4pPr marL="1630652" indent="0">
              <a:buNone/>
              <a:defRPr sz="1900" b="1"/>
            </a:lvl4pPr>
            <a:lvl5pPr marL="2174202" indent="0">
              <a:buNone/>
              <a:defRPr sz="1900" b="1"/>
            </a:lvl5pPr>
            <a:lvl6pPr marL="2717756" indent="0">
              <a:buNone/>
              <a:defRPr sz="1900" b="1"/>
            </a:lvl6pPr>
            <a:lvl7pPr marL="3261304" indent="0">
              <a:buNone/>
              <a:defRPr sz="1900" b="1"/>
            </a:lvl7pPr>
            <a:lvl8pPr marL="3804853" indent="0">
              <a:buNone/>
              <a:defRPr sz="1900" b="1"/>
            </a:lvl8pPr>
            <a:lvl9pPr marL="4348405" indent="0">
              <a:buNone/>
              <a:defRPr sz="19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7" y="2175394"/>
            <a:ext cx="5390437" cy="3952203"/>
          </a:xfrm>
        </p:spPr>
        <p:txBody>
          <a:bodyPr/>
          <a:lstStyle>
            <a:lvl1pPr>
              <a:defRPr sz="29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</a:defRPr>
            </a:lvl3pPr>
            <a:lvl4pPr>
              <a:defRPr sz="1900">
                <a:latin typeface="Arial" panose="020B0604020202020204" pitchFamily="34" charset="0"/>
              </a:defRPr>
            </a:lvl4pPr>
            <a:lvl5pPr>
              <a:defRPr sz="1900">
                <a:latin typeface="Arial" panose="020B060402020202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F55423-53E8-40D2-BC37-5A6E55A216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B2DFC3-A927-4FD5-998D-5FEF529FD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9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F7DA21-8795-4EC6-ADCB-13D158ADE3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6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6C08E7-8DDA-4930-AF1D-43E19B3F46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76" y="273129"/>
            <a:ext cx="4012129" cy="1162318"/>
          </a:xfrm>
        </p:spPr>
        <p:txBody>
          <a:bodyPr anchor="b"/>
          <a:lstStyle>
            <a:lvl1pPr algn="l">
              <a:defRPr sz="2400" b="1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84" y="273117"/>
            <a:ext cx="6817442" cy="5854469"/>
          </a:xfrm>
        </p:spPr>
        <p:txBody>
          <a:bodyPr/>
          <a:lstStyle>
            <a:lvl1pPr>
              <a:defRPr sz="3700">
                <a:latin typeface="Arial" panose="020B0604020202020204" pitchFamily="34" charset="0"/>
              </a:defRPr>
            </a:lvl1pPr>
            <a:lvl2pPr>
              <a:defRPr sz="3300">
                <a:latin typeface="Arial" panose="020B0604020202020204" pitchFamily="34" charset="0"/>
              </a:defRPr>
            </a:lvl2pPr>
            <a:lvl3pPr>
              <a:defRPr sz="2900">
                <a:latin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76" y="1435450"/>
            <a:ext cx="4012129" cy="4692149"/>
          </a:xfrm>
        </p:spPr>
        <p:txBody>
          <a:bodyPr/>
          <a:lstStyle>
            <a:lvl1pPr marL="0" indent="0">
              <a:buNone/>
              <a:defRPr sz="1700">
                <a:latin typeface="Arial" panose="020B0604020202020204" pitchFamily="34" charset="0"/>
              </a:defRPr>
            </a:lvl1pPr>
            <a:lvl2pPr marL="543555" indent="0">
              <a:buNone/>
              <a:defRPr sz="1300"/>
            </a:lvl2pPr>
            <a:lvl3pPr marL="1087104" indent="0">
              <a:buNone/>
              <a:defRPr sz="1200"/>
            </a:lvl3pPr>
            <a:lvl4pPr marL="1630652" indent="0">
              <a:buNone/>
              <a:defRPr sz="1100"/>
            </a:lvl4pPr>
            <a:lvl5pPr marL="2174202" indent="0">
              <a:buNone/>
              <a:defRPr sz="1100"/>
            </a:lvl5pPr>
            <a:lvl6pPr marL="2717756" indent="0">
              <a:buNone/>
              <a:defRPr sz="1100"/>
            </a:lvl6pPr>
            <a:lvl7pPr marL="3261304" indent="0">
              <a:buNone/>
              <a:defRPr sz="1100"/>
            </a:lvl7pPr>
            <a:lvl8pPr marL="3804853" indent="0">
              <a:buNone/>
              <a:defRPr sz="1100"/>
            </a:lvl8pPr>
            <a:lvl9pPr marL="4348405" indent="0">
              <a:buNone/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E3EB44-F7CD-4832-95CC-B372182D80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6671D5-AFD1-4600-87B8-EC0E16363B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3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1" y="4801729"/>
            <a:ext cx="7317105" cy="566869"/>
          </a:xfrm>
        </p:spPr>
        <p:txBody>
          <a:bodyPr anchor="b"/>
          <a:lstStyle>
            <a:lvl1pPr algn="l">
              <a:defRPr sz="2400" b="1">
                <a:latin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1" y="612932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700">
                <a:latin typeface="Arial" panose="020B0604020202020204" pitchFamily="34" charset="0"/>
              </a:defRPr>
            </a:lvl1pPr>
            <a:lvl2pPr marL="543555" indent="0">
              <a:buNone/>
              <a:defRPr sz="3300"/>
            </a:lvl2pPr>
            <a:lvl3pPr marL="1087104" indent="0">
              <a:buNone/>
              <a:defRPr sz="2900"/>
            </a:lvl3pPr>
            <a:lvl4pPr marL="1630652" indent="0">
              <a:buNone/>
              <a:defRPr sz="2400"/>
            </a:lvl4pPr>
            <a:lvl5pPr marL="2174202" indent="0">
              <a:buNone/>
              <a:defRPr sz="2400"/>
            </a:lvl5pPr>
            <a:lvl6pPr marL="2717756" indent="0">
              <a:buNone/>
              <a:defRPr sz="2400"/>
            </a:lvl6pPr>
            <a:lvl7pPr marL="3261304" indent="0">
              <a:buNone/>
              <a:defRPr sz="2400"/>
            </a:lvl7pPr>
            <a:lvl8pPr marL="3804853" indent="0">
              <a:buNone/>
              <a:defRPr sz="2400"/>
            </a:lvl8pPr>
            <a:lvl9pPr marL="4348405" indent="0">
              <a:buNone/>
              <a:defRPr sz="24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1" y="5368581"/>
            <a:ext cx="7317105" cy="805048"/>
          </a:xfrm>
        </p:spPr>
        <p:txBody>
          <a:bodyPr/>
          <a:lstStyle>
            <a:lvl1pPr marL="0" indent="0">
              <a:buNone/>
              <a:defRPr sz="1700">
                <a:latin typeface="Arial" panose="020B0604020202020204" pitchFamily="34" charset="0"/>
              </a:defRPr>
            </a:lvl1pPr>
            <a:lvl2pPr marL="543555" indent="0">
              <a:buNone/>
              <a:defRPr sz="1300"/>
            </a:lvl2pPr>
            <a:lvl3pPr marL="1087104" indent="0">
              <a:buNone/>
              <a:defRPr sz="1200"/>
            </a:lvl3pPr>
            <a:lvl4pPr marL="1630652" indent="0">
              <a:buNone/>
              <a:defRPr sz="1100"/>
            </a:lvl4pPr>
            <a:lvl5pPr marL="2174202" indent="0">
              <a:buNone/>
              <a:defRPr sz="1100"/>
            </a:lvl5pPr>
            <a:lvl6pPr marL="2717756" indent="0">
              <a:buNone/>
              <a:defRPr sz="1100"/>
            </a:lvl6pPr>
            <a:lvl7pPr marL="3261304" indent="0">
              <a:buNone/>
              <a:defRPr sz="1100"/>
            </a:lvl7pPr>
            <a:lvl8pPr marL="3804853" indent="0">
              <a:buNone/>
              <a:defRPr sz="1100"/>
            </a:lvl8pPr>
            <a:lvl9pPr marL="4348405" indent="0">
              <a:buNone/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28B37C-3CBC-4200-A13B-4B4908021B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06B163-F42F-4558-B02B-D3FE90136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7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2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981" tIns="72494" rIns="144981" bIns="724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86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981" tIns="72494" rIns="144981" bIns="72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70" y="6357822"/>
            <a:ext cx="2845541" cy="365210"/>
          </a:xfrm>
          <a:prstGeom prst="rect">
            <a:avLst/>
          </a:prstGeom>
        </p:spPr>
        <p:txBody>
          <a:bodyPr vert="horz" lIns="144981" tIns="72494" rIns="144981" bIns="7249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B6AED368-6BF5-4CBD-933F-2C2E468B51F6}" type="datetime1">
              <a:rPr lang="ru-RU" kern="0" smtClean="0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26.01.2024</a:t>
            </a:fld>
            <a:endParaRPr lang="ru-RU" kern="0" dirty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44981" tIns="72494" rIns="144981" bIns="7249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endParaRPr lang="ru-RU" kern="0" dirty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44981" tIns="72494" rIns="144981" bIns="7249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buClr>
                <a:srgbClr val="000000"/>
              </a:buClr>
              <a:buFont typeface="Arial"/>
              <a:buNone/>
              <a:defRPr/>
            </a:pPr>
            <a:fld id="{CBC122BA-4C5C-4491-A08D-C4920A45C1FD}" type="slidenum">
              <a:rPr lang="ru-RU" kern="0" smtClean="0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  <a:defRPr/>
              </a:pPr>
              <a:t>‹#›</a:t>
            </a:fld>
            <a:endParaRPr lang="ru-RU" kern="0" dirty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30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3555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710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06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420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7671" indent="-40767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83275" indent="-33971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358877" indent="-2717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902427" indent="-2717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45977" indent="-2717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989529" indent="-271766" algn="l" defTabSz="10871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3081" indent="-271766" algn="l" defTabSz="10871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6632" indent="-271766" algn="l" defTabSz="10871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0181" indent="-271766" algn="l" defTabSz="10871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1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555" algn="l" defTabSz="10871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104" algn="l" defTabSz="10871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652" algn="l" defTabSz="10871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202" algn="l" defTabSz="10871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7756" algn="l" defTabSz="10871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1304" algn="l" defTabSz="10871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4853" algn="l" defTabSz="10871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8405" algn="l" defTabSz="10871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077" y="1176553"/>
            <a:ext cx="1512168" cy="1666957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7419" y="-163234"/>
            <a:ext cx="11521281" cy="243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83" tIns="45632" rIns="91283" bIns="4563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067338">
              <a:spcBef>
                <a:spcPts val="105"/>
              </a:spcBef>
            </a:pPr>
            <a:r>
              <a:rPr lang="ru-RU" sz="7200" b="1" spc="-5" dirty="0">
                <a:solidFill>
                  <a:srgbClr val="FFFF00"/>
                </a:solidFill>
                <a:cs typeface="Calibri"/>
              </a:rPr>
              <a:t>ГИА – </a:t>
            </a:r>
            <a:r>
              <a:rPr lang="ru-RU" sz="7200" b="1" spc="-5" dirty="0" smtClean="0">
                <a:solidFill>
                  <a:srgbClr val="FFFF00"/>
                </a:solidFill>
                <a:cs typeface="Calibri"/>
              </a:rPr>
              <a:t>2024</a:t>
            </a:r>
            <a:r>
              <a:rPr lang="ru-RU" sz="7200" b="1" dirty="0" smtClean="0">
                <a:solidFill>
                  <a:srgbClr val="FFFF00"/>
                </a:solidFill>
                <a:cs typeface="Calibri"/>
              </a:rPr>
              <a:t>   </a:t>
            </a:r>
            <a:r>
              <a:rPr lang="ru-RU" sz="8000" b="1" dirty="0">
                <a:solidFill>
                  <a:srgbClr val="FFFF00"/>
                </a:solidFill>
                <a:cs typeface="Calibri"/>
              </a:rPr>
              <a:t/>
            </a:r>
            <a:br>
              <a:rPr lang="ru-RU" sz="8000" b="1" dirty="0">
                <a:solidFill>
                  <a:srgbClr val="FFFF00"/>
                </a:solidFill>
                <a:cs typeface="Calibri"/>
              </a:rPr>
            </a:b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xmlns="" id="{6D01A8DC-FB7D-40AA-AC6A-F38E950ED5DC}"/>
              </a:ext>
            </a:extLst>
          </p:cNvPr>
          <p:cNvSpPr txBox="1"/>
          <p:nvPr/>
        </p:nvSpPr>
        <p:spPr>
          <a:xfrm>
            <a:off x="4441403" y="5085978"/>
            <a:ext cx="7344816" cy="1282405"/>
          </a:xfrm>
          <a:prstGeom prst="rect">
            <a:avLst/>
          </a:prstGeom>
        </p:spPr>
        <p:txBody>
          <a:bodyPr vert="horz" wrap="square" lIns="0" tIns="12703" rIns="0" bIns="0" rtlCol="0">
            <a:spAutoFit/>
          </a:bodyPr>
          <a:lstStyle/>
          <a:p>
            <a:pPr marL="12703">
              <a:spcBef>
                <a:spcPts val="100"/>
              </a:spcBef>
            </a:pPr>
            <a:endParaRPr lang="ru-RU" sz="2000" b="1" spc="-5" dirty="0" smtClean="0">
              <a:solidFill>
                <a:srgbClr val="FFFF00"/>
              </a:solidFill>
              <a:latin typeface="Calibri"/>
              <a:cs typeface="Calibri"/>
            </a:endParaRPr>
          </a:p>
          <a:p>
            <a:pPr marL="12703">
              <a:spcBef>
                <a:spcPts val="100"/>
              </a:spcBef>
            </a:pPr>
            <a:r>
              <a:rPr lang="ru-RU" sz="2000" b="1" spc="-5" dirty="0" smtClean="0">
                <a:solidFill>
                  <a:srgbClr val="FFFF00"/>
                </a:solidFill>
                <a:latin typeface="Calibri"/>
                <a:cs typeface="Calibri"/>
              </a:rPr>
              <a:t>Иванова Ирина Владимировна,</a:t>
            </a:r>
            <a:endParaRPr lang="ru-RU" sz="2000" b="1" spc="-5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12703">
              <a:spcBef>
                <a:spcPts val="100"/>
              </a:spcBef>
            </a:pPr>
            <a:r>
              <a:rPr lang="ru-RU" sz="2000" b="1" spc="-5" dirty="0" smtClean="0">
                <a:solidFill>
                  <a:srgbClr val="FFFF00"/>
                </a:solidFill>
                <a:latin typeface="Calibri"/>
                <a:cs typeface="Calibri"/>
              </a:rPr>
              <a:t>главный специалист </a:t>
            </a:r>
            <a:r>
              <a:rPr lang="ru-RU" sz="2000" b="1" spc="-5" dirty="0">
                <a:solidFill>
                  <a:srgbClr val="FFFF00"/>
                </a:solidFill>
                <a:latin typeface="Calibri"/>
                <a:cs typeface="Calibri"/>
              </a:rPr>
              <a:t>отдела государственной итоговой аттестации </a:t>
            </a:r>
          </a:p>
          <a:p>
            <a:pPr marL="12703">
              <a:spcBef>
                <a:spcPts val="100"/>
              </a:spcBef>
            </a:pPr>
            <a:r>
              <a:rPr lang="ru-RU" sz="2000" b="1" spc="-5" dirty="0">
                <a:solidFill>
                  <a:srgbClr val="FFFF00"/>
                </a:solidFill>
                <a:latin typeface="Calibri"/>
                <a:cs typeface="Calibri"/>
              </a:rPr>
              <a:t>Министерства образования и науки </a:t>
            </a:r>
            <a:r>
              <a:rPr lang="ru-RU" sz="2000" b="1" spc="-5" dirty="0" smtClean="0">
                <a:solidFill>
                  <a:srgbClr val="FFFF00"/>
                </a:solidFill>
                <a:latin typeface="Calibri"/>
                <a:cs typeface="Calibri"/>
              </a:rPr>
              <a:t>Республики </a:t>
            </a:r>
            <a:r>
              <a:rPr lang="ru-RU" sz="2000" b="1" spc="-5" dirty="0">
                <a:solidFill>
                  <a:srgbClr val="FFFF00"/>
                </a:solidFill>
                <a:latin typeface="Calibri"/>
                <a:cs typeface="Calibri"/>
              </a:rPr>
              <a:t>Башкортостан</a:t>
            </a:r>
            <a:endParaRPr sz="2000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0" y="1341562"/>
            <a:ext cx="6552728" cy="36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4"/>
          <p:cNvSpPr txBox="1"/>
          <p:nvPr/>
        </p:nvSpPr>
        <p:spPr>
          <a:xfrm>
            <a:off x="10899372" y="6520968"/>
            <a:ext cx="960357" cy="365210"/>
          </a:xfrm>
          <a:prstGeom prst="rect">
            <a:avLst/>
          </a:prstGeom>
        </p:spPr>
        <p:txBody>
          <a:bodyPr vert="horz" lIns="108863" tIns="54431" rIns="108863" bIns="54431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19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108902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63322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217741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722245" algn="l" defTabSz="1089025" rtl="0" eaLnBrk="1" latinLnBrk="0" hangingPunct="1">
              <a:defRPr sz="24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3266440" algn="l" defTabSz="1089025" rtl="0" eaLnBrk="1" latinLnBrk="0" hangingPunct="1">
              <a:defRPr sz="24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810635" algn="l" defTabSz="1089025" rtl="0" eaLnBrk="1" latinLnBrk="0" hangingPunct="1">
              <a:defRPr sz="24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4354830" algn="l" defTabSz="1089025" rtl="0" eaLnBrk="1" latinLnBrk="0" hangingPunct="1">
              <a:defRPr sz="2400" kern="120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148ECE58-DD8F-41A7-82C0-941C977FA5B8}" type="slidenum">
              <a:rPr lang="ru-RU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 t="23578" r="16448" b="24627"/>
          <a:stretch>
            <a:fillRect/>
          </a:stretch>
        </p:blipFill>
        <p:spPr>
          <a:xfrm>
            <a:off x="336966" y="54867"/>
            <a:ext cx="1440000" cy="854647"/>
          </a:xfrm>
          <a:prstGeom prst="rect">
            <a:avLst/>
          </a:prstGeom>
        </p:spPr>
      </p:pic>
      <p:sp>
        <p:nvSpPr>
          <p:cNvPr id="51" name="Text Placeholder 1"/>
          <p:cNvSpPr txBox="1"/>
          <p:nvPr/>
        </p:nvSpPr>
        <p:spPr>
          <a:xfrm>
            <a:off x="0" y="191175"/>
            <a:ext cx="121951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ПОДАЧА И РАССМОТРЕНИЕ АПЕЛЛЯЦИЙ 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В ДИСТАНЦИОННОЙ ФОРМАТЕ в 2023 году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 b="15807"/>
          <a:stretch/>
        </p:blipFill>
        <p:spPr>
          <a:xfrm>
            <a:off x="156786" y="1196296"/>
            <a:ext cx="2844457" cy="52964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44130" y="1420096"/>
            <a:ext cx="58117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Республиканский </a:t>
            </a:r>
            <a:endParaRPr lang="ru-RU" sz="22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информационный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сервис </a:t>
            </a:r>
            <a:endParaRPr lang="ru-RU" sz="22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ознакомления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 </a:t>
            </a: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</a:rPr>
              <a:t>результатами экзаменов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854" y="3213770"/>
            <a:ext cx="2190378" cy="21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17067" y="0"/>
            <a:ext cx="10081120" cy="1143265"/>
          </a:xfrm>
        </p:spPr>
        <p:txBody>
          <a:bodyPr/>
          <a:lstStyle/>
          <a:p>
            <a:r>
              <a:rPr lang="ru-RU" altLang="ru-RU" sz="4001" b="1" dirty="0">
                <a:solidFill>
                  <a:schemeClr val="bg1"/>
                </a:solidFill>
              </a:rPr>
              <a:t>Итоговое </a:t>
            </a:r>
            <a:r>
              <a:rPr lang="ru-RU" altLang="ru-RU" sz="4001" b="1" dirty="0" smtClean="0">
                <a:solidFill>
                  <a:schemeClr val="bg1"/>
                </a:solidFill>
              </a:rPr>
              <a:t>сочинение 2023-2024 уч. г.</a:t>
            </a:r>
            <a:endParaRPr lang="ru-RU" altLang="ru-RU" sz="4001" b="1" dirty="0">
              <a:solidFill>
                <a:schemeClr val="bg1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6169595" y="1600586"/>
            <a:ext cx="5616624" cy="4527011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b="1" dirty="0">
                <a:solidFill>
                  <a:srgbClr val="FFC000"/>
                </a:solidFill>
              </a:rPr>
              <a:t>6</a:t>
            </a:r>
            <a:r>
              <a:rPr lang="ru-RU" altLang="ru-RU" sz="4000" b="1" dirty="0" smtClean="0">
                <a:solidFill>
                  <a:srgbClr val="FFC000"/>
                </a:solidFill>
              </a:rPr>
              <a:t> декабря 2023 года</a:t>
            </a:r>
          </a:p>
          <a:p>
            <a:pPr marL="0" indent="0">
              <a:buNone/>
            </a:pPr>
            <a:endParaRPr lang="ru-RU" altLang="ru-RU" sz="40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altLang="ru-RU" sz="4000" b="1" dirty="0" smtClean="0">
                <a:solidFill>
                  <a:srgbClr val="FFC000"/>
                </a:solidFill>
              </a:rPr>
              <a:t>7 </a:t>
            </a:r>
            <a:r>
              <a:rPr lang="ru-RU" altLang="ru-RU" sz="4000" b="1" dirty="0">
                <a:solidFill>
                  <a:srgbClr val="FFC000"/>
                </a:solidFill>
              </a:rPr>
              <a:t>февраля </a:t>
            </a:r>
            <a:r>
              <a:rPr lang="ru-RU" altLang="ru-RU" sz="4000" b="1" dirty="0" smtClean="0">
                <a:solidFill>
                  <a:srgbClr val="FFC000"/>
                </a:solidFill>
              </a:rPr>
              <a:t>2024 года</a:t>
            </a:r>
            <a:endParaRPr lang="ru-RU" altLang="ru-RU" sz="4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altLang="ru-RU" sz="40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altLang="ru-RU" sz="4000" b="1" dirty="0" smtClean="0">
                <a:solidFill>
                  <a:srgbClr val="FFC000"/>
                </a:solidFill>
              </a:rPr>
              <a:t>10 апреля 2024 года</a:t>
            </a:r>
            <a:endParaRPr lang="ru-RU" altLang="ru-RU" sz="4000" b="1" dirty="0">
              <a:solidFill>
                <a:srgbClr val="FFC000"/>
              </a:solidFill>
            </a:endParaRPr>
          </a:p>
        </p:txBody>
      </p:sp>
      <p:pic>
        <p:nvPicPr>
          <p:cNvPr id="5" name="Picture 2" descr="ФИПИ опубликовал комментарии к тематическим направлениям итогового сочинения  2020/21 учебного года | МБОУ СОШ №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5" y="1701602"/>
            <a:ext cx="4572083" cy="475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A3CEF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491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"/>
          <p:cNvSpPr/>
          <p:nvPr/>
        </p:nvSpPr>
        <p:spPr>
          <a:xfrm>
            <a:off x="3134616" y="4472325"/>
            <a:ext cx="8183550" cy="14777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4"/>
          <p:cNvSpPr/>
          <p:nvPr/>
        </p:nvSpPr>
        <p:spPr>
          <a:xfrm>
            <a:off x="3007665" y="-141894"/>
            <a:ext cx="8183550" cy="16937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8955" y="189434"/>
            <a:ext cx="11017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портале электронного образования Республики Башкортостан  </a:t>
            </a:r>
            <a:r>
              <a:rPr lang="en-US" sz="16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https://edu.bashkortostan.ru/</a:t>
            </a:r>
            <a:r>
              <a:rPr lang="ru-RU" sz="1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 раздел «Подготовка к ЕГЭ», на котором размещаются материалы для подготовки к ЕГЭ </a:t>
            </a: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всем учебным предметам </a:t>
            </a:r>
          </a:p>
          <a:p>
            <a:pPr algn="just"/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600" b="1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841002" y="1578299"/>
            <a:ext cx="10585175" cy="520446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1" y="909514"/>
            <a:ext cx="10585175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http://obrnadzor.gov.ru/wp-content/uploads/2021/02/fi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" y="249966"/>
            <a:ext cx="5100010" cy="31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65539" y="1329285"/>
            <a:ext cx="66967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C000"/>
              </a:solidFill>
            </a:endParaRPr>
          </a:p>
          <a:p>
            <a:r>
              <a:rPr lang="ru-RU" sz="2200" b="1" dirty="0" smtClean="0">
                <a:solidFill>
                  <a:srgbClr val="FFC000"/>
                </a:solidFill>
              </a:rPr>
              <a:t>На </a:t>
            </a:r>
            <a:r>
              <a:rPr lang="ru-RU" sz="2200" b="1" dirty="0">
                <a:solidFill>
                  <a:srgbClr val="FFC000"/>
                </a:solidFill>
              </a:rPr>
              <a:t>сайте ФИПИ </a:t>
            </a:r>
            <a:r>
              <a:rPr lang="ru-RU" sz="2200" b="1" dirty="0" smtClean="0">
                <a:solidFill>
                  <a:srgbClr val="FFC000"/>
                </a:solidFill>
              </a:rPr>
              <a:t>размещены:</a:t>
            </a:r>
          </a:p>
          <a:p>
            <a:pPr marL="342900" indent="-342900">
              <a:buFontTx/>
              <a:buChar char="-"/>
            </a:pPr>
            <a:endParaRPr lang="ru-RU" sz="2200" b="1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FFC000"/>
                </a:solidFill>
              </a:rPr>
              <a:t>нормативно-правовые документы</a:t>
            </a:r>
          </a:p>
          <a:p>
            <a:pPr marL="342900" indent="-342900">
              <a:buFontTx/>
              <a:buChar char="-"/>
            </a:pPr>
            <a:endParaRPr lang="ru-RU" sz="2200" b="1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FFC000"/>
                </a:solidFill>
              </a:rPr>
              <a:t>открытый </a:t>
            </a:r>
            <a:r>
              <a:rPr lang="ru-RU" sz="2200" b="1" dirty="0">
                <a:solidFill>
                  <a:srgbClr val="FFC000"/>
                </a:solidFill>
              </a:rPr>
              <a:t>банк заданий ЕГЭ </a:t>
            </a:r>
            <a:r>
              <a:rPr lang="ru-RU" sz="2200" b="1" dirty="0" smtClean="0">
                <a:solidFill>
                  <a:srgbClr val="FFC000"/>
                </a:solidFill>
              </a:rPr>
              <a:t/>
            </a:r>
            <a:br>
              <a:rPr lang="ru-RU" sz="2200" b="1" dirty="0" smtClean="0">
                <a:solidFill>
                  <a:srgbClr val="FFC000"/>
                </a:solidFill>
              </a:rPr>
            </a:br>
            <a:r>
              <a:rPr lang="ru-RU" sz="2200" b="1" dirty="0" smtClean="0">
                <a:solidFill>
                  <a:srgbClr val="FFC000"/>
                </a:solidFill>
              </a:rPr>
              <a:t>за </a:t>
            </a:r>
            <a:r>
              <a:rPr lang="ru-RU" sz="2200" b="1" dirty="0">
                <a:solidFill>
                  <a:srgbClr val="FFC000"/>
                </a:solidFill>
              </a:rPr>
              <a:t>предыдущие </a:t>
            </a:r>
            <a:r>
              <a:rPr lang="ru-RU" sz="2200" b="1" dirty="0" smtClean="0">
                <a:solidFill>
                  <a:srgbClr val="FFC000"/>
                </a:solidFill>
              </a:rPr>
              <a:t>годы</a:t>
            </a:r>
          </a:p>
          <a:p>
            <a:pPr marL="342900" indent="-342900">
              <a:buFontTx/>
              <a:buChar char="-"/>
            </a:pPr>
            <a:endParaRPr lang="ru-RU" sz="2200" b="1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rgbClr val="FFC000"/>
                </a:solidFill>
              </a:rPr>
              <a:t>демоверсии, спецификации, кодификаторы</a:t>
            </a:r>
          </a:p>
          <a:p>
            <a:pPr marL="342900" indent="-342900">
              <a:buFontTx/>
              <a:buChar char="-"/>
            </a:pPr>
            <a:endParaRPr lang="ru-RU" sz="2200" b="1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b="1" dirty="0" err="1" smtClean="0">
                <a:solidFill>
                  <a:srgbClr val="FFC000"/>
                </a:solidFill>
              </a:rPr>
              <a:t>Видеоконсультации</a:t>
            </a:r>
            <a:r>
              <a:rPr lang="ru-RU" sz="2200" b="1" dirty="0" smtClean="0">
                <a:solidFill>
                  <a:srgbClr val="FFC000"/>
                </a:solidFill>
              </a:rPr>
              <a:t> разработчиков </a:t>
            </a:r>
          </a:p>
          <a:p>
            <a:pPr indent="360363"/>
            <a:r>
              <a:rPr lang="ru-RU" sz="2200" b="1" dirty="0" smtClean="0">
                <a:solidFill>
                  <a:srgbClr val="FFC000"/>
                </a:solidFill>
              </a:rPr>
              <a:t>КИМ </a:t>
            </a:r>
            <a:r>
              <a:rPr lang="ru-RU" sz="2200" b="1" dirty="0">
                <a:solidFill>
                  <a:srgbClr val="FFC000"/>
                </a:solidFill>
              </a:rPr>
              <a:t>ЕГЭ</a:t>
            </a:r>
            <a:endParaRPr lang="ru-RU" sz="2200" b="1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ru-RU" b="1" dirty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938" y="3715177"/>
            <a:ext cx="46095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B9F2"/>
                </a:solidFill>
              </a:rPr>
              <a:t>https://fipi.ru/ege</a:t>
            </a:r>
            <a:endParaRPr lang="ru-RU" sz="2600" b="1" dirty="0">
              <a:solidFill>
                <a:srgbClr val="00B9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25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96988" y="477466"/>
            <a:ext cx="1088842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8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"/>
          <p:cNvSpPr/>
          <p:nvPr/>
        </p:nvSpPr>
        <p:spPr>
          <a:xfrm>
            <a:off x="3134616" y="4472325"/>
            <a:ext cx="8183550" cy="14777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4"/>
          <p:cNvSpPr/>
          <p:nvPr/>
        </p:nvSpPr>
        <p:spPr>
          <a:xfrm>
            <a:off x="3007665" y="-141894"/>
            <a:ext cx="8183550" cy="16937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1443" y="3839351"/>
            <a:ext cx="7130442" cy="2862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1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6001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(347) 218-03-81</a:t>
            </a:r>
            <a:endParaRPr lang="ru-RU" sz="6001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1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6001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(347) 218-03-28</a:t>
            </a:r>
            <a:endParaRPr lang="ru-RU" sz="6001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1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storage.myseldon.com/news_pict_4A/4A76E9D32D737D9237B4DE39A07F27D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86" y="1578061"/>
            <a:ext cx="5482290" cy="19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23" y="1053530"/>
            <a:ext cx="4176464" cy="56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077" y="1176553"/>
            <a:ext cx="1512168" cy="1666957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167109" y="268701"/>
            <a:ext cx="13597657" cy="181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83" tIns="45632" rIns="91283" bIns="4563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ts val="105"/>
              </a:spcBef>
            </a:pPr>
            <a:r>
              <a:rPr lang="ru-RU" sz="3200" b="1" spc="-5" dirty="0" smtClean="0">
                <a:solidFill>
                  <a:srgbClr val="FFFF00"/>
                </a:solidFill>
                <a:cs typeface="Calibri"/>
              </a:rPr>
              <a:t>Нормативные документы</a:t>
            </a:r>
            <a:r>
              <a:rPr lang="ru-RU" sz="8000" b="1" dirty="0">
                <a:solidFill>
                  <a:srgbClr val="FFFF00"/>
                </a:solidFill>
                <a:cs typeface="Calibri"/>
              </a:rPr>
              <a:t/>
            </a:r>
            <a:br>
              <a:rPr lang="ru-RU" sz="8000" b="1" dirty="0">
                <a:solidFill>
                  <a:srgbClr val="FFFF00"/>
                </a:solidFill>
                <a:cs typeface="Calibri"/>
              </a:rPr>
            </a:b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939" y="1485578"/>
            <a:ext cx="116652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от 29 декабря 2012 года №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273-ФЗ «Об образовании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Российской Федерации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 typeface="+mj-lt"/>
              <a:buAutoNum type="arabicPeriod"/>
            </a:pP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69" indent="-342969" algn="just">
              <a:buFont typeface="+mj-lt"/>
              <a:buAutoNum type="arabicPeriod"/>
            </a:pP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аттестации по образовательным программам среднего общего образования,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Российской Федерации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 в сфере образования и науки от 4 апреля 2023 года №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233/552</a:t>
            </a:r>
          </a:p>
          <a:p>
            <a:pPr marL="271463" indent="-271463" algn="just">
              <a:buFont typeface="+mj-lt"/>
              <a:buAutoNum type="arabicPeriod"/>
            </a:pPr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по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основного общего образования,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Российской Федерации и Федеральной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 в сфере образования и науки от 4 апреля 2023 года №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232/551</a:t>
            </a:r>
          </a:p>
          <a:p>
            <a:pPr marL="271463" indent="-271463" algn="just">
              <a:buFont typeface="+mj-lt"/>
              <a:buAutoNum type="arabicPeriod"/>
            </a:pPr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buFont typeface="+mj-lt"/>
              <a:buAutoNum type="arabicPeriod"/>
            </a:pPr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 algn="just">
              <a:buFont typeface="+mj-lt"/>
              <a:buAutoNum type="arabicPeriod"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 школьников,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Федеральной службы по надзору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образования и науки от 26 августа 2022 года №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924</a:t>
            </a:r>
          </a:p>
          <a:p>
            <a:pPr algn="just"/>
            <a:endParaRPr lang="ru-RU" sz="16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9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68995" y="1179267"/>
            <a:ext cx="761090" cy="8209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5300" b="1" dirty="0" smtClean="0">
                <a:solidFill>
                  <a:srgbClr val="6DC4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5300" b="1" dirty="0" smtClean="0">
                <a:solidFill>
                  <a:srgbClr val="6DC4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300" b="1" dirty="0">
              <a:solidFill>
                <a:srgbClr val="6DC49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30085" y="1366590"/>
            <a:ext cx="6085070" cy="446280"/>
          </a:xfrm>
          <a:prstGeom prst="rect">
            <a:avLst/>
          </a:prstGeom>
        </p:spPr>
        <p:txBody>
          <a:bodyPr wrap="none" lIns="121923" tIns="60962" rIns="121923" bIns="60962">
            <a:spAutoFit/>
          </a:bodyPr>
          <a:lstStyle/>
          <a:p>
            <a:pPr eaLnBrk="0" hangingPunct="0"/>
            <a:r>
              <a:rPr lang="ru-RU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стобалльных </a:t>
            </a:r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экзаменационных результата</a:t>
            </a:r>
            <a:endParaRPr lang="ru-R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881551596"/>
              </p:ext>
            </p:extLst>
          </p:nvPr>
        </p:nvGraphicFramePr>
        <p:xfrm>
          <a:off x="335447" y="1941783"/>
          <a:ext cx="11378764" cy="436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333450"/>
            <a:ext cx="1219517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rgbClr val="FFC000"/>
                </a:solidFill>
                <a:latin typeface="Arial" charset="0"/>
              </a:rPr>
              <a:t>СТОБАЛЛЬНЫЕ РЕЗУЛЬТАТЫ </a:t>
            </a:r>
          </a:p>
        </p:txBody>
      </p:sp>
    </p:spTree>
    <p:extLst>
      <p:ext uri="{BB962C8B-B14F-4D97-AF65-F5344CB8AC3E}">
        <p14:creationId xmlns:p14="http://schemas.microsoft.com/office/powerpoint/2010/main" val="15461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0014" y="2770838"/>
            <a:ext cx="5246861" cy="1600462"/>
          </a:xfrm>
          <a:prstGeom prst="rect">
            <a:avLst/>
          </a:prstGeom>
        </p:spPr>
        <p:txBody>
          <a:bodyPr wrap="square" lIns="121944" tIns="60972" rIns="121944" bIns="60972">
            <a:spAutoFit/>
          </a:bodyPr>
          <a:lstStyle/>
          <a:p>
            <a:pPr marL="271463" indent="-27146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с.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Шафраново </a:t>
            </a:r>
            <a:r>
              <a:rPr lang="ru-RU" sz="1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Альшеевского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19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(русский язык и история)</a:t>
            </a:r>
            <a:endParaRPr lang="ru-RU" sz="19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№5 г. Стерлитамак </a:t>
            </a:r>
            <a:r>
              <a:rPr lang="ru-RU" sz="19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(литература            и обществознание) </a:t>
            </a:r>
            <a:endParaRPr lang="ru-RU" sz="19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 rot="16200000" flipH="1" flipV="1">
            <a:off x="7084875" y="1126066"/>
            <a:ext cx="4248000" cy="5256000"/>
          </a:xfrm>
          <a:prstGeom prst="round2SameRect">
            <a:avLst/>
          </a:prstGeom>
          <a:noFill/>
          <a:ln>
            <a:solidFill>
              <a:srgbClr val="4A7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 flipV="1">
            <a:off x="8321114" y="1226012"/>
            <a:ext cx="3360875" cy="720167"/>
          </a:xfrm>
          <a:prstGeom prst="round2DiagRect">
            <a:avLst/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 flipV="1">
            <a:off x="8012597" y="1441639"/>
            <a:ext cx="3360875" cy="720167"/>
          </a:xfrm>
          <a:prstGeom prst="round2DiagRect">
            <a:avLst/>
          </a:prstGeom>
          <a:solidFill>
            <a:srgbClr val="4A7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ru-RU"/>
          </a:p>
        </p:txBody>
      </p:sp>
      <p:sp>
        <p:nvSpPr>
          <p:cNvPr id="28" name="TextBox 11"/>
          <p:cNvSpPr txBox="1"/>
          <p:nvPr/>
        </p:nvSpPr>
        <p:spPr>
          <a:xfrm>
            <a:off x="8108561" y="1512487"/>
            <a:ext cx="3243006" cy="45151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3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77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316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755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1940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6328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10716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5104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мультибалльника</a:t>
            </a:r>
            <a:endParaRPr lang="ru-R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64940" y="224921"/>
            <a:ext cx="1157193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rgbClr val="FFC000"/>
                </a:solidFill>
                <a:latin typeface="Arial" charset="0"/>
              </a:rPr>
              <a:t>СТОБАЛЛЬНЫЕ РЕЗУЛЬТАТЫ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3995" y="2140915"/>
            <a:ext cx="5246861" cy="3677954"/>
          </a:xfrm>
          <a:prstGeom prst="rect">
            <a:avLst/>
          </a:prstGeom>
        </p:spPr>
        <p:txBody>
          <a:bodyPr wrap="square" lIns="121944" tIns="60972" rIns="121944" bIns="60972">
            <a:spAutoFit/>
          </a:bodyPr>
          <a:lstStyle/>
          <a:p>
            <a:pPr marL="271463" indent="-27146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с. </a:t>
            </a:r>
            <a:r>
              <a:rPr lang="ru-R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Кенгер-Менеуз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Бижбулякского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sz="19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(химия и биология)</a:t>
            </a:r>
          </a:p>
          <a:p>
            <a:pPr marL="271463" indent="-27146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Гимназия №3 г. Дюртюли</a:t>
            </a:r>
            <a:b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(химия и русский язык)</a:t>
            </a:r>
          </a:p>
          <a:p>
            <a:pPr marL="271463" indent="-27146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Гимназия №2 г. Октябрьский </a:t>
            </a:r>
            <a:r>
              <a:rPr lang="ru-RU" sz="19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(литература и русский язык)</a:t>
            </a:r>
          </a:p>
          <a:p>
            <a:pPr marL="271463" indent="-271463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Лицей №153 г. Уфа </a:t>
            </a:r>
            <a:b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(математика профильного уровня</a:t>
            </a:r>
            <a:br>
              <a:rPr lang="ru-RU" sz="19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информатика и ИКТ) 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16200000" flipH="1" flipV="1">
            <a:off x="1259960" y="1258583"/>
            <a:ext cx="4248000" cy="5256000"/>
          </a:xfrm>
          <a:prstGeom prst="round2SameRect">
            <a:avLst/>
          </a:prstGeom>
          <a:noFill/>
          <a:ln>
            <a:solidFill>
              <a:srgbClr val="4A7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 flipV="1">
            <a:off x="773995" y="1115571"/>
            <a:ext cx="3360875" cy="720167"/>
          </a:xfrm>
          <a:prstGeom prst="round2DiagRect">
            <a:avLst>
              <a:gd name="adj1" fmla="val 16667"/>
              <a:gd name="adj2" fmla="val 7187"/>
            </a:avLst>
          </a:prstGeom>
          <a:solidFill>
            <a:srgbClr val="4A7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 flipV="1">
            <a:off x="1016761" y="1376726"/>
            <a:ext cx="3360875" cy="720167"/>
          </a:xfrm>
          <a:prstGeom prst="round2DiagRect">
            <a:avLst/>
          </a:prstGeom>
          <a:solidFill>
            <a:srgbClr val="64B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endParaRPr lang="ru-RU"/>
          </a:p>
        </p:txBody>
      </p:sp>
      <p:sp>
        <p:nvSpPr>
          <p:cNvPr id="17" name="TextBox 11"/>
          <p:cNvSpPr txBox="1"/>
          <p:nvPr/>
        </p:nvSpPr>
        <p:spPr>
          <a:xfrm>
            <a:off x="1360004" y="1441639"/>
            <a:ext cx="3243006" cy="451510"/>
          </a:xfrm>
          <a:prstGeom prst="rect">
            <a:avLst/>
          </a:prstGeom>
          <a:noFill/>
        </p:spPr>
        <p:txBody>
          <a:bodyPr wrap="square" lIns="121944" tIns="60972" rIns="121944" bIns="60972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3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77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316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755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1940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6328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10716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5104" algn="l" defTabSz="1088776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мультибалльника</a:t>
            </a:r>
            <a:endParaRPr lang="ru-R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3280" y="409587"/>
            <a:ext cx="2448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 smtClean="0">
                <a:solidFill>
                  <a:srgbClr val="6DC495"/>
                </a:solidFill>
              </a:rPr>
              <a:t>               </a:t>
            </a:r>
            <a:r>
              <a:rPr lang="ru-RU" dirty="0" smtClean="0">
                <a:solidFill>
                  <a:srgbClr val="00B0F0"/>
                </a:solidFill>
              </a:rPr>
              <a:t>2023 г.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0490" y="414945"/>
            <a:ext cx="122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DC495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2022 г.</a:t>
            </a:r>
            <a:r>
              <a:rPr lang="ru-RU" dirty="0">
                <a:solidFill>
                  <a:srgbClr val="6DC4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9879" y="1215973"/>
            <a:ext cx="11665296" cy="1361883"/>
          </a:xfrm>
          <a:prstGeom prst="rect">
            <a:avLst/>
          </a:prstGeom>
        </p:spPr>
        <p:txBody>
          <a:bodyPr wrap="square" lIns="68554" tIns="34276" rIns="68554" bIns="34276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Главы Республики Башкортостан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года №УГ-339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ежегодной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единовременной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премии Главы Республики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 единого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 в Республике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набравшим 100 баллов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единого государственного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поступившим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высшего образования, расположенные на территории Республики Башкортостан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являющиеся участниками Евразийского научно-образовательного центра мирового уровня»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4939" y="4168539"/>
            <a:ext cx="11521280" cy="1115662"/>
          </a:xfrm>
          <a:prstGeom prst="rect">
            <a:avLst/>
          </a:prstGeom>
        </p:spPr>
        <p:txBody>
          <a:bodyPr wrap="square" lIns="68554" tIns="34276" rIns="68554" bIns="34276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Главы Республики Башкортостан от 29 апреля 2020 года № УГ-155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премии Главы Республики Башкортостан учителям общеобразовательных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b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Башкортостан, подготовившим выпускников, набравших 100 баллов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единого государственного экзамена»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189434"/>
            <a:ext cx="121951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prstClr val="white"/>
                </a:solidFill>
                <a:latin typeface="Arial" charset="0"/>
              </a:rPr>
              <a:t>ПРЕМИИ ОБУЧАЮЩИМСЯ И УЧИТЕЛЯМ ЗА УСПЕШНУЮ СДАЧУ</a:t>
            </a:r>
            <a:br>
              <a:rPr lang="ru-RU" dirty="0">
                <a:solidFill>
                  <a:prstClr val="white"/>
                </a:solidFill>
                <a:latin typeface="Arial" charset="0"/>
              </a:rPr>
            </a:br>
            <a:r>
              <a:rPr lang="ru-RU" dirty="0">
                <a:solidFill>
                  <a:prstClr val="white"/>
                </a:solidFill>
                <a:latin typeface="Arial" charset="0"/>
              </a:rPr>
              <a:t>ЕДИНОГО ГОСУДАРСТВЕННОГО ЭКЗАМЕНА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2111846" y="2762829"/>
            <a:ext cx="1628089" cy="1042879"/>
            <a:chOff x="1048516" y="3486563"/>
            <a:chExt cx="1220749" cy="78197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300712" y="3486563"/>
              <a:ext cx="716356" cy="7731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54415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08830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632455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176607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720762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264911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809064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353217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67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ru-RU" sz="6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12"/>
            <p:cNvSpPr txBox="1"/>
            <p:nvPr/>
          </p:nvSpPr>
          <p:spPr>
            <a:xfrm>
              <a:off x="1048516" y="4083918"/>
              <a:ext cx="1220749" cy="1846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54415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08830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632455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176607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720762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264911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809064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353217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участников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904822" y="2762829"/>
            <a:ext cx="1423839" cy="1042936"/>
            <a:chOff x="3210816" y="3486563"/>
            <a:chExt cx="1067601" cy="782021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210816" y="3486563"/>
              <a:ext cx="1067601" cy="76944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54415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08830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632455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176607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720762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264911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809064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353217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67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67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ru-RU" sz="6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12"/>
            <p:cNvSpPr txBox="1"/>
            <p:nvPr/>
          </p:nvSpPr>
          <p:spPr>
            <a:xfrm>
              <a:off x="3232875" y="4083918"/>
              <a:ext cx="10234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54415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08830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632455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176607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720762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264911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809064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353217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руб.</a:t>
              </a: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84" y="2992962"/>
            <a:ext cx="720188" cy="79280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3" y="2901981"/>
            <a:ext cx="949486" cy="864200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2132464" y="5337631"/>
            <a:ext cx="1628089" cy="1042936"/>
            <a:chOff x="1048516" y="3486563"/>
            <a:chExt cx="1220749" cy="782021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300712" y="3486563"/>
              <a:ext cx="716356" cy="7731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54415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08830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632455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176607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720762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264911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809064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353217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67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lang="ru-RU" sz="6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12"/>
            <p:cNvSpPr txBox="1"/>
            <p:nvPr/>
          </p:nvSpPr>
          <p:spPr>
            <a:xfrm>
              <a:off x="1048516" y="4083918"/>
              <a:ext cx="12207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54415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08830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632455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176607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720762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264911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809064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353217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учителей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146560" y="5308185"/>
            <a:ext cx="1364998" cy="1042936"/>
            <a:chOff x="3232875" y="3486563"/>
            <a:chExt cx="1023482" cy="782021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3388750" y="3486563"/>
              <a:ext cx="711733" cy="76944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54415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08830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632455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176607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720762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264911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809064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353217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67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ru-RU" sz="67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12"/>
            <p:cNvSpPr txBox="1"/>
            <p:nvPr/>
          </p:nvSpPr>
          <p:spPr>
            <a:xfrm>
              <a:off x="3232875" y="4083918"/>
              <a:ext cx="10234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54415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1088304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632455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2176607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720762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3264911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809064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4353217" algn="l" defTabSz="1088304" rtl="0" eaLnBrk="1" latinLnBrk="0" hangingPunct="1">
                <a:defRPr sz="2400" kern="1200">
                  <a:solidFill>
                    <a:srgbClr val="FF0000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руб.</a:t>
              </a: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59" y="5458100"/>
            <a:ext cx="747719" cy="8560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46" y="5498813"/>
            <a:ext cx="720188" cy="79280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141993" y="5134015"/>
            <a:ext cx="454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05100" y="117427"/>
            <a:ext cx="9334898" cy="83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1" b="1" dirty="0">
                <a:solidFill>
                  <a:srgbClr val="00B0F0"/>
                </a:solidFill>
                <a:cs typeface="Aharoni" pitchFamily="2" charset="-79"/>
              </a:rPr>
              <a:t>РАСПИСАНИЕ </a:t>
            </a:r>
            <a:r>
              <a:rPr lang="ru-RU" sz="4801" b="1" dirty="0" smtClean="0">
                <a:solidFill>
                  <a:srgbClr val="00B0F0"/>
                </a:solidFill>
                <a:cs typeface="Aharoni" pitchFamily="2" charset="-79"/>
              </a:rPr>
              <a:t>ЕГЭ-2024</a:t>
            </a:r>
            <a:endParaRPr lang="ru-RU" sz="4801" b="1" dirty="0">
              <a:solidFill>
                <a:srgbClr val="00B0F0"/>
              </a:solidFill>
              <a:cs typeface="Aharoni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963" y="2277666"/>
            <a:ext cx="8259770" cy="365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1">
              <a:spcBef>
                <a:spcPts val="105"/>
              </a:spcBef>
            </a:pP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6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sz="2600" b="1" spc="-6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pc="-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ГИА-11:</a:t>
            </a:r>
            <a:endParaRPr lang="ru-RU" sz="2600" b="1" spc="-5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5081">
              <a:spcBef>
                <a:spcPts val="105"/>
              </a:spcBef>
            </a:pPr>
            <a:endParaRPr lang="ru-RU" sz="2600" b="1" spc="-5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5081">
              <a:spcBef>
                <a:spcPts val="105"/>
              </a:spcBef>
            </a:pPr>
            <a:r>
              <a:rPr lang="ru-RU" sz="26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heavy" spc="-5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- досрочный</a:t>
            </a:r>
            <a:r>
              <a:rPr lang="ru-RU" sz="2600" b="1" spc="-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(22 марта – 22 апреля)</a:t>
            </a:r>
            <a:endParaRPr lang="ru-RU" sz="26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105"/>
              </a:spcBef>
            </a:pPr>
            <a:endParaRPr lang="ru-RU" sz="2600" b="1" u="heavy" spc="-5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105"/>
              </a:spcBef>
            </a:pPr>
            <a:r>
              <a:rPr lang="ru-RU" sz="2600" b="1" u="heavy" spc="-5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- основной</a:t>
            </a:r>
            <a:r>
              <a:rPr lang="ru-RU" sz="2600" b="1" spc="-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(23 мая – 1 июля</a:t>
            </a:r>
            <a:r>
              <a:rPr lang="ru-RU" sz="2600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spc="-5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105"/>
              </a:spcBef>
            </a:pPr>
            <a:endParaRPr lang="ru-RU" sz="2600" b="1" u="heavy" spc="-5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spcBef>
                <a:spcPts val="105"/>
              </a:spcBef>
            </a:pPr>
            <a:r>
              <a:rPr lang="ru-RU" sz="2600" b="1" u="heavy" spc="-1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- дополнительный</a:t>
            </a:r>
            <a:r>
              <a:rPr lang="ru-RU" sz="2600" b="1" spc="-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(4 – 23 сентября</a:t>
            </a:r>
            <a:r>
              <a:rPr lang="ru-RU" sz="2600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spc="-5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3" algn="just">
              <a:lnSpc>
                <a:spcPct val="80000"/>
              </a:lnSpc>
              <a:tabLst>
                <a:tab pos="242619" algn="l"/>
                <a:tab pos="506196" algn="l"/>
                <a:tab pos="1275335" algn="l"/>
                <a:tab pos="2418564" algn="l"/>
                <a:tab pos="3232796" algn="l"/>
                <a:tab pos="3877450" algn="l"/>
                <a:tab pos="5437322" algn="l"/>
                <a:tab pos="5810777" algn="l"/>
                <a:tab pos="6676455" algn="l"/>
              </a:tabLst>
            </a:pPr>
            <a:endParaRPr lang="ru-RU" sz="2801" b="1" spc="-5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3" algn="just">
              <a:lnSpc>
                <a:spcPct val="80000"/>
              </a:lnSpc>
              <a:tabLst>
                <a:tab pos="242619" algn="l"/>
                <a:tab pos="506196" algn="l"/>
                <a:tab pos="1275335" algn="l"/>
                <a:tab pos="2418564" algn="l"/>
                <a:tab pos="3232796" algn="l"/>
                <a:tab pos="3877450" algn="l"/>
                <a:tab pos="5437322" algn="l"/>
                <a:tab pos="5810777" algn="l"/>
                <a:tab pos="6676455" algn="l"/>
              </a:tabLst>
            </a:pPr>
            <a:endParaRPr lang="ru-RU" sz="2801" b="1" spc="-5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3"/>
          <p:cNvSpPr/>
          <p:nvPr/>
        </p:nvSpPr>
        <p:spPr>
          <a:xfrm>
            <a:off x="8545859" y="2724028"/>
            <a:ext cx="1368469" cy="129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6483586" y="1408160"/>
            <a:ext cx="5744610" cy="64632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на ЕГЭ подаются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1 февраля 2024 года включительно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63217" y="4378760"/>
            <a:ext cx="5533429" cy="132343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1 февраля заявления на участие в ЕГЭ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принимаются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решению ГЭК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наличии уважительной причины, подтверждённой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документально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(уровень по математике – без указания причины)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05100" y="117427"/>
            <a:ext cx="9334898" cy="83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1" b="1" dirty="0">
                <a:solidFill>
                  <a:srgbClr val="00B0F0"/>
                </a:solidFill>
                <a:cs typeface="Aharoni" pitchFamily="2" charset="-79"/>
              </a:rPr>
              <a:t>РАСПИСАНИЕ </a:t>
            </a:r>
            <a:r>
              <a:rPr lang="ru-RU" sz="4801" b="1" dirty="0" smtClean="0">
                <a:solidFill>
                  <a:srgbClr val="00B0F0"/>
                </a:solidFill>
                <a:cs typeface="Aharoni" pitchFamily="2" charset="-79"/>
              </a:rPr>
              <a:t>ОГЭ-2024</a:t>
            </a:r>
            <a:endParaRPr lang="ru-RU" sz="4801" b="1" dirty="0">
              <a:solidFill>
                <a:srgbClr val="00B0F0"/>
              </a:solidFill>
              <a:cs typeface="Aharoni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6987" y="2113345"/>
            <a:ext cx="6552728" cy="363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1">
              <a:spcBef>
                <a:spcPts val="105"/>
              </a:spcBef>
            </a:pP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6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sz="2600" b="1" spc="-6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spc="-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ГИА-9:</a:t>
            </a:r>
            <a:endParaRPr lang="ru-RU" sz="2600" b="1" spc="-5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R="5081">
              <a:spcBef>
                <a:spcPts val="105"/>
              </a:spcBef>
            </a:pPr>
            <a:r>
              <a:rPr lang="ru-RU" sz="26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3" marR="5081">
              <a:spcBef>
                <a:spcPts val="105"/>
              </a:spcBef>
            </a:pPr>
            <a:r>
              <a:rPr lang="ru-RU" sz="2600" b="1" u="heavy" spc="-5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- досрочный</a:t>
            </a:r>
            <a:r>
              <a:rPr lang="ru-RU" sz="2600" b="1" spc="-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(23 апреля – 18 мая)</a:t>
            </a:r>
            <a:endParaRPr lang="ru-RU" sz="26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3" marR="5081">
              <a:spcBef>
                <a:spcPts val="105"/>
              </a:spcBef>
            </a:pPr>
            <a:endParaRPr lang="ru-RU" sz="2600" b="1" u="heavy" spc="-5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3" marR="5081">
              <a:spcBef>
                <a:spcPts val="105"/>
              </a:spcBef>
            </a:pPr>
            <a:r>
              <a:rPr lang="ru-RU" sz="2600" b="1" u="heavy" spc="-5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- основной</a:t>
            </a:r>
            <a:r>
              <a:rPr lang="ru-RU" sz="2600" b="1" spc="-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(21 мая – 2 июля</a:t>
            </a:r>
            <a:r>
              <a:rPr lang="ru-RU" sz="2600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3" algn="just">
              <a:tabLst>
                <a:tab pos="242619" algn="l"/>
                <a:tab pos="506196" algn="l"/>
                <a:tab pos="1275335" algn="l"/>
                <a:tab pos="2418564" algn="l"/>
                <a:tab pos="3232796" algn="l"/>
                <a:tab pos="3877450" algn="l"/>
                <a:tab pos="5437322" algn="l"/>
                <a:tab pos="5810777" algn="l"/>
                <a:tab pos="6676455" algn="l"/>
              </a:tabLst>
            </a:pPr>
            <a:endParaRPr lang="ru-RU" sz="2600" b="1" spc="-10" dirty="0">
              <a:solidFill>
                <a:srgbClr val="FFFF00"/>
              </a:solidFill>
              <a:uFill>
                <a:solidFill>
                  <a:srgbClr val="C0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12703" algn="just">
              <a:tabLst>
                <a:tab pos="242619" algn="l"/>
                <a:tab pos="506196" algn="l"/>
                <a:tab pos="1275335" algn="l"/>
                <a:tab pos="2418564" algn="l"/>
                <a:tab pos="3232796" algn="l"/>
                <a:tab pos="3877450" algn="l"/>
                <a:tab pos="5437322" algn="l"/>
                <a:tab pos="5810777" algn="l"/>
                <a:tab pos="6676455" algn="l"/>
              </a:tabLst>
            </a:pPr>
            <a:r>
              <a:rPr lang="ru-RU" sz="2600" b="1" u="heavy" spc="-10" dirty="0" smtClean="0">
                <a:solidFill>
                  <a:srgbClr val="FFFF00"/>
                </a:solidFill>
                <a:uFill>
                  <a:solidFill>
                    <a:srgbClr val="C00000"/>
                  </a:solidFill>
                </a:uFill>
                <a:latin typeface="Times New Roman" pitchFamily="18" charset="0"/>
                <a:cs typeface="Times New Roman" pitchFamily="18" charset="0"/>
              </a:rPr>
              <a:t>- дополнительный</a:t>
            </a:r>
            <a:r>
              <a:rPr lang="ru-RU" sz="2600" b="1" spc="-1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(3 – 24 сентября)</a:t>
            </a:r>
            <a:endParaRPr lang="ru-RU" sz="26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3" algn="just">
              <a:lnSpc>
                <a:spcPct val="80000"/>
              </a:lnSpc>
              <a:tabLst>
                <a:tab pos="242619" algn="l"/>
                <a:tab pos="506196" algn="l"/>
                <a:tab pos="1275335" algn="l"/>
                <a:tab pos="2418564" algn="l"/>
                <a:tab pos="3232796" algn="l"/>
                <a:tab pos="3877450" algn="l"/>
                <a:tab pos="5437322" algn="l"/>
                <a:tab pos="5810777" algn="l"/>
                <a:tab pos="6676455" algn="l"/>
              </a:tabLst>
            </a:pPr>
            <a:endParaRPr lang="ru-RU" sz="2801" b="1" spc="-5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3" algn="just">
              <a:lnSpc>
                <a:spcPct val="80000"/>
              </a:lnSpc>
              <a:tabLst>
                <a:tab pos="242619" algn="l"/>
                <a:tab pos="506196" algn="l"/>
                <a:tab pos="1275335" algn="l"/>
                <a:tab pos="2418564" algn="l"/>
                <a:tab pos="3232796" algn="l"/>
                <a:tab pos="3877450" algn="l"/>
                <a:tab pos="5437322" algn="l"/>
                <a:tab pos="5810777" algn="l"/>
                <a:tab pos="6676455" algn="l"/>
              </a:tabLst>
            </a:pPr>
            <a:endParaRPr lang="ru-RU" sz="2801" b="1" spc="-5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33"/>
          <p:cNvSpPr/>
          <p:nvPr/>
        </p:nvSpPr>
        <p:spPr>
          <a:xfrm>
            <a:off x="8689875" y="2565698"/>
            <a:ext cx="1368469" cy="129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7249715" y="1374961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ОГЭ подаются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1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2024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endPara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включительно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93731" y="4598192"/>
            <a:ext cx="4623425" cy="147732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1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внесение изменений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перечень ОГЭ принимается 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решению ГЭК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при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наличии уважительной причины, подтверждённой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документально 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931" y="1413570"/>
            <a:ext cx="9138195" cy="4832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1" dirty="0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79362" y="1845618"/>
            <a:ext cx="3385159" cy="12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defTabSz="914583">
              <a:defRPr/>
            </a:pPr>
            <a:r>
              <a:rPr lang="ru-RU" sz="3201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и организаторов </a:t>
            </a:r>
            <a:r>
              <a:rPr lang="ru-RU" sz="3201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3201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371" y="261442"/>
            <a:ext cx="809315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9035" y="261442"/>
            <a:ext cx="9533689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1" dirty="0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921123" y="1053530"/>
            <a:ext cx="3385159" cy="8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ru-RU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нарушения порядка</a:t>
            </a:r>
          </a:p>
        </p:txBody>
      </p:sp>
      <p:sp>
        <p:nvSpPr>
          <p:cNvPr id="2" name="AutoShape 2" descr="http://&amp;rcy;&amp;ocy;&amp;ocy;.&amp;acy;&amp;lcy;&amp;softcy;&amp;mcy;&amp;iecy;&amp;ncy;&amp;iecy;&amp;vcy;&amp;scy;&amp;kcy;&amp;icy;&amp;jcy;-&amp;rcy;&amp;acy;&amp;jcy;&amp;ocy;&amp;ncy;.&amp;rcy;&amp;fcy;/wp-content/uploads/2014/01/in_img_20111_7.jpg"/>
          <p:cNvSpPr>
            <a:spLocks noChangeAspect="1" noChangeArrowheads="1"/>
          </p:cNvSpPr>
          <p:nvPr/>
        </p:nvSpPr>
        <p:spPr bwMode="auto">
          <a:xfrm>
            <a:off x="1680140" y="-4206261"/>
            <a:ext cx="6202210" cy="87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78" y="245145"/>
            <a:ext cx="5150329" cy="62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820171" y="5158386"/>
            <a:ext cx="3385159" cy="8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с экзамена</a:t>
            </a:r>
          </a:p>
          <a:p>
            <a:pPr algn="ctr">
              <a:defRPr/>
            </a:pP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Возбуждение дела </a:t>
            </a: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административном правонарушении</a:t>
            </a:r>
          </a:p>
          <a:p>
            <a:pPr algn="ctr">
              <a:defRPr/>
            </a:pP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случаях лишение возможности получить аттестат</a:t>
            </a:r>
          </a:p>
          <a:p>
            <a:pPr marL="457291" indent="-457291" algn="ctr">
              <a:buAutoNum type="arabicPeriod"/>
              <a:defRPr/>
            </a:pPr>
            <a:endParaRPr lang="ru-RU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93" y="261442"/>
            <a:ext cx="1737638" cy="9518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778" y="245145"/>
            <a:ext cx="5586051" cy="62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2ED624EF-0D56-4A9E-ADC4-C9B0C333BBC6}" vid="{147730E8-BF54-4122-B632-5F91B8826E73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7033</TotalTime>
  <Words>404</Words>
  <Application>Microsoft Office PowerPoint</Application>
  <PresentationFormat>Произвольный</PresentationFormat>
  <Paragraphs>108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SimSun</vt:lpstr>
      <vt:lpstr>Aharoni</vt:lpstr>
      <vt:lpstr>Arial</vt:lpstr>
      <vt:lpstr>Calibri</vt:lpstr>
      <vt:lpstr>Times New Roman</vt:lpstr>
      <vt:lpstr>Verdana</vt:lpstr>
      <vt:lpstr>2_Z_1_Президиум Правительство_509_16x9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сочинение 2023-2024 уч.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Иванова Ирина Владимировна</cp:lastModifiedBy>
  <cp:revision>990</cp:revision>
  <cp:lastPrinted>2024-01-25T06:13:31Z</cp:lastPrinted>
  <dcterms:created xsi:type="dcterms:W3CDTF">2021-10-29T10:19:12Z</dcterms:created>
  <dcterms:modified xsi:type="dcterms:W3CDTF">2024-01-26T09:09:29Z</dcterms:modified>
</cp:coreProperties>
</file>