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77" r:id="rId3"/>
    <p:sldId id="278" r:id="rId4"/>
    <p:sldId id="279" r:id="rId5"/>
    <p:sldId id="283" r:id="rId6"/>
    <p:sldId id="261" r:id="rId7"/>
    <p:sldId id="264" r:id="rId8"/>
    <p:sldId id="266" r:id="rId9"/>
    <p:sldId id="265" r:id="rId10"/>
    <p:sldId id="269" r:id="rId11"/>
    <p:sldId id="271" r:id="rId12"/>
    <p:sldId id="275" r:id="rId13"/>
    <p:sldId id="281" r:id="rId14"/>
    <p:sldId id="28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арламова Ирина Владимировна" initials="ХИВ" lastIdx="2" clrIdx="0">
    <p:extLst>
      <p:ext uri="{19B8F6BF-5375-455C-9EA6-DF929625EA0E}">
        <p15:presenceInfo xmlns:p15="http://schemas.microsoft.com/office/powerpoint/2012/main" userId="S-1-5-21-895526307-3419585598-7585018-4698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8F4"/>
    <a:srgbClr val="E4E3E5"/>
    <a:srgbClr val="7131A1"/>
    <a:srgbClr val="611169"/>
    <a:srgbClr val="873AC0"/>
    <a:srgbClr val="371E58"/>
    <a:srgbClr val="EACBF1"/>
    <a:srgbClr val="D18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B2E23-B696-42A5-87AE-378BB43CD9F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1CFB3-8F86-4327-8B6E-E9A75E508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3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550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5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7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5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9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9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0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py 1" type="tx">
  <p:cSld name="Blank copy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8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4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7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8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0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9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5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5B2ED-F131-4696-8665-6B3CC41D260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703D-2178-4241-804B-D56AAF74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4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rkhaevaea@ufa.uralsib.ru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NUL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5.png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"/>
          <p:cNvSpPr txBox="1"/>
          <p:nvPr/>
        </p:nvSpPr>
        <p:spPr>
          <a:xfrm>
            <a:off x="807925" y="4993950"/>
            <a:ext cx="6597150" cy="40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Стратегия развития твоего карьерного пути!</a:t>
            </a:r>
            <a:endParaRPr sz="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144"/>
            <a:ext cx="12251310" cy="68891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95300" y="4067175"/>
            <a:ext cx="3848100" cy="1209675"/>
          </a:xfrm>
          <a:prstGeom prst="rect">
            <a:avLst/>
          </a:prstGeom>
          <a:solidFill>
            <a:srgbClr val="361958"/>
          </a:solidFill>
          <a:ln>
            <a:solidFill>
              <a:srgbClr val="361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725073" y="3885954"/>
            <a:ext cx="54200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FAFAFA"/>
                </a:solidFill>
                <a:latin typeface="Bahnschrift Condensed" panose="020B0502040204020203" pitchFamily="34" charset="0"/>
              </a:rPr>
              <a:t>С УРАЛСИБОМ</a:t>
            </a:r>
          </a:p>
        </p:txBody>
      </p:sp>
    </p:spTree>
    <p:extLst>
      <p:ext uri="{BB962C8B-B14F-4D97-AF65-F5344CB8AC3E}">
        <p14:creationId xmlns:p14="http://schemas.microsoft.com/office/powerpoint/2010/main" val="6862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834" y="2381061"/>
            <a:ext cx="7478162" cy="2281474"/>
          </a:xfrm>
          <a:prstGeom prst="rect">
            <a:avLst/>
          </a:prstGeom>
          <a:solidFill>
            <a:srgbClr val="371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5801" y="1998304"/>
            <a:ext cx="91530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Дирекция Дистанционного обслуживания </a:t>
            </a:r>
            <a:endParaRPr lang="ru-RU" sz="8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1"/>
            <a:ext cx="12192000" cy="6858001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416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Обслуживание клиентов</a:t>
            </a:r>
          </a:p>
          <a:p>
            <a:r>
              <a:rPr lang="ru-RU" sz="2800" b="1" dirty="0" smtClean="0">
                <a:solidFill>
                  <a:srgbClr val="611169"/>
                </a:solidFill>
              </a:rPr>
              <a:t>на горячей линии и в чатах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492" y="2037723"/>
            <a:ext cx="45719" cy="551705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0511" y="15145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Наша цель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511" y="1943097"/>
            <a:ext cx="549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11169"/>
                </a:solidFill>
              </a:rPr>
              <a:t>Действующим клиентам банка, максимально оперативно, четко и корректно ответить на интересующие вопросы, оказать помощь в решении проблемы.</a:t>
            </a:r>
            <a:endParaRPr lang="ru-RU" dirty="0">
              <a:solidFill>
                <a:srgbClr val="61116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6566" y="1514503"/>
            <a:ext cx="286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Наши функции: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3225" y="2295619"/>
            <a:ext cx="549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Обеспечить доступность линии и принять звонок клиента в течение 20 сек.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Обеспечить доступность чат направления и ответить клиенту в течение 60 сек.  </a:t>
            </a:r>
            <a:endParaRPr lang="ru-RU" dirty="0">
              <a:solidFill>
                <a:srgbClr val="6111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7032" y="1990409"/>
            <a:ext cx="45719" cy="3753166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57032" y="3431052"/>
            <a:ext cx="5015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Понять проблему с которой обращается клиент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Решить проблему на своей стороне или привлечь смежное подразделение</a:t>
            </a:r>
            <a:r>
              <a:rPr lang="en-US" dirty="0" smtClean="0">
                <a:solidFill>
                  <a:srgbClr val="611169"/>
                </a:solidFill>
              </a:rPr>
              <a:t> </a:t>
            </a:r>
            <a:r>
              <a:rPr lang="ru-RU" dirty="0" smtClean="0">
                <a:solidFill>
                  <a:srgbClr val="611169"/>
                </a:solidFill>
              </a:rPr>
              <a:t>(при необходимости)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Предложить клиенту новый продукт (если у него есть предложение от Банка)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Быть вежливым и получать хорошие оценки своей работы со стороны клиентов</a:t>
            </a:r>
            <a:r>
              <a:rPr lang="en-US" dirty="0" smtClean="0">
                <a:solidFill>
                  <a:srgbClr val="611169"/>
                </a:solidFill>
              </a:rPr>
              <a:t> </a:t>
            </a:r>
            <a:r>
              <a:rPr lang="ru-RU" dirty="0" smtClean="0">
                <a:solidFill>
                  <a:srgbClr val="611169"/>
                </a:solidFill>
                <a:sym typeface="Wingdings" panose="05000000000000000000" pitchFamily="2" charset="2"/>
              </a:rPr>
              <a:t></a:t>
            </a:r>
            <a:endParaRPr lang="ru-RU" dirty="0" smtClean="0">
              <a:solidFill>
                <a:srgbClr val="6111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1116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1" y="3143426"/>
            <a:ext cx="4355640" cy="288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61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1"/>
            <a:ext cx="12191999" cy="6858001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151595" y="-34039"/>
            <a:ext cx="941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 Группа по работе с </a:t>
            </a:r>
            <a:r>
              <a:rPr lang="en-US" sz="2800" b="1" dirty="0" smtClean="0">
                <a:solidFill>
                  <a:srgbClr val="611169"/>
                </a:solidFill>
              </a:rPr>
              <a:t>VIP</a:t>
            </a:r>
            <a:r>
              <a:rPr lang="ru-RU" sz="2800" b="1" dirty="0" smtClean="0">
                <a:solidFill>
                  <a:srgbClr val="611169"/>
                </a:solidFill>
              </a:rPr>
              <a:t> клиентами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492" y="2037723"/>
            <a:ext cx="45719" cy="551705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0511" y="15145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Наша цель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511" y="1943097"/>
            <a:ext cx="549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11169"/>
                </a:solidFill>
              </a:rPr>
              <a:t>Действующим клиентам </a:t>
            </a:r>
            <a:r>
              <a:rPr lang="ru-RU" dirty="0" smtClean="0">
                <a:solidFill>
                  <a:srgbClr val="611169"/>
                </a:solidFill>
              </a:rPr>
              <a:t>банка категории </a:t>
            </a:r>
            <a:r>
              <a:rPr lang="en-US" dirty="0" smtClean="0">
                <a:solidFill>
                  <a:srgbClr val="611169"/>
                </a:solidFill>
              </a:rPr>
              <a:t>VIP</a:t>
            </a:r>
            <a:r>
              <a:rPr lang="ru-RU" dirty="0" smtClean="0">
                <a:solidFill>
                  <a:srgbClr val="611169"/>
                </a:solidFill>
              </a:rPr>
              <a:t>, </a:t>
            </a:r>
            <a:r>
              <a:rPr lang="ru-RU" dirty="0">
                <a:solidFill>
                  <a:srgbClr val="611169"/>
                </a:solidFill>
              </a:rPr>
              <a:t>максимально оперативно, четко и корректно ответить на интересующие вопросы, оказать помощь в решении проблемы.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6566" y="1514503"/>
            <a:ext cx="286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Наши функции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6566" y="1943097"/>
            <a:ext cx="549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11169"/>
                </a:solidFill>
              </a:rPr>
              <a:t>Обеспечить доступность линии и принять звонок клиента в </a:t>
            </a:r>
            <a:r>
              <a:rPr lang="ru-RU" dirty="0" smtClean="0">
                <a:solidFill>
                  <a:srgbClr val="611169"/>
                </a:solidFill>
              </a:rPr>
              <a:t>течение </a:t>
            </a:r>
            <a:r>
              <a:rPr lang="ru-RU" dirty="0">
                <a:solidFill>
                  <a:srgbClr val="611169"/>
                </a:solidFill>
              </a:rPr>
              <a:t>20 сек.</a:t>
            </a:r>
          </a:p>
          <a:p>
            <a:r>
              <a:rPr lang="ru-RU" dirty="0">
                <a:solidFill>
                  <a:srgbClr val="611169"/>
                </a:solidFill>
              </a:rPr>
              <a:t>Обеспечить доступность чат направления и ответить клиенту в </a:t>
            </a:r>
            <a:r>
              <a:rPr lang="ru-RU" dirty="0" smtClean="0">
                <a:solidFill>
                  <a:srgbClr val="611169"/>
                </a:solidFill>
              </a:rPr>
              <a:t>течение </a:t>
            </a:r>
            <a:r>
              <a:rPr lang="ru-RU" dirty="0">
                <a:solidFill>
                  <a:srgbClr val="611169"/>
                </a:solidFill>
              </a:rPr>
              <a:t>60 сек.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57032" y="1990409"/>
            <a:ext cx="45719" cy="3817889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57032" y="3431052"/>
            <a:ext cx="5015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11169"/>
                </a:solidFill>
              </a:rPr>
              <a:t>Понять проблему с которой обращается клиент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11169"/>
                </a:solidFill>
              </a:rPr>
              <a:t>Решить проблему на своей стороне или привлечь смежное подразделение</a:t>
            </a:r>
            <a:r>
              <a:rPr lang="en-US" dirty="0">
                <a:solidFill>
                  <a:srgbClr val="611169"/>
                </a:solidFill>
              </a:rPr>
              <a:t> </a:t>
            </a:r>
            <a:r>
              <a:rPr lang="ru-RU" dirty="0">
                <a:solidFill>
                  <a:srgbClr val="611169"/>
                </a:solidFill>
              </a:rPr>
              <a:t>(при необходимости)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11169"/>
                </a:solidFill>
              </a:rPr>
              <a:t>Предложить клиенту новый продукт (если у него есть предложение от Банка)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11169"/>
                </a:solidFill>
              </a:rPr>
              <a:t>Быть вежливым и получать хорошие оценки своей работы со стороны клиентов</a:t>
            </a:r>
            <a:r>
              <a:rPr lang="en-US" dirty="0">
                <a:solidFill>
                  <a:srgbClr val="611169"/>
                </a:solidFill>
              </a:rPr>
              <a:t> </a:t>
            </a:r>
            <a:r>
              <a:rPr lang="ru-RU" dirty="0">
                <a:solidFill>
                  <a:srgbClr val="611169"/>
                </a:solidFill>
                <a:sym typeface="Wingdings" panose="05000000000000000000" pitchFamily="2" charset="2"/>
              </a:rPr>
              <a:t></a:t>
            </a:r>
            <a:endParaRPr lang="ru-RU" dirty="0">
              <a:solidFill>
                <a:srgbClr val="6111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1116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34" y="3114644"/>
            <a:ext cx="4476293" cy="291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390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2051"/>
            <a:ext cx="12292784" cy="6858001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151595" y="-34039"/>
            <a:ext cx="941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 Группа сопровождения ипотечных сделок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492" y="2037723"/>
            <a:ext cx="45719" cy="551705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0511" y="15145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Наша цель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511" y="1943097"/>
            <a:ext cx="54959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11169"/>
                </a:solidFill>
              </a:rPr>
              <a:t>Проконсультировать нового клиента по ипотечным программам. Подобрать выгодные условия. Помочь заполнить заявку на ипотеку, и получить одобрение Банка.</a:t>
            </a:r>
          </a:p>
          <a:p>
            <a:r>
              <a:rPr lang="ru-RU" dirty="0" smtClean="0">
                <a:solidFill>
                  <a:srgbClr val="611169"/>
                </a:solidFill>
              </a:rPr>
              <a:t>Действующим клиентам максимально </a:t>
            </a:r>
            <a:r>
              <a:rPr lang="ru-RU" dirty="0">
                <a:solidFill>
                  <a:srgbClr val="611169"/>
                </a:solidFill>
              </a:rPr>
              <a:t>оперативно, четко и корректно ответить на интересующие </a:t>
            </a:r>
            <a:r>
              <a:rPr lang="ru-RU" dirty="0" smtClean="0">
                <a:solidFill>
                  <a:srgbClr val="611169"/>
                </a:solidFill>
              </a:rPr>
              <a:t>вопросы.</a:t>
            </a:r>
            <a:endParaRPr lang="ru-RU" dirty="0">
              <a:solidFill>
                <a:srgbClr val="61116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6566" y="1514503"/>
            <a:ext cx="286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Наши функции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6566" y="1943097"/>
            <a:ext cx="549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11169"/>
                </a:solidFill>
              </a:rPr>
              <a:t>Обеспечить доступность линии и принять звонок клиента в </a:t>
            </a:r>
            <a:r>
              <a:rPr lang="ru-RU" dirty="0" smtClean="0">
                <a:solidFill>
                  <a:srgbClr val="611169"/>
                </a:solidFill>
              </a:rPr>
              <a:t>течение </a:t>
            </a:r>
            <a:r>
              <a:rPr lang="ru-RU" dirty="0">
                <a:solidFill>
                  <a:srgbClr val="611169"/>
                </a:solidFill>
              </a:rPr>
              <a:t>20 сек</a:t>
            </a:r>
            <a:r>
              <a:rPr lang="ru-RU" dirty="0" smtClean="0">
                <a:solidFill>
                  <a:srgbClr val="611169"/>
                </a:solidFill>
              </a:rPr>
              <a:t>.</a:t>
            </a:r>
            <a:endParaRPr lang="ru-RU" dirty="0">
              <a:solidFill>
                <a:srgbClr val="6111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7032" y="1990409"/>
            <a:ext cx="45719" cy="3817889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846566" y="2625518"/>
            <a:ext cx="5015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Заведение заявки в системы Банка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Оперативная проверка документов, которые выслал клиент для оформления сделки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Своевременное напоминание клиентам о необходимости дослать недостающие документы</a:t>
            </a:r>
            <a:endParaRPr lang="ru-RU" dirty="0">
              <a:solidFill>
                <a:srgbClr val="6111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Понять проблему, </a:t>
            </a:r>
            <a:r>
              <a:rPr lang="ru-RU" dirty="0">
                <a:solidFill>
                  <a:srgbClr val="611169"/>
                </a:solidFill>
              </a:rPr>
              <a:t>с которой обращается </a:t>
            </a:r>
            <a:r>
              <a:rPr lang="ru-RU" dirty="0" smtClean="0">
                <a:solidFill>
                  <a:srgbClr val="611169"/>
                </a:solidFill>
              </a:rPr>
              <a:t>клиент </a:t>
            </a:r>
            <a:endParaRPr lang="ru-RU" dirty="0">
              <a:solidFill>
                <a:srgbClr val="6111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11169"/>
                </a:solidFill>
              </a:rPr>
              <a:t>Решить проблему на своей стороне или привлечь смежное подразделение</a:t>
            </a:r>
            <a:r>
              <a:rPr lang="en-US" dirty="0">
                <a:solidFill>
                  <a:srgbClr val="611169"/>
                </a:solidFill>
              </a:rPr>
              <a:t> </a:t>
            </a:r>
            <a:r>
              <a:rPr lang="ru-RU" dirty="0">
                <a:solidFill>
                  <a:srgbClr val="611169"/>
                </a:solidFill>
              </a:rPr>
              <a:t>(при необходимости)</a:t>
            </a:r>
          </a:p>
          <a:p>
            <a:endParaRPr lang="ru-RU" dirty="0">
              <a:solidFill>
                <a:srgbClr val="611169"/>
              </a:solidFill>
            </a:endParaRPr>
          </a:p>
        </p:txBody>
      </p:sp>
      <p:pic>
        <p:nvPicPr>
          <p:cNvPr id="1026" name="0F483B28-C6AF-4B6C-8EDA-92F54CF4B4C1" descr="IMG_3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1" y="3849019"/>
            <a:ext cx="4871002" cy="2801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15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2051"/>
            <a:ext cx="12292784" cy="6858001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436" y="3079771"/>
            <a:ext cx="5395913" cy="283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47342" y="1179527"/>
            <a:ext cx="9416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Email</a:t>
            </a:r>
            <a:r>
              <a:rPr lang="ru-RU" sz="2800" b="1" dirty="0" smtClean="0"/>
              <a:t>: </a:t>
            </a:r>
            <a:r>
              <a:rPr lang="en-US" sz="2800" b="1" dirty="0" smtClean="0">
                <a:solidFill>
                  <a:schemeClr val="accent5"/>
                </a:solidFill>
                <a:hlinkClick r:id="rId3"/>
              </a:rPr>
              <a:t>parkhaevaea@ufa.uralsib.ru</a:t>
            </a:r>
            <a:r>
              <a:rPr lang="en-US" sz="2800" b="1" dirty="0" smtClean="0">
                <a:solidFill>
                  <a:srgbClr val="611169"/>
                </a:solidFill>
              </a:rPr>
              <a:t>	</a:t>
            </a:r>
          </a:p>
          <a:p>
            <a:r>
              <a:rPr lang="ru-RU" sz="2800" b="1" dirty="0" smtClean="0"/>
              <a:t>Телефон: </a:t>
            </a:r>
            <a:r>
              <a:rPr lang="ru-RU" sz="2800" b="1" u="sng" dirty="0">
                <a:solidFill>
                  <a:schemeClr val="accent5"/>
                </a:solidFill>
              </a:rPr>
              <a:t>8 (919) 124 32 83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342" y="418799"/>
            <a:ext cx="941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Контакты для связи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5430" y="6125373"/>
            <a:ext cx="33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  <a:latin typeface="Mistral" panose="03090702030407020403" pitchFamily="66" charset="0"/>
              </a:rPr>
              <a:t>Присоединяйся</a:t>
            </a:r>
            <a:r>
              <a:rPr lang="ru-RU" sz="2800" b="1" dirty="0" smtClean="0">
                <a:solidFill>
                  <a:srgbClr val="611169"/>
                </a:solidFill>
              </a:rPr>
              <a:t>!</a:t>
            </a:r>
            <a:endParaRPr lang="ru-RU" sz="2800" b="1" dirty="0">
              <a:solidFill>
                <a:srgbClr val="611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251253" y="1536849"/>
            <a:ext cx="927297" cy="71740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257800" y="5384400"/>
            <a:ext cx="939255" cy="686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343650" y="4893526"/>
            <a:ext cx="834624" cy="484924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754910" y="4216436"/>
            <a:ext cx="947640" cy="7616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6807998" y="3315190"/>
            <a:ext cx="970753" cy="20271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6446037" y="2133030"/>
            <a:ext cx="1002513" cy="71812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753334" y="2235201"/>
            <a:ext cx="3106445" cy="320322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302000" y="2254250"/>
            <a:ext cx="3930651" cy="3473876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070600" y="920750"/>
            <a:ext cx="4495800" cy="939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7112000" y="1866900"/>
            <a:ext cx="4495800" cy="939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7556500" y="2813050"/>
            <a:ext cx="4495800" cy="939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7556500" y="3803650"/>
            <a:ext cx="4495800" cy="939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7112000" y="4762500"/>
            <a:ext cx="4495800" cy="939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070600" y="5727700"/>
            <a:ext cx="4495800" cy="9398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419100" y="412750"/>
            <a:ext cx="8820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900"/>
              </a:lnSpc>
            </a:pPr>
            <a:r>
              <a:rPr lang="en-US" sz="3900" kern="0" spc="78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Банк, который ценит сотрудников</a:t>
            </a:r>
            <a:endParaRPr lang="en-US" sz="3900" dirty="0"/>
          </a:p>
        </p:txBody>
      </p:sp>
      <p:sp>
        <p:nvSpPr>
          <p:cNvPr id="17" name="Text 1"/>
          <p:cNvSpPr/>
          <p:nvPr/>
        </p:nvSpPr>
        <p:spPr>
          <a:xfrm>
            <a:off x="7308850" y="2247900"/>
            <a:ext cx="2838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около </a:t>
            </a:r>
            <a:r>
              <a:rPr lang="en-US" sz="1500" b="1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9000</a:t>
            </a: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сотрудников</a:t>
            </a:r>
            <a:endParaRPr lang="en-US" sz="1500" dirty="0"/>
          </a:p>
        </p:txBody>
      </p:sp>
      <p:sp>
        <p:nvSpPr>
          <p:cNvPr id="18" name="Text 2"/>
          <p:cNvSpPr/>
          <p:nvPr/>
        </p:nvSpPr>
        <p:spPr>
          <a:xfrm>
            <a:off x="7766050" y="3886200"/>
            <a:ext cx="426085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Обладатель </a:t>
            </a:r>
            <a:r>
              <a:rPr lang="en-US" sz="1500" b="1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наивысшего рейтинга</a:t>
            </a: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привлекательности работодателя А.hr. </a:t>
            </a:r>
            <a:r>
              <a:rPr sz="1200"/>
              <a:t/>
            </a:r>
            <a:br>
              <a:rPr sz="1200"/>
            </a:b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(по версии аналитического центра «БизнесДром»)</a:t>
            </a:r>
            <a:endParaRPr lang="en-US" sz="1500" dirty="0"/>
          </a:p>
        </p:txBody>
      </p:sp>
      <p:sp>
        <p:nvSpPr>
          <p:cNvPr id="19" name="Text 3"/>
          <p:cNvSpPr/>
          <p:nvPr/>
        </p:nvSpPr>
        <p:spPr>
          <a:xfrm>
            <a:off x="7308850" y="5029200"/>
            <a:ext cx="4089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b="1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«Привлекательный работодатель-2016»</a:t>
            </a: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по версии портала Superjob</a:t>
            </a:r>
            <a:endParaRPr lang="en-US" sz="1500" dirty="0"/>
          </a:p>
        </p:txBody>
      </p:sp>
      <p:sp>
        <p:nvSpPr>
          <p:cNvPr id="20" name="Text 4"/>
          <p:cNvSpPr/>
          <p:nvPr/>
        </p:nvSpPr>
        <p:spPr>
          <a:xfrm>
            <a:off x="381000" y="1720850"/>
            <a:ext cx="3181350" cy="40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«Уралсиб — банк с историей, который умеет управлять капиталом и банковскими услугами. Сегодня </a:t>
            </a:r>
            <a:r>
              <a:rPr sz="1200" dirty="0"/>
              <a:t/>
            </a:r>
            <a:br>
              <a:rPr sz="1200" dirty="0"/>
            </a:b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мы трансформируемся </a:t>
            </a:r>
            <a:r>
              <a:rPr sz="1200" dirty="0"/>
              <a:t/>
            </a:r>
            <a:br>
              <a:rPr sz="1200" dirty="0"/>
            </a:b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и расширяем команду. </a:t>
            </a:r>
            <a:r>
              <a:rPr sz="1200" dirty="0"/>
              <a:t/>
            </a:r>
            <a:br>
              <a:rPr sz="1200" dirty="0"/>
            </a:b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Ты можешь жить где угодно </a:t>
            </a:r>
            <a:r>
              <a:rPr sz="1200" dirty="0"/>
              <a:t/>
            </a:r>
            <a:br>
              <a:rPr sz="1200" dirty="0"/>
            </a:b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и иметь разнообразный опыт — мы верим в силу многообразия </a:t>
            </a:r>
            <a:r>
              <a:rPr sz="1200" dirty="0"/>
              <a:t/>
            </a:r>
            <a:br>
              <a:rPr sz="1200" dirty="0"/>
            </a:b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и открыты новому. Если ты видишь свои перспективы </a:t>
            </a:r>
            <a:r>
              <a:rPr sz="1200" dirty="0"/>
              <a:t/>
            </a:r>
            <a:br>
              <a:rPr sz="1200" dirty="0"/>
            </a:b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в возможности развивать банковские продукты и нести уверенность жителям нашей огромной страны, значит ты один из нас».</a:t>
            </a:r>
            <a:endParaRPr lang="en-US" sz="1500" dirty="0"/>
          </a:p>
        </p:txBody>
      </p:sp>
      <p:sp>
        <p:nvSpPr>
          <p:cNvPr id="21" name="Text 5"/>
          <p:cNvSpPr/>
          <p:nvPr/>
        </p:nvSpPr>
        <p:spPr>
          <a:xfrm>
            <a:off x="6305550" y="1270000"/>
            <a:ext cx="3390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b="1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35 лет</a:t>
            </a: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на рынке банковских услуг</a:t>
            </a:r>
            <a:endParaRPr lang="en-US" sz="1500" dirty="0"/>
          </a:p>
        </p:txBody>
      </p:sp>
      <p:sp>
        <p:nvSpPr>
          <p:cNvPr id="22" name="Text 6"/>
          <p:cNvSpPr/>
          <p:nvPr/>
        </p:nvSpPr>
        <p:spPr>
          <a:xfrm>
            <a:off x="7766050" y="3048000"/>
            <a:ext cx="4089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b="1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45 регионов и 7 федеральных округов</a:t>
            </a: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покрытия</a:t>
            </a:r>
            <a:endParaRPr lang="en-US" sz="1500" dirty="0"/>
          </a:p>
        </p:txBody>
      </p:sp>
      <p:sp>
        <p:nvSpPr>
          <p:cNvPr id="23" name="Text 7"/>
          <p:cNvSpPr/>
          <p:nvPr/>
        </p:nvSpPr>
        <p:spPr>
          <a:xfrm>
            <a:off x="6305550" y="5981700"/>
            <a:ext cx="41656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b="1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«Привлекательный работодатель-2022»</a:t>
            </a:r>
            <a:r>
              <a:rPr lang="en-US" sz="150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по версии HH.ru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5929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99200" y="2006600"/>
            <a:ext cx="5339773" cy="42735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1357" y="1534680"/>
            <a:ext cx="860425" cy="86042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419100" y="378691"/>
            <a:ext cx="11219873" cy="378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3900" kern="0" spc="50" dirty="0">
                <a:solidFill>
                  <a:schemeClr val="bg1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Выгодные условия</a:t>
            </a:r>
            <a:r>
              <a:rPr lang="ru-RU" sz="3900" kern="0" spc="50" dirty="0">
                <a:solidFill>
                  <a:schemeClr val="bg1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 для сотрудников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8" name="Text 2"/>
          <p:cNvSpPr/>
          <p:nvPr/>
        </p:nvSpPr>
        <p:spPr>
          <a:xfrm>
            <a:off x="6751782" y="2006600"/>
            <a:ext cx="4367068" cy="552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3"/>
          <p:cNvSpPr/>
          <p:nvPr/>
        </p:nvSpPr>
        <p:spPr>
          <a:xfrm>
            <a:off x="6625358" y="2395815"/>
            <a:ext cx="4687455" cy="38426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10" indent="-190510">
              <a:lnSpc>
                <a:spcPts val="2000"/>
              </a:lnSpc>
              <a:buSzPct val="100000"/>
              <a:buFontTx/>
              <a:buChar char="•"/>
            </a:pPr>
            <a:r>
              <a:rPr lang="en-US" sz="1500" b="1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Платформа со скидками - Best Benefits
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более 1000 выгодных предложений от партнёров банка: “ВкусВилл”, Booking, “Литрес”, Ozon, “Додо Пицца” и др.
скидки до 70% только для сотрудников </a:t>
            </a:r>
            <a:r>
              <a:rPr lang="en-US" sz="1500" b="1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
Множество привилегий от партнёров
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14 категорий скидок и промокодов от партнёров: X-fit, TELE2, Нетология, Moscow Business School, Skyeng, Самолёт и </a:t>
            </a:r>
            <a:r>
              <a:rPr lang="en-US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др</a:t>
            </a:r>
            <a:r>
              <a:rPr lang="en-US" sz="1500" kern="0" spc="30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.</a:t>
            </a:r>
            <a:r>
              <a:rPr lang="en-US" sz="1500" b="1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
Программа “Приведи друга”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
</a:t>
            </a:r>
            <a:r>
              <a:rPr lang="ru-RU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денежное вознаграждение 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за </a:t>
            </a:r>
            <a:r>
              <a:rPr lang="ru-RU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успешную рекомендацию</a:t>
            </a:r>
            <a:r>
              <a:rPr lang="en-US" sz="1500" kern="0" spc="30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.</a:t>
            </a:r>
            <a:endParaRPr lang="ru-RU" sz="1500" kern="0" spc="30" dirty="0" smtClean="0">
              <a:solidFill>
                <a:srgbClr val="472682"/>
              </a:solidFill>
              <a:latin typeface="Uralsib* Regular" pitchFamily="34" charset="0"/>
              <a:ea typeface="Uralsib* Regular" pitchFamily="34" charset="-122"/>
              <a:cs typeface="Uralsib* Regular" pitchFamily="34" charset="-120"/>
            </a:endParaRPr>
          </a:p>
          <a:p>
            <a:pPr marL="190510" indent="-190510">
              <a:lnSpc>
                <a:spcPts val="2000"/>
              </a:lnSpc>
              <a:buSzPct val="100000"/>
              <a:buFontTx/>
              <a:buChar char="•"/>
            </a:pPr>
            <a:r>
              <a:rPr lang="en-US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конкурсы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с </a:t>
            </a:r>
            <a:r>
              <a:rPr lang="en-US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материальными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</a:t>
            </a:r>
            <a:r>
              <a:rPr lang="en-US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призами</a:t>
            </a:r>
            <a:r>
              <a:rPr lang="ru-RU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(ежемесячный конкурс с доп. выплатами для лучших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;</a:t>
            </a:r>
            <a:r>
              <a:rPr lang="ru-RU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</a:t>
            </a:r>
            <a:r>
              <a:rPr lang="ru-RU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геймификация</a:t>
            </a:r>
            <a:r>
              <a:rPr lang="ru-RU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и т.п.)</a:t>
            </a:r>
          </a:p>
        </p:txBody>
      </p:sp>
      <p:sp>
        <p:nvSpPr>
          <p:cNvPr id="10" name="Text 4"/>
          <p:cNvSpPr/>
          <p:nvPr/>
        </p:nvSpPr>
        <p:spPr>
          <a:xfrm>
            <a:off x="419100" y="990600"/>
            <a:ext cx="10807700" cy="625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2000" kern="0" spc="40" dirty="0">
                <a:solidFill>
                  <a:schemeClr val="bg1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Занимайся любимыми хобби с коллегами, обучайся и развивай навыки, получай </a:t>
            </a:r>
            <a:r>
              <a:rPr lang="en-US" sz="2000" kern="0" spc="40" dirty="0" smtClean="0">
                <a:solidFill>
                  <a:schemeClr val="bg1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с</a:t>
            </a:r>
            <a:r>
              <a:rPr lang="ru-RU" sz="2000" kern="0" spc="40" dirty="0" smtClean="0">
                <a:solidFill>
                  <a:schemeClr val="bg1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ки</a:t>
            </a:r>
            <a:r>
              <a:rPr lang="en-US" sz="2000" kern="0" spc="40" dirty="0" smtClean="0">
                <a:solidFill>
                  <a:schemeClr val="bg1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дки </a:t>
            </a:r>
            <a:r>
              <a:rPr lang="en-US" sz="2000" kern="0" spc="40" dirty="0">
                <a:solidFill>
                  <a:schemeClr val="bg1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от компаний-партнёров, а также стань частью активного коммьюнити Уралсиба.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5950" y="2006600"/>
            <a:ext cx="5276850" cy="4273550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686089" y="2436812"/>
            <a:ext cx="5136861" cy="427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11166" indent="-311166">
              <a:lnSpc>
                <a:spcPct val="150000"/>
              </a:lnSpc>
              <a:buSzPct val="100000"/>
              <a:buChar char="•"/>
            </a:pP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ДМС, </a:t>
            </a:r>
            <a:r>
              <a:rPr lang="en-US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включающ</a:t>
            </a:r>
            <a:r>
              <a:rPr lang="ru-RU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ий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</a:t>
            </a:r>
            <a:r>
              <a:rPr lang="en-US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стоматологию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;</a:t>
            </a:r>
            <a:endParaRPr lang="ru-RU" sz="1500" kern="0" spc="30" dirty="0">
              <a:solidFill>
                <a:srgbClr val="472682"/>
              </a:solidFill>
              <a:latin typeface="Uralsib* Regular" pitchFamily="34" charset="0"/>
              <a:ea typeface="Uralsib* Regular" pitchFamily="34" charset="-122"/>
              <a:cs typeface="Uralsib* Regular" pitchFamily="34" charset="-120"/>
            </a:endParaRPr>
          </a:p>
          <a:p>
            <a:pPr marL="311166" indent="-311166">
              <a:lnSpc>
                <a:spcPct val="150000"/>
              </a:lnSpc>
              <a:buSzPct val="100000"/>
              <a:buFontTx/>
              <a:buChar char="•"/>
            </a:pPr>
            <a:r>
              <a:rPr lang="ru-RU" sz="1500" kern="0" spc="30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Ежегодная вакцинация от гриппа;</a:t>
            </a:r>
          </a:p>
          <a:p>
            <a:pPr marL="311166" indent="-311166">
              <a:lnSpc>
                <a:spcPct val="150000"/>
              </a:lnSpc>
              <a:buSzPct val="100000"/>
              <a:buFontTx/>
              <a:buChar char="•"/>
            </a:pPr>
            <a:r>
              <a:rPr lang="ru-RU" sz="1500" kern="0" spc="30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Поддержка психолога;</a:t>
            </a:r>
            <a:endParaRPr lang="ru-RU" sz="1500" kern="0" spc="30" dirty="0">
              <a:solidFill>
                <a:srgbClr val="472682"/>
              </a:solidFill>
              <a:latin typeface="Uralsib* Regular" pitchFamily="34" charset="0"/>
              <a:ea typeface="Uralsib* Regular" pitchFamily="34" charset="-122"/>
              <a:cs typeface="Uralsib* Regular" pitchFamily="34" charset="-120"/>
            </a:endParaRPr>
          </a:p>
          <a:p>
            <a:pPr marL="311166" indent="-311166">
              <a:lnSpc>
                <a:spcPct val="150000"/>
              </a:lnSpc>
              <a:buSzPct val="100000"/>
              <a:buChar char="•"/>
            </a:pPr>
            <a:r>
              <a:rPr lang="ru-RU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К</a:t>
            </a:r>
            <a:r>
              <a:rPr lang="en-US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орпоративные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скидки от BestBenefits, а также от </a:t>
            </a:r>
            <a:r>
              <a:rPr lang="en-US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компаний-партнеров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;
обучение за счет </a:t>
            </a:r>
            <a:r>
              <a:rPr lang="en-US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работодателя</a:t>
            </a:r>
            <a:r>
              <a:rPr lang="en-US" sz="1500" kern="0" spc="30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;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
корпоративное такси в вечернее время; 
</a:t>
            </a:r>
            <a:r>
              <a:rPr lang="ru-RU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оплачиваемые больничные и дополнительные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дни </a:t>
            </a:r>
            <a:r>
              <a:rPr lang="en-US" sz="1500" kern="0" spc="30" dirty="0" err="1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отпуска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.</a:t>
            </a:r>
            <a:r>
              <a:rPr lang="ru-RU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Выбор удобного графика работы (утро/вечер/ночь, 0,5 ставки, 2/2, 5/2 и др</a:t>
            </a:r>
            <a:r>
              <a:rPr lang="ru-RU" sz="1500" kern="0" spc="30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.)</a:t>
            </a:r>
            <a:endParaRPr lang="en-US" sz="1500" kern="0" spc="30" dirty="0">
              <a:solidFill>
                <a:srgbClr val="472682"/>
              </a:solidFill>
              <a:latin typeface="Uralsib* Regular" pitchFamily="34" charset="0"/>
              <a:ea typeface="Uralsib* Regular" pitchFamily="34" charset="-122"/>
              <a:cs typeface="Uralsib* Regular" pitchFamily="34" charset="-12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92436" y="1576387"/>
            <a:ext cx="860425" cy="8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4361" y="1151495"/>
            <a:ext cx="3899763" cy="554543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16321" y="1145145"/>
            <a:ext cx="3636421" cy="558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12796" y="819150"/>
            <a:ext cx="939800" cy="939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85139" y="935608"/>
            <a:ext cx="823342" cy="82334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3212154" y="753762"/>
            <a:ext cx="1086202" cy="1086206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419100" y="323850"/>
            <a:ext cx="7423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900"/>
              </a:lnSpc>
            </a:pPr>
            <a:r>
              <a:rPr lang="en-US" sz="3900" kern="0" spc="78" dirty="0">
                <a:solidFill>
                  <a:srgbClr val="FFFFFF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Яркая корпоративная жизнь</a:t>
            </a:r>
            <a:endParaRPr lang="en-US" sz="3900" dirty="0">
              <a:solidFill>
                <a:prstClr val="black"/>
              </a:solidFill>
            </a:endParaRPr>
          </a:p>
        </p:txBody>
      </p:sp>
      <p:sp>
        <p:nvSpPr>
          <p:cNvPr id="8" name="Text 1"/>
          <p:cNvSpPr/>
          <p:nvPr/>
        </p:nvSpPr>
        <p:spPr>
          <a:xfrm>
            <a:off x="-463550" y="753763"/>
            <a:ext cx="47752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sz="2000" b="1" kern="0" spc="45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Для души и развития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 2"/>
          <p:cNvSpPr/>
          <p:nvPr/>
        </p:nvSpPr>
        <p:spPr>
          <a:xfrm>
            <a:off x="4279377" y="698588"/>
            <a:ext cx="4883096" cy="372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b="1" kern="0" spc="45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Общаться и быть </a:t>
            </a:r>
            <a:r>
              <a:rPr lang="ru-RU" b="1" kern="0" spc="45" dirty="0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на волне Уралсиба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3"/>
          <p:cNvSpPr/>
          <p:nvPr/>
        </p:nvSpPr>
        <p:spPr>
          <a:xfrm>
            <a:off x="4387850" y="1187286"/>
            <a:ext cx="3564892" cy="5353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10" indent="-190510">
              <a:lnSpc>
                <a:spcPts val="2000"/>
              </a:lnSpc>
              <a:buSzPct val="100000"/>
              <a:buFontTx/>
              <a:buChar char="•"/>
            </a:pPr>
            <a:r>
              <a:rPr lang="en-US" sz="1500" b="1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5 телеграм-каналов
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Общий охват около 17211 пользователей</a:t>
            </a:r>
            <a:r>
              <a:rPr lang="en-US" sz="1500" kern="0" spc="30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.</a:t>
            </a:r>
            <a:r>
              <a:rPr lang="en-US" sz="1500" b="1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
«Команда Уралсиба» - 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самые важные события Уралсиба, общение с единомышленниками, актуальные вакансии, лайфхаки, онлайн-трансляции с экспертами</a:t>
            </a:r>
            <a:r>
              <a:rPr lang="en-US" sz="1500" kern="0" spc="30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.</a:t>
            </a:r>
            <a:r>
              <a:rPr lang="en-US" sz="1500" b="1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
«Уралсиб.Ускорение» -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коммьюнити студентов и практикантов Уралсиба, онлайн-вебинары на актуальные темы, лайфхаки, актуальные вакансии начального уровня и стажировки</a:t>
            </a:r>
            <a:r>
              <a:rPr lang="en-US" sz="1500" kern="0" spc="30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.</a:t>
            </a:r>
            <a:r>
              <a:rPr lang="en-US" sz="1500" b="1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
Медиа-портал с новостями банка
</a:t>
            </a:r>
            <a:r>
              <a:rPr lang="en-US" sz="1500" kern="0" spc="30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99% информации банка
20 тематических блоков: Новости, Качество жизни, Команда Уралсиба, События, Помощь и т.п.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1" name="Text 4"/>
          <p:cNvSpPr/>
          <p:nvPr/>
        </p:nvSpPr>
        <p:spPr>
          <a:xfrm>
            <a:off x="401454" y="1187286"/>
            <a:ext cx="3765550" cy="5207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10" indent="-190510">
              <a:lnSpc>
                <a:spcPts val="2085"/>
              </a:lnSpc>
              <a:buSzPct val="100000"/>
              <a:buFontTx/>
              <a:buChar char="•"/>
            </a:pPr>
            <a:r>
              <a:rPr lang="en-US" sz="1500" b="1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Книжные клубы
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регулярно присутствует 30 человек;
художественная и бизнес-литература;
1</a:t>
            </a:r>
            <a:r>
              <a:rPr lang="ru-RU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 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-</a:t>
            </a:r>
            <a:r>
              <a:rPr lang="ru-RU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 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2 недели на чтение книги.
</a:t>
            </a:r>
            <a:r>
              <a:rPr lang="en-US" sz="1500" kern="0" spc="30" dirty="0" err="1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Электронная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 </a:t>
            </a:r>
            <a:r>
              <a:rPr lang="en-US" sz="1500" kern="0" spc="30" dirty="0" err="1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библиотек</a:t>
            </a:r>
            <a:r>
              <a:rPr lang="ru-RU" sz="1500" kern="0" spc="30" dirty="0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;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
</a:t>
            </a:r>
            <a:r>
              <a:rPr lang="ru-RU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включает огромную коллекцию 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книг; </a:t>
            </a:r>
            <a:r>
              <a:rPr lang="ru-RU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сборник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 аудиокниг; </a:t>
            </a:r>
            <a:r>
              <a:rPr lang="ru-RU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множество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 видеолекций; </a:t>
            </a:r>
            <a:r>
              <a:rPr lang="ru-RU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базу 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курсов;
</a:t>
            </a:r>
            <a:r>
              <a:rPr lang="ru-RU" sz="1500" kern="0" spc="30" dirty="0" err="1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в</a:t>
            </a:r>
            <a:r>
              <a:rPr lang="en-US" sz="1500" kern="0" spc="30" dirty="0" err="1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нешнее</a:t>
            </a:r>
            <a:r>
              <a:rPr lang="en-US" sz="1500" kern="0" spc="30" dirty="0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 </a:t>
            </a:r>
            <a:r>
              <a:rPr lang="en-US" sz="1500" kern="0" spc="30" dirty="0" err="1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обучение</a:t>
            </a:r>
            <a:r>
              <a:rPr lang="ru-RU" sz="1500" kern="0" spc="30" dirty="0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;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
около 2000 сотрудников прошли обучение;
свыше 100 представителей Уралсиба посетили конференции и форумы;
проводятся бизнес-игры и бизнес-симуляции;
</a:t>
            </a:r>
            <a:r>
              <a:rPr lang="ru-RU" sz="1500" kern="0" spc="30" dirty="0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к</a:t>
            </a:r>
            <a:r>
              <a:rPr lang="en-US" sz="1500" kern="0" spc="30" dirty="0" err="1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аждые</a:t>
            </a:r>
            <a:r>
              <a:rPr lang="en-US" sz="1500" kern="0" spc="30" dirty="0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 </a:t>
            </a:r>
            <a:r>
              <a:rPr lang="en-US" sz="1500" kern="0" spc="3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3 месяца обновление афиши интересных мероприятий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4939" y="1187286"/>
            <a:ext cx="3786909" cy="55854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6716" y="935607"/>
            <a:ext cx="879811" cy="874695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229600" y="1259619"/>
            <a:ext cx="3380509" cy="36649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9560" indent="-209560">
              <a:lnSpc>
                <a:spcPts val="2000"/>
              </a:lnSpc>
              <a:buSzPct val="100000"/>
              <a:buFontTx/>
              <a:buChar char="•"/>
            </a:pPr>
            <a:r>
              <a:rPr lang="en-US" sz="1500" b="1" kern="0" spc="33" dirty="0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Беговые клубы
</a:t>
            </a:r>
            <a:r>
              <a:rPr lang="en-US" sz="1500" kern="0" spc="33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сообщество 200 человек
почти 5000 </a:t>
            </a:r>
            <a:r>
              <a:rPr lang="en-US" sz="1500" kern="0" spc="33" dirty="0" err="1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км</a:t>
            </a:r>
            <a:r>
              <a:rPr lang="en-US" sz="1500" kern="0" spc="33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</a:t>
            </a:r>
            <a:r>
              <a:rPr lang="en-US" sz="1500" kern="0" spc="33" dirty="0" err="1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общий</a:t>
            </a:r>
            <a:r>
              <a:rPr lang="en-US" sz="1500" kern="0" spc="33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</a:t>
            </a:r>
            <a:r>
              <a:rPr lang="en-US" sz="1500" kern="0" spc="33" dirty="0" err="1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пробег</a:t>
            </a:r>
            <a:r>
              <a:rPr lang="en-US" sz="1500" kern="0" spc="33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</a:t>
            </a:r>
            <a:r>
              <a:rPr sz="1500" dirty="0" smtClean="0">
                <a:solidFill>
                  <a:prstClr val="black"/>
                </a:solidFill>
              </a:rPr>
              <a:t/>
            </a:r>
            <a:br>
              <a:rPr sz="1500" dirty="0" smtClean="0">
                <a:solidFill>
                  <a:prstClr val="black"/>
                </a:solidFill>
              </a:rPr>
            </a:br>
            <a:r>
              <a:rPr lang="en-US" sz="1500" kern="0" spc="33" dirty="0" err="1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участников</a:t>
            </a:r>
            <a:r>
              <a:rPr lang="en-US" sz="1500" kern="0" spc="33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</a:t>
            </a:r>
            <a:r>
              <a:rPr lang="en-US" sz="1500" kern="0" spc="33" dirty="0" err="1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клуба</a:t>
            </a:r>
            <a:r>
              <a:rPr lang="en-US" sz="1500" kern="0" spc="33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
8 команд: 6 в </a:t>
            </a:r>
            <a:r>
              <a:rPr lang="en-US" sz="1500" kern="0" spc="33" dirty="0" err="1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Москве</a:t>
            </a:r>
            <a:r>
              <a:rPr lang="en-US" sz="1500" kern="0" spc="33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, 2 в </a:t>
            </a:r>
            <a:r>
              <a:rPr lang="en-US" sz="1500" kern="0" spc="33" dirty="0" err="1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Уфе</a:t>
            </a:r>
            <a:r>
              <a:rPr lang="en-US" sz="1500" kern="0" spc="33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 </a:t>
            </a:r>
            <a:r>
              <a:rPr sz="1500" dirty="0" smtClean="0">
                <a:solidFill>
                  <a:prstClr val="black"/>
                </a:solidFill>
              </a:rPr>
              <a:t/>
            </a:r>
            <a:br>
              <a:rPr sz="1500" dirty="0" smtClean="0">
                <a:solidFill>
                  <a:prstClr val="black"/>
                </a:solidFill>
              </a:rPr>
            </a:br>
            <a:r>
              <a:rPr lang="en-US" sz="1500" kern="0" spc="33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+ 20 индивидуальных бегунов
</a:t>
            </a:r>
            <a:r>
              <a:rPr lang="ru-RU" sz="1500" kern="0" spc="33" dirty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й</a:t>
            </a:r>
            <a:r>
              <a:rPr lang="ru-RU" sz="1500" kern="0" spc="33" dirty="0" smtClean="0">
                <a:solidFill>
                  <a:srgbClr val="472682"/>
                </a:solidFill>
                <a:latin typeface="Uralsib* Regular" pitchFamily="34" charset="0"/>
                <a:ea typeface="Uralsib* Regular" pitchFamily="34" charset="-122"/>
                <a:cs typeface="Uralsib* Regular" pitchFamily="34" charset="-120"/>
              </a:rPr>
              <a:t>ога от Уралсиба</a:t>
            </a:r>
            <a:r>
              <a:rPr lang="en-US" sz="1500" b="1" kern="0" spc="33" dirty="0" smtClean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
Поддержка футбольных команд во время соревнований</a:t>
            </a:r>
            <a:endParaRPr lang="ru-RU" sz="1500" b="1" kern="0" spc="33" dirty="0" smtClean="0">
              <a:solidFill>
                <a:srgbClr val="472682"/>
              </a:solidFill>
              <a:latin typeface="Uralsib* Bold" pitchFamily="34" charset="0"/>
              <a:ea typeface="Uralsib* Bold" pitchFamily="34" charset="-122"/>
              <a:cs typeface="Uralsib* Bold" pitchFamily="34" charset="-120"/>
            </a:endParaRPr>
          </a:p>
          <a:p>
            <a:pPr marL="209560" indent="-209560">
              <a:lnSpc>
                <a:spcPts val="2000"/>
              </a:lnSpc>
              <a:buSzPct val="100000"/>
              <a:buFontTx/>
              <a:buChar char="•"/>
            </a:pPr>
            <a:endParaRPr lang="ru-RU" sz="1650" b="1" kern="0" spc="33" dirty="0">
              <a:solidFill>
                <a:srgbClr val="472682"/>
              </a:solidFill>
              <a:ea typeface="Uralsib* Bold" pitchFamily="34" charset="-122"/>
            </a:endParaRPr>
          </a:p>
          <a:p>
            <a:pPr marL="209560" indent="-209560">
              <a:lnSpc>
                <a:spcPts val="2000"/>
              </a:lnSpc>
              <a:buSzPct val="100000"/>
              <a:buFontTx/>
              <a:buChar char="•"/>
            </a:pPr>
            <a:endParaRPr lang="en-US" sz="1650" dirty="0">
              <a:solidFill>
                <a:prstClr val="black"/>
              </a:solidFill>
            </a:endParaRPr>
          </a:p>
        </p:txBody>
      </p:sp>
      <p:sp>
        <p:nvSpPr>
          <p:cNvPr id="15" name="Text 1"/>
          <p:cNvSpPr/>
          <p:nvPr/>
        </p:nvSpPr>
        <p:spPr>
          <a:xfrm>
            <a:off x="8793018" y="698588"/>
            <a:ext cx="2523698" cy="3240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en-US" sz="2000" b="1" kern="0" spc="50" dirty="0">
                <a:solidFill>
                  <a:srgbClr val="472682"/>
                </a:solidFill>
                <a:latin typeface="Uralsib* Bold" pitchFamily="34" charset="0"/>
                <a:ea typeface="Uralsib* Bold" pitchFamily="34" charset="-122"/>
                <a:cs typeface="Uralsib* Bold" pitchFamily="34" charset="-120"/>
              </a:rPr>
              <a:t>Спорт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5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/>
          <p:cNvSpPr/>
          <p:nvPr/>
        </p:nvSpPr>
        <p:spPr>
          <a:xfrm>
            <a:off x="419101" y="378690"/>
            <a:ext cx="11588172" cy="1256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900" dirty="0">
                <a:solidFill>
                  <a:schemeClr val="bg1"/>
                </a:solidFill>
              </a:rPr>
              <a:t>Структура Дирекции Дистанционного Обслуживания </a:t>
            </a:r>
          </a:p>
        </p:txBody>
      </p:sp>
      <p:sp>
        <p:nvSpPr>
          <p:cNvPr id="8" name="Text 2"/>
          <p:cNvSpPr/>
          <p:nvPr/>
        </p:nvSpPr>
        <p:spPr>
          <a:xfrm>
            <a:off x="6751782" y="2006600"/>
            <a:ext cx="4367068" cy="552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0792" y="1134203"/>
            <a:ext cx="3174023" cy="14683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725864" y="1663683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контакт-центр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8511" y="3662830"/>
            <a:ext cx="2623125" cy="14683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6692" y="3662831"/>
            <a:ext cx="2741111" cy="14683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6684" y="3678821"/>
            <a:ext cx="2829300" cy="14683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10252" y="3678821"/>
            <a:ext cx="2558475" cy="14683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1125" y="3943928"/>
            <a:ext cx="2318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Дирекция Дистанционного обслуживания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676073" y="3943929"/>
            <a:ext cx="22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Дирекция Телемаркетинга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87127" y="3943929"/>
            <a:ext cx="2161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Дирекция качества сервиса и методологии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4984" y="3943929"/>
            <a:ext cx="219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Группа по развитию аналитики и технологий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694123" y="3050949"/>
            <a:ext cx="4399" cy="416221"/>
          </a:xfrm>
          <a:prstGeom prst="straightConnector1">
            <a:avLst/>
          </a:prstGeom>
          <a:ln w="38100" cmpd="sng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1596899" y="3034808"/>
            <a:ext cx="4570904" cy="1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167803" y="3034809"/>
            <a:ext cx="4330212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0498015" y="3034809"/>
            <a:ext cx="0" cy="434949"/>
          </a:xfrm>
          <a:prstGeom prst="straightConnector1">
            <a:avLst/>
          </a:prstGeom>
          <a:ln w="38100" cmpd="sng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596899" y="3016080"/>
            <a:ext cx="0" cy="434949"/>
          </a:xfrm>
          <a:prstGeom prst="straightConnector1">
            <a:avLst/>
          </a:prstGeom>
          <a:ln w="38100" cmpd="sng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761702" y="3050949"/>
            <a:ext cx="4399" cy="416221"/>
          </a:xfrm>
          <a:prstGeom prst="straightConnector1">
            <a:avLst/>
          </a:prstGeom>
          <a:ln w="38100" cmpd="sng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61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834" y="2381061"/>
            <a:ext cx="7478162" cy="2281474"/>
          </a:xfrm>
          <a:prstGeom prst="rect">
            <a:avLst/>
          </a:prstGeom>
          <a:solidFill>
            <a:srgbClr val="371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5801" y="1998304"/>
            <a:ext cx="91530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Дирекция Телемаркетинга </a:t>
            </a:r>
            <a:endParaRPr lang="ru-RU" sz="8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3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1"/>
            <a:ext cx="12192000" cy="6858001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41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11169"/>
                </a:solidFill>
              </a:rPr>
              <a:t>Группа удержания клиентов </a:t>
            </a:r>
            <a:endParaRPr lang="ru-RU" sz="4000" b="1" dirty="0">
              <a:solidFill>
                <a:srgbClr val="61116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492" y="2037723"/>
            <a:ext cx="45719" cy="551705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0511" y="15145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Наша цель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511" y="1943097"/>
            <a:ext cx="549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11169"/>
                </a:solidFill>
              </a:rPr>
              <a:t>Уточнить причины по которой клиент хочет закрыть карту и предложить для него лучшие условия</a:t>
            </a:r>
            <a:endParaRPr lang="ru-RU" dirty="0">
              <a:solidFill>
                <a:srgbClr val="61116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6566" y="1514503"/>
            <a:ext cx="286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Наши функции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6566" y="1943097"/>
            <a:ext cx="549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11169"/>
                </a:solidFill>
              </a:rPr>
              <a:t>Применить денежную механику к продукту, которая будет интересна клиенту и принесёт ему выгоду</a:t>
            </a:r>
            <a:endParaRPr lang="ru-RU" dirty="0">
              <a:solidFill>
                <a:srgbClr val="6111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7032" y="1990409"/>
            <a:ext cx="45719" cy="551705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57032" y="3431052"/>
            <a:ext cx="5015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Проведение телефонных переговоров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Выявление основных причин желания закрыть карту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Работа с клиентом, чтобы он не закрывал продукт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Презентация продукта и его преимуществ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Применение денежной механики согласно потребностям клиентам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11169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1" y="3112977"/>
            <a:ext cx="4836187" cy="32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1"/>
            <a:ext cx="12192000" cy="6858001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41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11169"/>
                </a:solidFill>
              </a:rPr>
              <a:t>Группа </a:t>
            </a:r>
            <a:r>
              <a:rPr lang="en-US" sz="4000" b="1" dirty="0" smtClean="0">
                <a:solidFill>
                  <a:srgbClr val="611169"/>
                </a:solidFill>
              </a:rPr>
              <a:t>CRM - </a:t>
            </a:r>
            <a:r>
              <a:rPr lang="ru-RU" sz="4000" b="1" dirty="0" smtClean="0">
                <a:solidFill>
                  <a:srgbClr val="611169"/>
                </a:solidFill>
              </a:rPr>
              <a:t>продаж</a:t>
            </a:r>
            <a:endParaRPr lang="ru-RU" sz="4000" b="1" dirty="0">
              <a:solidFill>
                <a:srgbClr val="61116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492" y="2037723"/>
            <a:ext cx="45719" cy="551705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0511" y="15145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Наша цель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511" y="1943097"/>
            <a:ext cx="549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11169"/>
                </a:solidFill>
              </a:rPr>
              <a:t>Рассказать клиенту о том, какие предложения от банка ему доступны </a:t>
            </a:r>
            <a:endParaRPr lang="ru-RU" dirty="0">
              <a:solidFill>
                <a:srgbClr val="61116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6566" y="1514503"/>
            <a:ext cx="286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Наши функции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6566" y="1943097"/>
            <a:ext cx="549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11169"/>
                </a:solidFill>
              </a:rPr>
              <a:t>Оформление заявки на интересующий продукт клиента </a:t>
            </a:r>
            <a:endParaRPr lang="ru-RU" dirty="0">
              <a:solidFill>
                <a:srgbClr val="6111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7032" y="1990409"/>
            <a:ext cx="45719" cy="551705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57032" y="3552227"/>
            <a:ext cx="50158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Проведение телефонных переговоров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Выявление потребности клиента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11169"/>
                </a:solidFill>
              </a:rPr>
              <a:t>Презентация продукта и его </a:t>
            </a:r>
            <a:r>
              <a:rPr lang="ru-RU" dirty="0" smtClean="0">
                <a:solidFill>
                  <a:srgbClr val="611169"/>
                </a:solidFill>
              </a:rPr>
              <a:t>преимуществ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Работа с сомнениями и вопросами клиента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Заведение заявки на интересующий продукт клиента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1116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1" y="3115805"/>
            <a:ext cx="4784505" cy="3215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57" y="3110081"/>
            <a:ext cx="4824412" cy="32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1"/>
            <a:ext cx="12192000" cy="6858001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41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11169"/>
                </a:solidFill>
              </a:rPr>
              <a:t>Группа по обработке заявок</a:t>
            </a:r>
            <a:endParaRPr lang="ru-RU" sz="4000" b="1" dirty="0">
              <a:solidFill>
                <a:srgbClr val="61116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492" y="2037723"/>
            <a:ext cx="45719" cy="551705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0511" y="15145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Наша цель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511" y="1943097"/>
            <a:ext cx="549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11169"/>
                </a:solidFill>
              </a:rPr>
              <a:t>Оперативная обработка заявок клиентов с доведением их до получения продукта</a:t>
            </a:r>
            <a:endParaRPr lang="ru-RU" dirty="0">
              <a:solidFill>
                <a:srgbClr val="61116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6566" y="1514503"/>
            <a:ext cx="286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11169"/>
                </a:solidFill>
              </a:rPr>
              <a:t>Наши функции </a:t>
            </a:r>
            <a:endParaRPr lang="ru-RU" sz="2800" b="1" dirty="0">
              <a:solidFill>
                <a:srgbClr val="61116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6566" y="1943097"/>
            <a:ext cx="5495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11169"/>
                </a:solidFill>
              </a:rPr>
              <a:t>Сверка и корректировка заявки клиента в случае ошибок, согласование финального варианта предложения для клиента</a:t>
            </a:r>
            <a:endParaRPr lang="ru-RU" dirty="0">
              <a:solidFill>
                <a:srgbClr val="6111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7032" y="1990409"/>
            <a:ext cx="45719" cy="551705"/>
          </a:xfrm>
          <a:prstGeom prst="rect">
            <a:avLst/>
          </a:prstGeom>
          <a:solidFill>
            <a:srgbClr val="713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57032" y="3431052"/>
            <a:ext cx="5015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Проведение телефонных переговоров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6111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Озвучивание условий по одобренной заявке клиента с рассказом о преимуществах предложения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6111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11169"/>
                </a:solidFill>
              </a:rPr>
              <a:t>Проверка наполнения и исправление параметров заявки</a:t>
            </a:r>
            <a:endParaRPr lang="ru-RU" dirty="0">
              <a:solidFill>
                <a:srgbClr val="61116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1" y="3115805"/>
            <a:ext cx="4784505" cy="32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85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6860</TotalTime>
  <Words>1063</Words>
  <Application>Microsoft Office PowerPoint</Application>
  <PresentationFormat>Широкоэкранный</PresentationFormat>
  <Paragraphs>103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Bahnschrift Condensed</vt:lpstr>
      <vt:lpstr>Calibri</vt:lpstr>
      <vt:lpstr>Calibri Light</vt:lpstr>
      <vt:lpstr>Franklin Gothic Medium</vt:lpstr>
      <vt:lpstr>Helvetica Neue Light</vt:lpstr>
      <vt:lpstr>Mistral</vt:lpstr>
      <vt:lpstr>Uralsib* Bold</vt:lpstr>
      <vt:lpstr>Uralsib* Regular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"БАНК УРАЛСИБ"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Кириллов Денис Владиславович</dc:creator>
  <cp:lastModifiedBy>Гилёв Денис Владиславович</cp:lastModifiedBy>
  <cp:revision>69</cp:revision>
  <dcterms:created xsi:type="dcterms:W3CDTF">2023-10-09T05:04:45Z</dcterms:created>
  <dcterms:modified xsi:type="dcterms:W3CDTF">2023-12-15T10:10:09Z</dcterms:modified>
</cp:coreProperties>
</file>