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9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82E3A-9C6A-4112-8367-F3EFF8D5D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749BB-956D-4CF9-B376-D8252A4859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277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749BB-956D-4CF9-B376-D8252A48598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0283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531440"/>
            <a:ext cx="9144000" cy="738944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Обращаем </a:t>
            </a:r>
            <a:r>
              <a:rPr lang="ru-RU" dirty="0" smtClean="0">
                <a:solidFill>
                  <a:srgbClr val="FF0000"/>
                </a:solidFill>
              </a:rPr>
              <a:t>Ваше внимание, что просмотр баланса в сторонних банкоматах 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(кроме «УРАЛСИБ») платный – 30 руб. за операцию. Рекомендуем установить 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ru-RU" b="1" u="sng" dirty="0" smtClean="0">
                <a:solidFill>
                  <a:srgbClr val="FF0000"/>
                </a:solidFill>
              </a:rPr>
              <a:t>Интернет-банк / Мобильный банк, подключить </a:t>
            </a:r>
            <a:r>
              <a:rPr lang="en-US" b="1" u="sng" dirty="0" smtClean="0">
                <a:solidFill>
                  <a:srgbClr val="FF0000"/>
                </a:solidFill>
              </a:rPr>
              <a:t>SMS-</a:t>
            </a:r>
            <a:r>
              <a:rPr lang="ru-RU" b="1" u="sng" dirty="0" smtClean="0">
                <a:solidFill>
                  <a:srgbClr val="FF0000"/>
                </a:solidFill>
              </a:rPr>
              <a:t>сервис</a:t>
            </a:r>
            <a:r>
              <a:rPr lang="ru-RU" dirty="0" smtClean="0">
                <a:solidFill>
                  <a:srgbClr val="FF0000"/>
                </a:solidFill>
              </a:rPr>
              <a:t>, чтобы 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ru-RU" b="1" u="sng" dirty="0" smtClean="0">
                <a:solidFill>
                  <a:srgbClr val="FF0000"/>
                </a:solidFill>
              </a:rPr>
              <a:t>всегда быть в курсе об остатке денежных средств на карте!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5" name="TextBox 2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0" y="-315997"/>
            <a:ext cx="896448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 smtClean="0"/>
              <a:t>Уважаемые коллеги!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Просим </a:t>
            </a:r>
            <a:r>
              <a:rPr lang="ru-RU" sz="2800" b="1" dirty="0" smtClean="0"/>
              <a:t>обратить внимание при использовании </a:t>
            </a:r>
            <a:r>
              <a:rPr lang="ru-RU" sz="2800" b="1" dirty="0" smtClean="0"/>
              <a:t>карты</a:t>
            </a:r>
            <a:br>
              <a:rPr lang="ru-RU" sz="2800" b="1" dirty="0" smtClean="0"/>
            </a:br>
            <a:r>
              <a:rPr lang="ru-RU" sz="2800" b="1" dirty="0" smtClean="0"/>
              <a:t>«МИР</a:t>
            </a:r>
            <a:r>
              <a:rPr lang="ru-RU" sz="2800" b="1" dirty="0" smtClean="0"/>
              <a:t>» банка «УРАЛСИБ»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altLang="ru-RU" sz="2800" dirty="0">
              <a:solidFill>
                <a:srgbClr val="25406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492896"/>
            <a:ext cx="962266" cy="97704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3" name="TextBox 30"/>
          <p:cNvSpPr txBox="1">
            <a:spLocks noChangeArrowheads="1"/>
          </p:cNvSpPr>
          <p:nvPr/>
        </p:nvSpPr>
        <p:spPr bwMode="auto">
          <a:xfrm>
            <a:off x="1691680" y="1556793"/>
            <a:ext cx="309634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600" dirty="0">
                <a:solidFill>
                  <a:srgbClr val="002060"/>
                </a:solidFill>
                <a:latin typeface="Arial" charset="0"/>
              </a:rPr>
              <a:t>Расплачиваясь </a:t>
            </a:r>
            <a:r>
              <a:rPr lang="ru-RU" sz="1600" dirty="0" smtClean="0">
                <a:solidFill>
                  <a:srgbClr val="002060"/>
                </a:solidFill>
                <a:latin typeface="Arial" charset="0"/>
              </a:rPr>
              <a:t>картой за </a:t>
            </a:r>
            <a:r>
              <a:rPr lang="ru-RU" sz="1600" dirty="0">
                <a:solidFill>
                  <a:srgbClr val="002060"/>
                </a:solidFill>
                <a:latin typeface="Arial" charset="0"/>
              </a:rPr>
              <a:t>товары и услуги, Вы </a:t>
            </a:r>
            <a:r>
              <a:rPr lang="ru-RU" sz="1600" b="1" dirty="0">
                <a:solidFill>
                  <a:srgbClr val="002060"/>
                </a:solidFill>
                <a:latin typeface="Arial" charset="0"/>
              </a:rPr>
              <a:t>получаете бонусы в размере </a:t>
            </a:r>
            <a:r>
              <a:rPr lang="ru-RU" sz="1600" b="1" u="sng" dirty="0" smtClean="0">
                <a:solidFill>
                  <a:srgbClr val="002060"/>
                </a:solidFill>
                <a:latin typeface="Arial" charset="0"/>
              </a:rPr>
              <a:t>1%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600" b="1" u="sng" dirty="0" smtClean="0">
                <a:solidFill>
                  <a:srgbClr val="002060"/>
                </a:solidFill>
                <a:latin typeface="Arial" charset="0"/>
              </a:rPr>
              <a:t>на </a:t>
            </a:r>
            <a:r>
              <a:rPr lang="ru-RU" sz="1600" b="1" u="sng" dirty="0">
                <a:solidFill>
                  <a:srgbClr val="002060"/>
                </a:solidFill>
                <a:latin typeface="Arial" charset="0"/>
              </a:rPr>
              <a:t>мобильный телефон.</a:t>
            </a:r>
            <a:endParaRPr lang="ru-RU" altLang="ru-RU" sz="16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1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200" y="3130551"/>
            <a:ext cx="949325" cy="7304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5" name="TextBox 24"/>
          <p:cNvSpPr txBox="1">
            <a:spLocks noChangeArrowheads="1"/>
          </p:cNvSpPr>
          <p:nvPr/>
        </p:nvSpPr>
        <p:spPr bwMode="auto">
          <a:xfrm>
            <a:off x="1765544" y="2996952"/>
            <a:ext cx="20510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600" dirty="0" smtClean="0">
                <a:solidFill>
                  <a:srgbClr val="002060"/>
                </a:solidFill>
                <a:latin typeface="Arial" pitchFamily="34" charset="0"/>
              </a:rPr>
              <a:t>Дополнительный</a:t>
            </a:r>
            <a:r>
              <a:rPr lang="ru-RU" altLang="ru-RU" sz="1600" b="1" u="sng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ru-RU" altLang="ru-RU" sz="1600" dirty="0" smtClean="0">
                <a:solidFill>
                  <a:srgbClr val="002060"/>
                </a:solidFill>
                <a:latin typeface="Arial" pitchFamily="34" charset="0"/>
              </a:rPr>
              <a:t>накопительный счет со ставкой </a:t>
            </a:r>
            <a:endParaRPr lang="en-US" altLang="ru-RU" sz="1600" dirty="0" smtClean="0">
              <a:solidFill>
                <a:srgbClr val="002060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600" b="1" u="sng" dirty="0" smtClean="0">
                <a:solidFill>
                  <a:srgbClr val="002060"/>
                </a:solidFill>
                <a:latin typeface="Arial" pitchFamily="34" charset="0"/>
              </a:rPr>
              <a:t>5 % годовых.</a:t>
            </a:r>
            <a:endParaRPr lang="ru-RU" altLang="ru-RU" sz="1600" dirty="0">
              <a:solidFill>
                <a:srgbClr val="002060"/>
              </a:solidFill>
              <a:latin typeface="Arial" pitchFamily="34" charset="0"/>
            </a:endParaRPr>
          </a:p>
        </p:txBody>
      </p:sp>
      <p:pic>
        <p:nvPicPr>
          <p:cNvPr id="16" name="Рисунок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3439" y="4149081"/>
            <a:ext cx="1154113" cy="7920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7" name="TextBox 24"/>
          <p:cNvSpPr txBox="1">
            <a:spLocks noChangeArrowheads="1"/>
          </p:cNvSpPr>
          <p:nvPr/>
        </p:nvSpPr>
        <p:spPr bwMode="auto">
          <a:xfrm>
            <a:off x="1738941" y="4077072"/>
            <a:ext cx="216024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600" b="1" u="sng" dirty="0" smtClean="0">
                <a:solidFill>
                  <a:srgbClr val="002060"/>
                </a:solidFill>
                <a:latin typeface="Arial" pitchFamily="34" charset="0"/>
              </a:rPr>
              <a:t>Бесплатное</a:t>
            </a:r>
            <a:r>
              <a:rPr lang="ru-RU" altLang="ru-RU" sz="1600" dirty="0" smtClean="0">
                <a:solidFill>
                  <a:srgbClr val="002060"/>
                </a:solidFill>
                <a:latin typeface="Arial" pitchFamily="34" charset="0"/>
              </a:rPr>
              <a:t> снятие наличных с карты в </a:t>
            </a:r>
            <a:r>
              <a:rPr lang="ru-RU" altLang="ru-RU" sz="1600" b="1" u="sng" dirty="0" smtClean="0">
                <a:solidFill>
                  <a:srgbClr val="002060"/>
                </a:solidFill>
                <a:latin typeface="Arial" pitchFamily="34" charset="0"/>
              </a:rPr>
              <a:t>любых банкоматах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ru-RU" altLang="ru-RU" sz="1600" dirty="0" smtClean="0">
                <a:solidFill>
                  <a:srgbClr val="002060"/>
                </a:solidFill>
                <a:latin typeface="Arial" pitchFamily="34" charset="0"/>
              </a:rPr>
              <a:t>на территории РФ.</a:t>
            </a:r>
            <a:endParaRPr lang="ru-RU" altLang="ru-RU" sz="1600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88224" y="2276872"/>
            <a:ext cx="25557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600" b="1" u="sng" dirty="0" smtClean="0">
                <a:solidFill>
                  <a:srgbClr val="002060"/>
                </a:solidFill>
                <a:latin typeface="Arial" pitchFamily="34" charset="0"/>
              </a:rPr>
              <a:t>Льготное </a:t>
            </a:r>
            <a:r>
              <a:rPr lang="en-US" altLang="ru-RU" sz="1600" b="1" u="sng" dirty="0" err="1" smtClean="0">
                <a:solidFill>
                  <a:srgbClr val="002060"/>
                </a:solidFill>
                <a:latin typeface="Arial" pitchFamily="34" charset="0"/>
              </a:rPr>
              <a:t>Sms</a:t>
            </a:r>
            <a:r>
              <a:rPr lang="ru-RU" altLang="ru-RU" sz="1600" b="1" u="sng" dirty="0" smtClean="0">
                <a:solidFill>
                  <a:srgbClr val="002060"/>
                </a:solidFill>
                <a:latin typeface="Arial" pitchFamily="34" charset="0"/>
              </a:rPr>
              <a:t>-оповещение </a:t>
            </a:r>
            <a:r>
              <a:rPr lang="ru-RU" altLang="ru-RU" sz="1600" dirty="0" smtClean="0">
                <a:solidFill>
                  <a:srgbClr val="002060"/>
                </a:solidFill>
                <a:latin typeface="Arial" pitchFamily="34" charset="0"/>
              </a:rPr>
              <a:t>(первые 2 месяца -бесплатно, в дальнейшем - 39 руб. в месяц)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656094" y="3717033"/>
            <a:ext cx="246255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600" b="1" u="sng" dirty="0" smtClean="0">
                <a:solidFill>
                  <a:srgbClr val="002060"/>
                </a:solidFill>
                <a:latin typeface="Arial" pitchFamily="34" charset="0"/>
              </a:rPr>
              <a:t>Отсутствует комиссия  </a:t>
            </a:r>
            <a:r>
              <a:rPr lang="ru-RU" altLang="ru-RU" sz="1600" dirty="0" smtClean="0">
                <a:solidFill>
                  <a:srgbClr val="002060"/>
                </a:solidFill>
                <a:latin typeface="Arial" pitchFamily="34" charset="0"/>
              </a:rPr>
              <a:t>за выпуск, переоформление и обслуживание карты.</a:t>
            </a:r>
            <a:endParaRPr lang="ru-RU" altLang="ru-RU" sz="1600" dirty="0">
              <a:solidFill>
                <a:srgbClr val="002060"/>
              </a:solidFill>
              <a:latin typeface="Arial" pitchFamily="34" charset="0"/>
            </a:endParaRPr>
          </a:p>
          <a:p>
            <a:endParaRPr lang="ru-RU" dirty="0"/>
          </a:p>
        </p:txBody>
      </p:sp>
      <p:pic>
        <p:nvPicPr>
          <p:cNvPr id="22" name="Picture 6" descr="C:\Users\KapranovDY\Downloads\smartphon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977" y="1842098"/>
            <a:ext cx="949325" cy="650798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23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717032"/>
            <a:ext cx="1008559" cy="98741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8" name="Picture 17" descr="https://www.uralsib.ru/mediacache/Bank2012/retail/cards/img/mir-debit-bi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764703"/>
            <a:ext cx="2627784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6012160" y="638132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Профком сотрудников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355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120</Words>
  <Application>Microsoft Office PowerPoint</Application>
  <PresentationFormat>Экран (4:3)</PresentationFormat>
  <Paragraphs>33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Уважаемые коллеги!  Просим обратить внимание при использовании карты «МИР» банка «УРАЛСИБ»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карта жителя Республики  Башкортостан</dc:title>
  <dc:creator>Харько Владимир Андреевич</dc:creator>
  <cp:lastModifiedBy>111</cp:lastModifiedBy>
  <cp:revision>79</cp:revision>
  <dcterms:created xsi:type="dcterms:W3CDTF">2017-06-20T07:33:23Z</dcterms:created>
  <dcterms:modified xsi:type="dcterms:W3CDTF">2017-10-23T10:25:26Z</dcterms:modified>
</cp:coreProperties>
</file>