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322" r:id="rId2"/>
    <p:sldId id="321" r:id="rId3"/>
    <p:sldId id="323" r:id="rId4"/>
    <p:sldId id="324" r:id="rId5"/>
    <p:sldId id="325" r:id="rId6"/>
    <p:sldId id="327" r:id="rId7"/>
    <p:sldId id="328" r:id="rId8"/>
    <p:sldId id="329" r:id="rId9"/>
    <p:sldId id="330" r:id="rId10"/>
  </p:sldIdLst>
  <p:sldSz cx="9144000" cy="5143500" type="screen16x9"/>
  <p:notesSz cx="6797675" cy="9926638"/>
  <p:embeddedFontLst>
    <p:embeddedFont>
      <p:font typeface="Barlow SemiBold" charset="0"/>
      <p:regular r:id="rId12"/>
      <p:bold r:id="rId13"/>
      <p:italic r:id="rId14"/>
      <p:boldItalic r:id="rId15"/>
    </p:embeddedFont>
    <p:embeddedFont>
      <p:font typeface="Barlow Light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096C3E-3024-4353-87C0-A7270F41AF63}">
  <a:tblStyle styleId="{59096C3E-3024-4353-87C0-A7270F41AF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06" y="-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14800" y="1599700"/>
            <a:ext cx="71895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СОЦИАЛЬНОЕ</a:t>
            </a:r>
            <a:r>
              <a:rPr kumimoji="0" lang="ru-RU" sz="2600" b="0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 ОБЕСПЕЧЕНИЕ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491630"/>
            <a:ext cx="4824536" cy="3600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563638"/>
            <a:ext cx="619268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cap="all" dirty="0" smtClean="0">
                <a:latin typeface="Times New Roman" pitchFamily="18" charset="0"/>
                <a:cs typeface="Times New Roman" pitchFamily="18" charset="0"/>
              </a:rPr>
              <a:t>Направления деятельности: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медицинское сопровождение;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стипендиальное обеспечение;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психологическое сопровождение;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организация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социально-бытовое сопровождение.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ВИДЫ</a:t>
            </a:r>
            <a:r>
              <a:rPr kumimoji="0" lang="ru-RU" sz="2600" b="0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 СТИПЕНДИЙ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491630"/>
            <a:ext cx="4824536" cy="3600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419622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БГПУ им. М.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выплачиваются следующие виды стипендий (Федеральный закон "Об образовании в Российской Федерации" от 29.12.2012 N 273-ФЗ):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государственная академическая стипендия;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повышенная государственная академическая стипендия;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государственная социальная стипендия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государственная социальная стипендия в повышенном размере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стипендии Президента Российской Федерации и Правительства Российской Федерации;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материальная помощь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личному заявлению обучающихся.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ВИДЫ СТИПЕНДИЙ</a:t>
            </a:r>
            <a:endParaRPr kumimoji="0" lang="ru-RU" sz="26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1187624" y="1275606"/>
            <a:ext cx="7632848" cy="37444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академическая стипендия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(ГАС)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назначается студентам в зависимости от успехов в учебе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 1 промежуточной аттестации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2178 рублей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после 1 промежуточной аттестации (при отсутствии «3»):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«4», «5»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2722 рубля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	«5» -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4355 рублей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академическая стипендия 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повышенном размере (ПГАС)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назначается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заявлению студента за особые достижения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в: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учебной деятельности;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научно-исследовательской деятельности;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общественной деятельности;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культурно-творческой деятельности;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спортивной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ВИДЫ СТИПЕНДИЙ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275606"/>
            <a:ext cx="8064896" cy="37444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социальная стипендия (ГСС) назначается  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основании личного заявления </a:t>
            </a:r>
            <a:endParaRPr lang="ru-RU" sz="1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студентам, относящимся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следующим категориям граждан: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дети-сироты и дети, оставшиеся без попечения родителей;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дети-инвалиды, инвалиды I и II групп, инвалиды с детства, инвалиды вследствие военной травмы;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студенты, потерявшие в период обучения обоих или единственного родителя;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студенты, пострадавшие в результате радиационных катастроф;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студенты, проходившие не менее трех лет военную службу по контракту;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студенты, получившие государственную социальную помощь.</a:t>
            </a:r>
          </a:p>
          <a:p>
            <a:pPr>
              <a:buFont typeface="Arial" pitchFamily="34" charset="0"/>
              <a:buChar char="•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			Размер ГСС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3268 рублей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11560" y="627534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ВИДЫ СТИПЕНДИЙ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347614"/>
            <a:ext cx="8064896" cy="3600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Государственная социальная стипендия в повышенном размере (ПГСС)</a:t>
            </a:r>
          </a:p>
          <a:p>
            <a:pPr lvl="0" algn="just">
              <a:defRPr/>
            </a:pP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назначается на основании</a:t>
            </a:r>
            <a:r>
              <a:rPr lang="ru-RU" sz="1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личного заявления студента на имя ректора Университета </a:t>
            </a: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первой промежуточной аттестации студентам </a:t>
            </a:r>
            <a:r>
              <a:rPr lang="ru-RU" sz="1800" kern="12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 и 2 курсов, успевающим на оценки «4», «5»  и относящимся к вышеуказанным категориям граждан, а также: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8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студентам в возрасте до 20 лет, имеющим только одного родителя - инвалида I группы.</a:t>
            </a:r>
          </a:p>
          <a:p>
            <a:pPr lvl="0" indent="0" algn="just"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0" algn="just">
              <a:buNone/>
              <a:defRPr/>
            </a:pPr>
            <a:r>
              <a:rPr lang="ru-RU" sz="18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                    Размер ПГСС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14 552 рубля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учетом ГАС</a:t>
            </a:r>
            <a:endPara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СОЦИАЛЬНОЕ</a:t>
            </a:r>
            <a:r>
              <a:rPr kumimoji="0" lang="ru-RU" sz="2600" b="0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 ОБЕСПЕЧЕНИЕ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491630"/>
            <a:ext cx="4824536" cy="36004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563638"/>
            <a:ext cx="619268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cap="all" dirty="0" smtClean="0">
                <a:latin typeface="Times New Roman" pitchFamily="18" charset="0"/>
                <a:cs typeface="Times New Roman" pitchFamily="18" charset="0"/>
              </a:rPr>
              <a:t>Направления деятельности: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медицинское сопровождение;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стипендиальное обеспечение;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психологическое сопровождение;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организация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внеучебной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деятельности;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социально-бытовое сопровождение.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kr.sh/i/130123/AiD9RebA.jpg?download=1&amp;name=%D0%A1%D0%BA%D1%80%D0%B8%D0%BD%D1%88%D0%BE%D1%82%2013-01-2023%2019:40: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11510"/>
            <a:ext cx="8532440" cy="3960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dirty="0"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755576" y="1275606"/>
            <a:ext cx="8064896" cy="37444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ts val="600"/>
              </a:spcBef>
              <a:buClrTx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/>
          <p:cNvPicPr>
            <a:picLocks/>
          </p:cNvPicPr>
          <p:nvPr/>
        </p:nvPicPr>
        <p:blipFill>
          <a:blip r:embed="rId3" cstate="print"/>
          <a:srcRect l="26786" t="33011" r="11752" b="16718"/>
          <a:stretch>
            <a:fillRect/>
          </a:stretch>
        </p:blipFill>
        <p:spPr bwMode="auto">
          <a:xfrm>
            <a:off x="251520" y="195487"/>
            <a:ext cx="8640960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555526"/>
            <a:ext cx="8660347" cy="3894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odovico template">
  <a:themeElements>
    <a:clrScheme name="Custom 347">
      <a:dk1>
        <a:srgbClr val="272A36"/>
      </a:dk1>
      <a:lt1>
        <a:srgbClr val="FFFFFF"/>
      </a:lt1>
      <a:dk2>
        <a:srgbClr val="808392"/>
      </a:dk2>
      <a:lt2>
        <a:srgbClr val="E0E0E7"/>
      </a:lt2>
      <a:accent1>
        <a:srgbClr val="FFAD1D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280</Words>
  <Application>Microsoft Office PowerPoint</Application>
  <PresentationFormat>Экран (16:9)</PresentationFormat>
  <Paragraphs>69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Barlow SemiBold</vt:lpstr>
      <vt:lpstr>Barlow Light</vt:lpstr>
      <vt:lpstr>Times New Roman</vt:lpstr>
      <vt:lpstr>Lodovico template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Слайд 7</vt:lpstr>
      <vt:lpstr>Акмуллинская олимпиада (школьники)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профориентационной работе  за I полугодие 2020/21</dc:title>
  <dc:creator>IlushinaNS</dc:creator>
  <cp:lastModifiedBy>user</cp:lastModifiedBy>
  <cp:revision>121</cp:revision>
  <dcterms:modified xsi:type="dcterms:W3CDTF">2023-01-13T20:17:34Z</dcterms:modified>
</cp:coreProperties>
</file>