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330" r:id="rId3"/>
    <p:sldId id="392" r:id="rId4"/>
    <p:sldId id="372" r:id="rId5"/>
    <p:sldId id="385" r:id="rId6"/>
    <p:sldId id="373" r:id="rId7"/>
    <p:sldId id="375" r:id="rId8"/>
    <p:sldId id="386" r:id="rId9"/>
    <p:sldId id="379" r:id="rId10"/>
    <p:sldId id="387" r:id="rId11"/>
    <p:sldId id="378" r:id="rId12"/>
    <p:sldId id="388" r:id="rId13"/>
    <p:sldId id="377" r:id="rId14"/>
    <p:sldId id="376" r:id="rId15"/>
    <p:sldId id="374" r:id="rId16"/>
    <p:sldId id="381" r:id="rId17"/>
    <p:sldId id="389" r:id="rId18"/>
    <p:sldId id="393" r:id="rId19"/>
    <p:sldId id="340" r:id="rId20"/>
    <p:sldId id="366" r:id="rId21"/>
    <p:sldId id="257" r:id="rId22"/>
    <p:sldId id="317" r:id="rId23"/>
    <p:sldId id="367" r:id="rId24"/>
    <p:sldId id="390" r:id="rId25"/>
    <p:sldId id="364" r:id="rId26"/>
    <p:sldId id="319" r:id="rId27"/>
    <p:sldId id="368" r:id="rId28"/>
    <p:sldId id="342" r:id="rId29"/>
    <p:sldId id="370" r:id="rId30"/>
    <p:sldId id="328" r:id="rId31"/>
    <p:sldId id="345" r:id="rId32"/>
    <p:sldId id="382" r:id="rId33"/>
    <p:sldId id="323" r:id="rId34"/>
    <p:sldId id="313" r:id="rId35"/>
    <p:sldId id="394" r:id="rId36"/>
    <p:sldId id="321" r:id="rId37"/>
    <p:sldId id="322" r:id="rId38"/>
    <p:sldId id="336" r:id="rId39"/>
    <p:sldId id="369" r:id="rId40"/>
    <p:sldId id="395" r:id="rId41"/>
    <p:sldId id="383" r:id="rId42"/>
  </p:sldIdLst>
  <p:sldSz cx="9144000" cy="5143500" type="screen16x9"/>
  <p:notesSz cx="6797675" cy="9926638"/>
  <p:embeddedFontLst>
    <p:embeddedFont>
      <p:font typeface="Barlow SemiBold" charset="0"/>
      <p:regular r:id="rId44"/>
      <p:bold r:id="rId45"/>
      <p:italic r:id="rId46"/>
      <p:boldItalic r:id="rId47"/>
    </p:embeddedFont>
    <p:embeddedFont>
      <p:font typeface="Barlow Light" charset="0"/>
      <p:regular r:id="rId48"/>
      <p:bold r:id="rId49"/>
      <p:italic r:id="rId50"/>
      <p:boldItalic r:id="rId51"/>
    </p:embeddedFont>
    <p:embeddedFont>
      <p:font typeface="Calibri" pitchFamily="34" charset="0"/>
      <p:regular r:id="rId52"/>
      <p:bold r:id="rId53"/>
      <p:italic r:id="rId54"/>
      <p:boldItalic r:id="rId55"/>
    </p:embeddedFont>
    <p:embeddedFont>
      <p:font typeface="Montserrat" charset="-52"/>
      <p:regular r:id="rId56"/>
      <p:bold r:id="rId57"/>
      <p:italic r:id="rId58"/>
      <p:boldItalic r:id="rId5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2EBFE"/>
    <a:srgbClr val="99CCFF"/>
    <a:srgbClr val="070709"/>
    <a:srgbClr val="FFAB15"/>
    <a:srgbClr val="FFA709"/>
  </p:clrMru>
</p:presentationPr>
</file>

<file path=ppt/tableStyles.xml><?xml version="1.0" encoding="utf-8"?>
<a:tblStyleLst xmlns:a="http://schemas.openxmlformats.org/drawingml/2006/main" def="{59096C3E-3024-4353-87C0-A7270F41AF63}">
  <a:tblStyle styleId="{59096C3E-3024-4353-87C0-A7270F41AF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43" autoAdjust="0"/>
    <p:restoredTop sz="94660"/>
  </p:normalViewPr>
  <p:slideViewPr>
    <p:cSldViewPr>
      <p:cViewPr varScale="1">
        <p:scale>
          <a:sx n="142" d="100"/>
          <a:sy n="142" d="100"/>
        </p:scale>
        <p:origin x="-66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59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513;g35f391192_0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6083" name="Google Shape;514;g35f391192_0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5299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6323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7347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8371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9395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0419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1443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2467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3491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4515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7107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5539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6563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7587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8611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9635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0659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1683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2707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3731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4755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8131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5779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6803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7827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8851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9875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0899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1923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2947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3971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9155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4995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0179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1203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2227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3251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Google Shape;518;g3606f1c2d_3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4275" name="Google Shape;519;g3606f1c2d_3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0;p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-225" y="0"/>
            <a:chExt cx="9144224" cy="5143512"/>
          </a:xfrm>
        </p:grpSpPr>
        <p:sp>
          <p:nvSpPr>
            <p:cNvPr id="4" name="Google Shape;11;p2"/>
            <p:cNvSpPr>
              <a:spLocks noChangeArrowheads="1"/>
            </p:cNvSpPr>
            <p:nvPr/>
          </p:nvSpPr>
          <p:spPr bwMode="auto">
            <a:xfrm>
              <a:off x="-225" y="0"/>
              <a:ext cx="6100912" cy="51435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buClr>
                  <a:srgbClr val="000000"/>
                </a:buClr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5" name="Google Shape;12;p2"/>
            <p:cNvSpPr>
              <a:spLocks noChangeArrowheads="1"/>
            </p:cNvSpPr>
            <p:nvPr/>
          </p:nvSpPr>
          <p:spPr bwMode="auto">
            <a:xfrm>
              <a:off x="-225" y="1541467"/>
              <a:ext cx="6869281" cy="206058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buClr>
                  <a:srgbClr val="000000"/>
                </a:buClr>
                <a:buFont typeface="Arial" pitchFamily="34" charset="0"/>
                <a:buNone/>
                <a:defRPr/>
              </a:pPr>
              <a:endParaRPr lang="ru-RU"/>
            </a:p>
          </p:txBody>
        </p:sp>
        <p:grpSp>
          <p:nvGrpSpPr>
            <p:cNvPr id="6" name="Google Shape;13;p2"/>
            <p:cNvGrpSpPr>
              <a:grpSpLocks/>
            </p:cNvGrpSpPr>
            <p:nvPr/>
          </p:nvGrpSpPr>
          <p:grpSpPr bwMode="auto"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81" name="Google Shape;14;p2"/>
              <p:cNvSpPr>
                <a:spLocks noChangeArrowheads="1"/>
              </p:cNvSpPr>
              <p:nvPr/>
            </p:nvSpPr>
            <p:spPr bwMode="auto">
              <a:xfrm>
                <a:off x="7995983" y="979947"/>
                <a:ext cx="58739" cy="5873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82" name="Google Shape;15;p2"/>
              <p:cNvSpPr>
                <a:spLocks noChangeArrowheads="1"/>
              </p:cNvSpPr>
              <p:nvPr/>
            </p:nvSpPr>
            <p:spPr bwMode="auto">
              <a:xfrm>
                <a:off x="8199188" y="979947"/>
                <a:ext cx="58739" cy="5873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83" name="Google Shape;16;p2"/>
              <p:cNvSpPr>
                <a:spLocks noChangeArrowheads="1"/>
              </p:cNvSpPr>
              <p:nvPr/>
            </p:nvSpPr>
            <p:spPr bwMode="auto">
              <a:xfrm>
                <a:off x="8400806" y="979947"/>
                <a:ext cx="58738" cy="5873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84" name="Google Shape;17;p2"/>
              <p:cNvSpPr>
                <a:spLocks noChangeArrowheads="1"/>
              </p:cNvSpPr>
              <p:nvPr/>
            </p:nvSpPr>
            <p:spPr bwMode="auto">
              <a:xfrm>
                <a:off x="7995983" y="1183148"/>
                <a:ext cx="58739" cy="5873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85" name="Google Shape;18;p2"/>
              <p:cNvSpPr>
                <a:spLocks noChangeArrowheads="1"/>
              </p:cNvSpPr>
              <p:nvPr/>
            </p:nvSpPr>
            <p:spPr bwMode="auto">
              <a:xfrm>
                <a:off x="8199188" y="1183148"/>
                <a:ext cx="58739" cy="5873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86" name="Google Shape;19;p2"/>
              <p:cNvSpPr>
                <a:spLocks noChangeArrowheads="1"/>
              </p:cNvSpPr>
              <p:nvPr/>
            </p:nvSpPr>
            <p:spPr bwMode="auto">
              <a:xfrm>
                <a:off x="8400806" y="1183148"/>
                <a:ext cx="58738" cy="5873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87" name="Google Shape;20;p2"/>
              <p:cNvSpPr>
                <a:spLocks noChangeArrowheads="1"/>
              </p:cNvSpPr>
              <p:nvPr/>
            </p:nvSpPr>
            <p:spPr bwMode="auto">
              <a:xfrm>
                <a:off x="7995983" y="1384761"/>
                <a:ext cx="58739" cy="5873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88" name="Google Shape;21;p2"/>
              <p:cNvSpPr>
                <a:spLocks noChangeArrowheads="1"/>
              </p:cNvSpPr>
              <p:nvPr/>
            </p:nvSpPr>
            <p:spPr bwMode="auto">
              <a:xfrm>
                <a:off x="8199188" y="1384761"/>
                <a:ext cx="58739" cy="5873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89" name="Google Shape;22;p2"/>
              <p:cNvSpPr>
                <a:spLocks noChangeArrowheads="1"/>
              </p:cNvSpPr>
              <p:nvPr/>
            </p:nvSpPr>
            <p:spPr bwMode="auto">
              <a:xfrm>
                <a:off x="8400806" y="1384761"/>
                <a:ext cx="58738" cy="5873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90" name="Google Shape;23;p2"/>
              <p:cNvSpPr>
                <a:spLocks noChangeArrowheads="1"/>
              </p:cNvSpPr>
              <p:nvPr/>
            </p:nvSpPr>
            <p:spPr bwMode="auto">
              <a:xfrm>
                <a:off x="7995983" y="1587962"/>
                <a:ext cx="58739" cy="5873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91" name="Google Shape;24;p2"/>
              <p:cNvSpPr>
                <a:spLocks noChangeArrowheads="1"/>
              </p:cNvSpPr>
              <p:nvPr/>
            </p:nvSpPr>
            <p:spPr bwMode="auto">
              <a:xfrm>
                <a:off x="8199188" y="1587962"/>
                <a:ext cx="58739" cy="5873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92" name="Google Shape;25;p2"/>
              <p:cNvSpPr>
                <a:spLocks noChangeArrowheads="1"/>
              </p:cNvSpPr>
              <p:nvPr/>
            </p:nvSpPr>
            <p:spPr bwMode="auto">
              <a:xfrm>
                <a:off x="8400806" y="1587962"/>
                <a:ext cx="58738" cy="5873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93" name="Google Shape;26;p2"/>
              <p:cNvSpPr>
                <a:spLocks noChangeArrowheads="1"/>
              </p:cNvSpPr>
              <p:nvPr/>
            </p:nvSpPr>
            <p:spPr bwMode="auto">
              <a:xfrm>
                <a:off x="8604011" y="979947"/>
                <a:ext cx="58738" cy="5873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94" name="Google Shape;27;p2"/>
              <p:cNvSpPr>
                <a:spLocks noChangeArrowheads="1"/>
              </p:cNvSpPr>
              <p:nvPr/>
            </p:nvSpPr>
            <p:spPr bwMode="auto">
              <a:xfrm>
                <a:off x="8604011" y="1183148"/>
                <a:ext cx="58738" cy="5873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95" name="Google Shape;28;p2"/>
              <p:cNvSpPr>
                <a:spLocks noChangeArrowheads="1"/>
              </p:cNvSpPr>
              <p:nvPr/>
            </p:nvSpPr>
            <p:spPr bwMode="auto">
              <a:xfrm>
                <a:off x="8604011" y="1384761"/>
                <a:ext cx="58738" cy="5873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96" name="Google Shape;29;p2"/>
              <p:cNvSpPr>
                <a:spLocks noChangeArrowheads="1"/>
              </p:cNvSpPr>
              <p:nvPr/>
            </p:nvSpPr>
            <p:spPr bwMode="auto">
              <a:xfrm>
                <a:off x="8604011" y="1587962"/>
                <a:ext cx="58738" cy="5873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7" name="Google Shape;30;p2"/>
            <p:cNvGrpSpPr>
              <a:grpSpLocks/>
            </p:cNvGrpSpPr>
            <p:nvPr/>
          </p:nvGrpSpPr>
          <p:grpSpPr bwMode="auto"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41" name="Google Shape;31;p2"/>
              <p:cNvSpPr>
                <a:spLocks noChangeArrowheads="1"/>
              </p:cNvSpPr>
              <p:nvPr/>
            </p:nvSpPr>
            <p:spPr bwMode="auto">
              <a:xfrm>
                <a:off x="7021803" y="1541495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42" name="Google Shape;32;p2"/>
              <p:cNvSpPr>
                <a:spLocks noChangeArrowheads="1"/>
              </p:cNvSpPr>
              <p:nvPr/>
            </p:nvSpPr>
            <p:spPr bwMode="auto">
              <a:xfrm>
                <a:off x="7224683" y="1541495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43" name="Google Shape;33;p2"/>
              <p:cNvSpPr>
                <a:spLocks noChangeArrowheads="1"/>
              </p:cNvSpPr>
              <p:nvPr/>
            </p:nvSpPr>
            <p:spPr bwMode="auto">
              <a:xfrm>
                <a:off x="7426115" y="1541495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44" name="Google Shape;34;p2"/>
              <p:cNvSpPr>
                <a:spLocks noChangeArrowheads="1"/>
              </p:cNvSpPr>
              <p:nvPr/>
            </p:nvSpPr>
            <p:spPr bwMode="auto">
              <a:xfrm>
                <a:off x="7021803" y="1744371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45" name="Google Shape;35;p2"/>
              <p:cNvSpPr>
                <a:spLocks noChangeArrowheads="1"/>
              </p:cNvSpPr>
              <p:nvPr/>
            </p:nvSpPr>
            <p:spPr bwMode="auto">
              <a:xfrm>
                <a:off x="7224683" y="1744371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46" name="Google Shape;36;p2"/>
              <p:cNvSpPr>
                <a:spLocks noChangeArrowheads="1"/>
              </p:cNvSpPr>
              <p:nvPr/>
            </p:nvSpPr>
            <p:spPr bwMode="auto">
              <a:xfrm>
                <a:off x="7426115" y="1744371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47" name="Google Shape;37;p2"/>
              <p:cNvSpPr>
                <a:spLocks noChangeArrowheads="1"/>
              </p:cNvSpPr>
              <p:nvPr/>
            </p:nvSpPr>
            <p:spPr bwMode="auto">
              <a:xfrm>
                <a:off x="7021803" y="1945797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48" name="Google Shape;38;p2"/>
              <p:cNvSpPr>
                <a:spLocks noChangeArrowheads="1"/>
              </p:cNvSpPr>
              <p:nvPr/>
            </p:nvSpPr>
            <p:spPr bwMode="auto">
              <a:xfrm>
                <a:off x="7224683" y="1945797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49" name="Google Shape;39;p2"/>
              <p:cNvSpPr>
                <a:spLocks noChangeArrowheads="1"/>
              </p:cNvSpPr>
              <p:nvPr/>
            </p:nvSpPr>
            <p:spPr bwMode="auto">
              <a:xfrm>
                <a:off x="7426115" y="1945797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50" name="Google Shape;40;p2"/>
              <p:cNvSpPr>
                <a:spLocks noChangeArrowheads="1"/>
              </p:cNvSpPr>
              <p:nvPr/>
            </p:nvSpPr>
            <p:spPr bwMode="auto">
              <a:xfrm>
                <a:off x="7021803" y="2148673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51" name="Google Shape;41;p2"/>
              <p:cNvSpPr>
                <a:spLocks noChangeArrowheads="1"/>
              </p:cNvSpPr>
              <p:nvPr/>
            </p:nvSpPr>
            <p:spPr bwMode="auto">
              <a:xfrm>
                <a:off x="7224683" y="2148673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52" name="Google Shape;42;p2"/>
              <p:cNvSpPr>
                <a:spLocks noChangeArrowheads="1"/>
              </p:cNvSpPr>
              <p:nvPr/>
            </p:nvSpPr>
            <p:spPr bwMode="auto">
              <a:xfrm>
                <a:off x="7426115" y="2148673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53" name="Google Shape;43;p2"/>
              <p:cNvSpPr>
                <a:spLocks noChangeArrowheads="1"/>
              </p:cNvSpPr>
              <p:nvPr/>
            </p:nvSpPr>
            <p:spPr bwMode="auto">
              <a:xfrm>
                <a:off x="7628995" y="1541495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54" name="Google Shape;44;p2"/>
              <p:cNvSpPr>
                <a:spLocks noChangeArrowheads="1"/>
              </p:cNvSpPr>
              <p:nvPr/>
            </p:nvSpPr>
            <p:spPr bwMode="auto">
              <a:xfrm>
                <a:off x="7628995" y="1744371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55" name="Google Shape;45;p2"/>
              <p:cNvSpPr>
                <a:spLocks noChangeArrowheads="1"/>
              </p:cNvSpPr>
              <p:nvPr/>
            </p:nvSpPr>
            <p:spPr bwMode="auto">
              <a:xfrm>
                <a:off x="7628995" y="1945797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56" name="Google Shape;46;p2"/>
              <p:cNvSpPr>
                <a:spLocks noChangeArrowheads="1"/>
              </p:cNvSpPr>
              <p:nvPr/>
            </p:nvSpPr>
            <p:spPr bwMode="auto">
              <a:xfrm>
                <a:off x="7628995" y="2148673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57" name="Google Shape;47;p2"/>
              <p:cNvSpPr>
                <a:spLocks noChangeArrowheads="1"/>
              </p:cNvSpPr>
              <p:nvPr/>
            </p:nvSpPr>
            <p:spPr bwMode="auto">
              <a:xfrm>
                <a:off x="7021803" y="2351549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58" name="Google Shape;48;p2"/>
              <p:cNvSpPr>
                <a:spLocks noChangeArrowheads="1"/>
              </p:cNvSpPr>
              <p:nvPr/>
            </p:nvSpPr>
            <p:spPr bwMode="auto">
              <a:xfrm>
                <a:off x="7224683" y="2351549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59" name="Google Shape;49;p2"/>
              <p:cNvSpPr>
                <a:spLocks noChangeArrowheads="1"/>
              </p:cNvSpPr>
              <p:nvPr/>
            </p:nvSpPr>
            <p:spPr bwMode="auto">
              <a:xfrm>
                <a:off x="7426115" y="2351549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60" name="Google Shape;50;p2"/>
              <p:cNvSpPr>
                <a:spLocks noChangeArrowheads="1"/>
              </p:cNvSpPr>
              <p:nvPr/>
            </p:nvSpPr>
            <p:spPr bwMode="auto">
              <a:xfrm>
                <a:off x="7021803" y="2552976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61" name="Google Shape;51;p2"/>
              <p:cNvSpPr>
                <a:spLocks noChangeArrowheads="1"/>
              </p:cNvSpPr>
              <p:nvPr/>
            </p:nvSpPr>
            <p:spPr bwMode="auto">
              <a:xfrm>
                <a:off x="7224683" y="2552976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62" name="Google Shape;52;p2"/>
              <p:cNvSpPr>
                <a:spLocks noChangeArrowheads="1"/>
              </p:cNvSpPr>
              <p:nvPr/>
            </p:nvSpPr>
            <p:spPr bwMode="auto">
              <a:xfrm>
                <a:off x="7426115" y="2552976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63" name="Google Shape;53;p2"/>
              <p:cNvSpPr>
                <a:spLocks noChangeArrowheads="1"/>
              </p:cNvSpPr>
              <p:nvPr/>
            </p:nvSpPr>
            <p:spPr bwMode="auto">
              <a:xfrm>
                <a:off x="7021803" y="2755852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64" name="Google Shape;54;p2"/>
              <p:cNvSpPr>
                <a:spLocks noChangeArrowheads="1"/>
              </p:cNvSpPr>
              <p:nvPr/>
            </p:nvSpPr>
            <p:spPr bwMode="auto">
              <a:xfrm>
                <a:off x="7224683" y="2755852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65" name="Google Shape;55;p2"/>
              <p:cNvSpPr>
                <a:spLocks noChangeArrowheads="1"/>
              </p:cNvSpPr>
              <p:nvPr/>
            </p:nvSpPr>
            <p:spPr bwMode="auto">
              <a:xfrm>
                <a:off x="7426115" y="2755852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66" name="Google Shape;56;p2"/>
              <p:cNvSpPr>
                <a:spLocks noChangeArrowheads="1"/>
              </p:cNvSpPr>
              <p:nvPr/>
            </p:nvSpPr>
            <p:spPr bwMode="auto">
              <a:xfrm>
                <a:off x="7021803" y="2958728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67" name="Google Shape;57;p2"/>
              <p:cNvSpPr>
                <a:spLocks noChangeArrowheads="1"/>
              </p:cNvSpPr>
              <p:nvPr/>
            </p:nvSpPr>
            <p:spPr bwMode="auto">
              <a:xfrm>
                <a:off x="7224683" y="2958728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68" name="Google Shape;58;p2"/>
              <p:cNvSpPr>
                <a:spLocks noChangeArrowheads="1"/>
              </p:cNvSpPr>
              <p:nvPr/>
            </p:nvSpPr>
            <p:spPr bwMode="auto">
              <a:xfrm>
                <a:off x="7426115" y="2958728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69" name="Google Shape;59;p2"/>
              <p:cNvSpPr>
                <a:spLocks noChangeArrowheads="1"/>
              </p:cNvSpPr>
              <p:nvPr/>
            </p:nvSpPr>
            <p:spPr bwMode="auto">
              <a:xfrm>
                <a:off x="7628995" y="2351549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70" name="Google Shape;60;p2"/>
              <p:cNvSpPr>
                <a:spLocks noChangeArrowheads="1"/>
              </p:cNvSpPr>
              <p:nvPr/>
            </p:nvSpPr>
            <p:spPr bwMode="auto">
              <a:xfrm>
                <a:off x="7628995" y="2552976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71" name="Google Shape;61;p2"/>
              <p:cNvSpPr>
                <a:spLocks noChangeArrowheads="1"/>
              </p:cNvSpPr>
              <p:nvPr/>
            </p:nvSpPr>
            <p:spPr bwMode="auto">
              <a:xfrm>
                <a:off x="7628995" y="2755852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72" name="Google Shape;62;p2"/>
              <p:cNvSpPr>
                <a:spLocks noChangeArrowheads="1"/>
              </p:cNvSpPr>
              <p:nvPr/>
            </p:nvSpPr>
            <p:spPr bwMode="auto">
              <a:xfrm>
                <a:off x="7628995" y="2958728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73" name="Google Shape;63;p2"/>
              <p:cNvSpPr>
                <a:spLocks noChangeArrowheads="1"/>
              </p:cNvSpPr>
              <p:nvPr/>
            </p:nvSpPr>
            <p:spPr bwMode="auto">
              <a:xfrm>
                <a:off x="7021803" y="3160154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74" name="Google Shape;64;p2"/>
              <p:cNvSpPr>
                <a:spLocks noChangeArrowheads="1"/>
              </p:cNvSpPr>
              <p:nvPr/>
            </p:nvSpPr>
            <p:spPr bwMode="auto">
              <a:xfrm>
                <a:off x="7224683" y="3160154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75" name="Google Shape;65;p2"/>
              <p:cNvSpPr>
                <a:spLocks noChangeArrowheads="1"/>
              </p:cNvSpPr>
              <p:nvPr/>
            </p:nvSpPr>
            <p:spPr bwMode="auto">
              <a:xfrm>
                <a:off x="7426115" y="3160154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76" name="Google Shape;66;p2"/>
              <p:cNvSpPr>
                <a:spLocks noChangeArrowheads="1"/>
              </p:cNvSpPr>
              <p:nvPr/>
            </p:nvSpPr>
            <p:spPr bwMode="auto">
              <a:xfrm>
                <a:off x="7021803" y="3363030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77" name="Google Shape;67;p2"/>
              <p:cNvSpPr>
                <a:spLocks noChangeArrowheads="1"/>
              </p:cNvSpPr>
              <p:nvPr/>
            </p:nvSpPr>
            <p:spPr bwMode="auto">
              <a:xfrm>
                <a:off x="7224683" y="3363030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78" name="Google Shape;68;p2"/>
              <p:cNvSpPr>
                <a:spLocks noChangeArrowheads="1"/>
              </p:cNvSpPr>
              <p:nvPr/>
            </p:nvSpPr>
            <p:spPr bwMode="auto">
              <a:xfrm>
                <a:off x="7426115" y="3363030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79" name="Google Shape;69;p2"/>
              <p:cNvSpPr>
                <a:spLocks noChangeArrowheads="1"/>
              </p:cNvSpPr>
              <p:nvPr/>
            </p:nvSpPr>
            <p:spPr bwMode="auto">
              <a:xfrm>
                <a:off x="7628995" y="3160154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80" name="Google Shape;70;p2"/>
              <p:cNvSpPr>
                <a:spLocks noChangeArrowheads="1"/>
              </p:cNvSpPr>
              <p:nvPr/>
            </p:nvSpPr>
            <p:spPr bwMode="auto">
              <a:xfrm>
                <a:off x="7628995" y="3363030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8" name="Google Shape;71;p2"/>
            <p:cNvGrpSpPr>
              <a:grpSpLocks/>
            </p:cNvGrpSpPr>
            <p:nvPr/>
          </p:nvGrpSpPr>
          <p:grpSpPr bwMode="auto"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36" name="Google Shape;72;p2"/>
              <p:cNvSpPr>
                <a:spLocks noChangeArrowheads="1"/>
              </p:cNvSpPr>
              <p:nvPr/>
            </p:nvSpPr>
            <p:spPr bwMode="auto">
              <a:xfrm>
                <a:off x="-225" y="1987174"/>
                <a:ext cx="318749" cy="1174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7" name="Google Shape;73;p2"/>
              <p:cNvSpPr>
                <a:spLocks noChangeArrowheads="1"/>
              </p:cNvSpPr>
              <p:nvPr/>
            </p:nvSpPr>
            <p:spPr bwMode="auto">
              <a:xfrm>
                <a:off x="-225" y="2255589"/>
                <a:ext cx="318749" cy="1174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8" name="Google Shape;74;p2"/>
              <p:cNvSpPr>
                <a:spLocks noChangeArrowheads="1"/>
              </p:cNvSpPr>
              <p:nvPr/>
            </p:nvSpPr>
            <p:spPr bwMode="auto">
              <a:xfrm>
                <a:off x="-225" y="2524003"/>
                <a:ext cx="318749" cy="1174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9" name="Google Shape;75;p2"/>
              <p:cNvSpPr>
                <a:spLocks noChangeArrowheads="1"/>
              </p:cNvSpPr>
              <p:nvPr/>
            </p:nvSpPr>
            <p:spPr bwMode="auto">
              <a:xfrm>
                <a:off x="-225" y="2792418"/>
                <a:ext cx="318749" cy="1174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40" name="Google Shape;76;p2"/>
              <p:cNvSpPr>
                <a:spLocks noChangeArrowheads="1"/>
              </p:cNvSpPr>
              <p:nvPr/>
            </p:nvSpPr>
            <p:spPr bwMode="auto">
              <a:xfrm>
                <a:off x="-225" y="3060833"/>
                <a:ext cx="318749" cy="1174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9" name="Google Shape;77;p2"/>
            <p:cNvGrpSpPr>
              <a:grpSpLocks/>
            </p:cNvGrpSpPr>
            <p:nvPr/>
          </p:nvGrpSpPr>
          <p:grpSpPr bwMode="auto"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32" name="Google Shape;78;p2"/>
              <p:cNvSpPr>
                <a:spLocks noChangeArrowheads="1"/>
              </p:cNvSpPr>
              <p:nvPr/>
            </p:nvSpPr>
            <p:spPr bwMode="auto">
              <a:xfrm>
                <a:off x="-22" y="2255269"/>
                <a:ext cx="318749" cy="11743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3" name="Google Shape;79;p2"/>
              <p:cNvSpPr>
                <a:spLocks noChangeArrowheads="1"/>
              </p:cNvSpPr>
              <p:nvPr/>
            </p:nvSpPr>
            <p:spPr bwMode="auto">
              <a:xfrm>
                <a:off x="-22" y="2523683"/>
                <a:ext cx="318749" cy="11743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4" name="Google Shape;80;p2"/>
              <p:cNvSpPr>
                <a:spLocks noChangeArrowheads="1"/>
              </p:cNvSpPr>
              <p:nvPr/>
            </p:nvSpPr>
            <p:spPr bwMode="auto">
              <a:xfrm>
                <a:off x="-22" y="2792097"/>
                <a:ext cx="318749" cy="11743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5" name="Google Shape;81;p2"/>
              <p:cNvSpPr>
                <a:spLocks noChangeArrowheads="1"/>
              </p:cNvSpPr>
              <p:nvPr/>
            </p:nvSpPr>
            <p:spPr bwMode="auto">
              <a:xfrm>
                <a:off x="-22" y="3060511"/>
                <a:ext cx="318749" cy="11743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" name="Google Shape;82;p2"/>
            <p:cNvGrpSpPr>
              <a:grpSpLocks/>
            </p:cNvGrpSpPr>
            <p:nvPr/>
          </p:nvGrpSpPr>
          <p:grpSpPr bwMode="auto"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28" name="Google Shape;83;p2"/>
              <p:cNvSpPr>
                <a:spLocks noChangeArrowheads="1"/>
              </p:cNvSpPr>
              <p:nvPr/>
            </p:nvSpPr>
            <p:spPr bwMode="auto">
              <a:xfrm>
                <a:off x="1611928" y="2255501"/>
                <a:ext cx="318749" cy="11743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9" name="Google Shape;84;p2"/>
              <p:cNvSpPr>
                <a:spLocks noChangeArrowheads="1"/>
              </p:cNvSpPr>
              <p:nvPr/>
            </p:nvSpPr>
            <p:spPr bwMode="auto">
              <a:xfrm>
                <a:off x="1611928" y="2523915"/>
                <a:ext cx="318749" cy="11743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0" name="Google Shape;85;p2"/>
              <p:cNvSpPr>
                <a:spLocks noChangeArrowheads="1"/>
              </p:cNvSpPr>
              <p:nvPr/>
            </p:nvSpPr>
            <p:spPr bwMode="auto">
              <a:xfrm>
                <a:off x="1611928" y="2792330"/>
                <a:ext cx="318749" cy="11743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1" name="Google Shape;86;p2"/>
              <p:cNvSpPr>
                <a:spLocks noChangeArrowheads="1"/>
              </p:cNvSpPr>
              <p:nvPr/>
            </p:nvSpPr>
            <p:spPr bwMode="auto">
              <a:xfrm>
                <a:off x="1611928" y="3060744"/>
                <a:ext cx="318749" cy="11743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1" name="Google Shape;87;p2"/>
            <p:cNvGrpSpPr>
              <a:grpSpLocks/>
            </p:cNvGrpSpPr>
            <p:nvPr/>
          </p:nvGrpSpPr>
          <p:grpSpPr bwMode="auto"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12" name="Google Shape;88;p2"/>
              <p:cNvSpPr>
                <a:spLocks noChangeArrowheads="1"/>
              </p:cNvSpPr>
              <p:nvPr/>
            </p:nvSpPr>
            <p:spPr bwMode="auto">
              <a:xfrm>
                <a:off x="7996142" y="980275"/>
                <a:ext cx="58739" cy="587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3" name="Google Shape;89;p2"/>
              <p:cNvSpPr>
                <a:spLocks noChangeArrowheads="1"/>
              </p:cNvSpPr>
              <p:nvPr/>
            </p:nvSpPr>
            <p:spPr bwMode="auto">
              <a:xfrm>
                <a:off x="8199347" y="980275"/>
                <a:ext cx="58739" cy="587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4" name="Google Shape;90;p2"/>
              <p:cNvSpPr>
                <a:spLocks noChangeArrowheads="1"/>
              </p:cNvSpPr>
              <p:nvPr/>
            </p:nvSpPr>
            <p:spPr bwMode="auto">
              <a:xfrm>
                <a:off x="8400965" y="980275"/>
                <a:ext cx="58738" cy="587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5" name="Google Shape;91;p2"/>
              <p:cNvSpPr>
                <a:spLocks noChangeArrowheads="1"/>
              </p:cNvSpPr>
              <p:nvPr/>
            </p:nvSpPr>
            <p:spPr bwMode="auto">
              <a:xfrm>
                <a:off x="7996142" y="1183476"/>
                <a:ext cx="58739" cy="587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6" name="Google Shape;92;p2"/>
              <p:cNvSpPr>
                <a:spLocks noChangeArrowheads="1"/>
              </p:cNvSpPr>
              <p:nvPr/>
            </p:nvSpPr>
            <p:spPr bwMode="auto">
              <a:xfrm>
                <a:off x="8199347" y="1183476"/>
                <a:ext cx="58739" cy="587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7" name="Google Shape;93;p2"/>
              <p:cNvSpPr>
                <a:spLocks noChangeArrowheads="1"/>
              </p:cNvSpPr>
              <p:nvPr/>
            </p:nvSpPr>
            <p:spPr bwMode="auto">
              <a:xfrm>
                <a:off x="8400965" y="1183476"/>
                <a:ext cx="58738" cy="587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8" name="Google Shape;94;p2"/>
              <p:cNvSpPr>
                <a:spLocks noChangeArrowheads="1"/>
              </p:cNvSpPr>
              <p:nvPr/>
            </p:nvSpPr>
            <p:spPr bwMode="auto">
              <a:xfrm>
                <a:off x="7996142" y="1385089"/>
                <a:ext cx="58739" cy="587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9" name="Google Shape;95;p2"/>
              <p:cNvSpPr>
                <a:spLocks noChangeArrowheads="1"/>
              </p:cNvSpPr>
              <p:nvPr/>
            </p:nvSpPr>
            <p:spPr bwMode="auto">
              <a:xfrm>
                <a:off x="8199347" y="1385089"/>
                <a:ext cx="58739" cy="587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0" name="Google Shape;96;p2"/>
              <p:cNvSpPr>
                <a:spLocks noChangeArrowheads="1"/>
              </p:cNvSpPr>
              <p:nvPr/>
            </p:nvSpPr>
            <p:spPr bwMode="auto">
              <a:xfrm>
                <a:off x="8400965" y="1385089"/>
                <a:ext cx="58738" cy="587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1" name="Google Shape;97;p2"/>
              <p:cNvSpPr>
                <a:spLocks noChangeArrowheads="1"/>
              </p:cNvSpPr>
              <p:nvPr/>
            </p:nvSpPr>
            <p:spPr bwMode="auto">
              <a:xfrm>
                <a:off x="7996142" y="1588290"/>
                <a:ext cx="58739" cy="587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2" name="Google Shape;98;p2"/>
              <p:cNvSpPr>
                <a:spLocks noChangeArrowheads="1"/>
              </p:cNvSpPr>
              <p:nvPr/>
            </p:nvSpPr>
            <p:spPr bwMode="auto">
              <a:xfrm>
                <a:off x="8199347" y="1588290"/>
                <a:ext cx="58739" cy="587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3" name="Google Shape;99;p2"/>
              <p:cNvSpPr>
                <a:spLocks noChangeArrowheads="1"/>
              </p:cNvSpPr>
              <p:nvPr/>
            </p:nvSpPr>
            <p:spPr bwMode="auto">
              <a:xfrm>
                <a:off x="8400965" y="1588290"/>
                <a:ext cx="58738" cy="587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4" name="Google Shape;100;p2"/>
              <p:cNvSpPr>
                <a:spLocks noChangeArrowheads="1"/>
              </p:cNvSpPr>
              <p:nvPr/>
            </p:nvSpPr>
            <p:spPr bwMode="auto">
              <a:xfrm>
                <a:off x="8604170" y="980275"/>
                <a:ext cx="58738" cy="587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5" name="Google Shape;101;p2"/>
              <p:cNvSpPr>
                <a:spLocks noChangeArrowheads="1"/>
              </p:cNvSpPr>
              <p:nvPr/>
            </p:nvSpPr>
            <p:spPr bwMode="auto">
              <a:xfrm>
                <a:off x="8604170" y="1183476"/>
                <a:ext cx="58738" cy="587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6" name="Google Shape;102;p2"/>
              <p:cNvSpPr>
                <a:spLocks noChangeArrowheads="1"/>
              </p:cNvSpPr>
              <p:nvPr/>
            </p:nvSpPr>
            <p:spPr bwMode="auto">
              <a:xfrm>
                <a:off x="8604170" y="1385089"/>
                <a:ext cx="58738" cy="587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7" name="Google Shape;103;p2"/>
              <p:cNvSpPr>
                <a:spLocks noChangeArrowheads="1"/>
              </p:cNvSpPr>
              <p:nvPr/>
            </p:nvSpPr>
            <p:spPr bwMode="auto">
              <a:xfrm>
                <a:off x="8604170" y="1588290"/>
                <a:ext cx="58738" cy="587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6"/>
            <a:ext cx="5740200" cy="2060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22;p7"/>
          <p:cNvGrpSpPr>
            <a:grpSpLocks/>
          </p:cNvGrpSpPr>
          <p:nvPr/>
        </p:nvGrpSpPr>
        <p:grpSpPr bwMode="auto">
          <a:xfrm>
            <a:off x="0" y="0"/>
            <a:ext cx="9158288" cy="5149850"/>
            <a:chOff x="-207" y="0"/>
            <a:chExt cx="9158157" cy="5149835"/>
          </a:xfrm>
        </p:grpSpPr>
        <p:sp>
          <p:nvSpPr>
            <p:cNvPr id="6" name="Google Shape;323;p7"/>
            <p:cNvSpPr>
              <a:spLocks noChangeArrowheads="1"/>
            </p:cNvSpPr>
            <p:nvPr/>
          </p:nvSpPr>
          <p:spPr bwMode="auto">
            <a:xfrm>
              <a:off x="8503909" y="4489437"/>
              <a:ext cx="654041" cy="6540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buClr>
                  <a:srgbClr val="000000"/>
                </a:buClr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7" name="Google Shape;324;p7"/>
            <p:cNvSpPr>
              <a:spLocks noChangeArrowheads="1"/>
            </p:cNvSpPr>
            <p:nvPr/>
          </p:nvSpPr>
          <p:spPr bwMode="auto">
            <a:xfrm>
              <a:off x="-207" y="0"/>
              <a:ext cx="654041" cy="514348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buClr>
                  <a:srgbClr val="000000"/>
                </a:buClr>
                <a:buFont typeface="Arial" pitchFamily="34" charset="0"/>
                <a:buNone/>
                <a:defRPr/>
              </a:pPr>
              <a:endParaRPr lang="ru-RU"/>
            </a:p>
          </p:txBody>
        </p:sp>
        <p:sp>
          <p:nvSpPr>
            <p:cNvPr id="8" name="Google Shape;325;p7"/>
            <p:cNvSpPr>
              <a:spLocks noChangeArrowheads="1"/>
            </p:cNvSpPr>
            <p:nvPr/>
          </p:nvSpPr>
          <p:spPr bwMode="auto">
            <a:xfrm>
              <a:off x="322051" y="663573"/>
              <a:ext cx="8181858" cy="6540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>
                <a:buClr>
                  <a:srgbClr val="000000"/>
                </a:buClr>
                <a:buFont typeface="Arial" pitchFamily="34" charset="0"/>
                <a:buNone/>
                <a:defRPr/>
              </a:pPr>
              <a:endParaRPr lang="ru-RU"/>
            </a:p>
          </p:txBody>
        </p:sp>
        <p:grpSp>
          <p:nvGrpSpPr>
            <p:cNvPr id="9" name="Google Shape;326;p7"/>
            <p:cNvGrpSpPr>
              <a:grpSpLocks/>
            </p:cNvGrpSpPr>
            <p:nvPr/>
          </p:nvGrpSpPr>
          <p:grpSpPr bwMode="auto"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1" name="Google Shape;327;p7"/>
              <p:cNvSpPr>
                <a:spLocks noChangeArrowheads="1"/>
              </p:cNvSpPr>
              <p:nvPr/>
            </p:nvSpPr>
            <p:spPr bwMode="auto">
              <a:xfrm>
                <a:off x="5385375" y="497687"/>
                <a:ext cx="800687" cy="1000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2" name="Google Shape;328;p7"/>
              <p:cNvSpPr>
                <a:spLocks noChangeArrowheads="1"/>
              </p:cNvSpPr>
              <p:nvPr/>
            </p:nvSpPr>
            <p:spPr bwMode="auto">
              <a:xfrm>
                <a:off x="5385375" y="726075"/>
                <a:ext cx="800687" cy="1000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3" name="Google Shape;329;p7"/>
              <p:cNvSpPr>
                <a:spLocks noChangeArrowheads="1"/>
              </p:cNvSpPr>
              <p:nvPr/>
            </p:nvSpPr>
            <p:spPr bwMode="auto">
              <a:xfrm>
                <a:off x="5385375" y="954462"/>
                <a:ext cx="800687" cy="1000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0" name="Google Shape;330;p7"/>
            <p:cNvGrpSpPr>
              <a:grpSpLocks/>
            </p:cNvGrpSpPr>
            <p:nvPr/>
          </p:nvGrpSpPr>
          <p:grpSpPr bwMode="auto"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15" name="Google Shape;331;p7"/>
              <p:cNvSpPr>
                <a:spLocks noChangeArrowheads="1"/>
              </p:cNvSpPr>
              <p:nvPr/>
            </p:nvSpPr>
            <p:spPr bwMode="auto">
              <a:xfrm>
                <a:off x="7134449" y="414092"/>
                <a:ext cx="44242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6" name="Google Shape;332;p7"/>
              <p:cNvSpPr>
                <a:spLocks noChangeArrowheads="1"/>
              </p:cNvSpPr>
              <p:nvPr/>
            </p:nvSpPr>
            <p:spPr bwMode="auto">
              <a:xfrm>
                <a:off x="7287505" y="414092"/>
                <a:ext cx="44242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7" name="Google Shape;333;p7"/>
              <p:cNvSpPr>
                <a:spLocks noChangeArrowheads="1"/>
              </p:cNvSpPr>
              <p:nvPr/>
            </p:nvSpPr>
            <p:spPr bwMode="auto">
              <a:xfrm>
                <a:off x="7439365" y="414092"/>
                <a:ext cx="44243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8" name="Google Shape;334;p7"/>
              <p:cNvSpPr>
                <a:spLocks noChangeArrowheads="1"/>
              </p:cNvSpPr>
              <p:nvPr/>
            </p:nvSpPr>
            <p:spPr bwMode="auto">
              <a:xfrm>
                <a:off x="7134449" y="567138"/>
                <a:ext cx="44242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9" name="Google Shape;335;p7"/>
              <p:cNvSpPr>
                <a:spLocks noChangeArrowheads="1"/>
              </p:cNvSpPr>
              <p:nvPr/>
            </p:nvSpPr>
            <p:spPr bwMode="auto">
              <a:xfrm>
                <a:off x="7287505" y="567138"/>
                <a:ext cx="44242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0" name="Google Shape;336;p7"/>
              <p:cNvSpPr>
                <a:spLocks noChangeArrowheads="1"/>
              </p:cNvSpPr>
              <p:nvPr/>
            </p:nvSpPr>
            <p:spPr bwMode="auto">
              <a:xfrm>
                <a:off x="7439365" y="567138"/>
                <a:ext cx="44243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1" name="Google Shape;337;p7"/>
              <p:cNvSpPr>
                <a:spLocks noChangeArrowheads="1"/>
              </p:cNvSpPr>
              <p:nvPr/>
            </p:nvSpPr>
            <p:spPr bwMode="auto">
              <a:xfrm>
                <a:off x="7134449" y="718989"/>
                <a:ext cx="44242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2" name="Google Shape;338;p7"/>
              <p:cNvSpPr>
                <a:spLocks noChangeArrowheads="1"/>
              </p:cNvSpPr>
              <p:nvPr/>
            </p:nvSpPr>
            <p:spPr bwMode="auto">
              <a:xfrm>
                <a:off x="7287505" y="718989"/>
                <a:ext cx="44242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3" name="Google Shape;339;p7"/>
              <p:cNvSpPr>
                <a:spLocks noChangeArrowheads="1"/>
              </p:cNvSpPr>
              <p:nvPr/>
            </p:nvSpPr>
            <p:spPr bwMode="auto">
              <a:xfrm>
                <a:off x="7439365" y="718989"/>
                <a:ext cx="44243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4" name="Google Shape;340;p7"/>
              <p:cNvSpPr>
                <a:spLocks noChangeArrowheads="1"/>
              </p:cNvSpPr>
              <p:nvPr/>
            </p:nvSpPr>
            <p:spPr bwMode="auto">
              <a:xfrm>
                <a:off x="7134449" y="872035"/>
                <a:ext cx="44242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5" name="Google Shape;341;p7"/>
              <p:cNvSpPr>
                <a:spLocks noChangeArrowheads="1"/>
              </p:cNvSpPr>
              <p:nvPr/>
            </p:nvSpPr>
            <p:spPr bwMode="auto">
              <a:xfrm>
                <a:off x="7287505" y="872035"/>
                <a:ext cx="44242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6" name="Google Shape;342;p7"/>
              <p:cNvSpPr>
                <a:spLocks noChangeArrowheads="1"/>
              </p:cNvSpPr>
              <p:nvPr/>
            </p:nvSpPr>
            <p:spPr bwMode="auto">
              <a:xfrm>
                <a:off x="7439365" y="872035"/>
                <a:ext cx="44243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7" name="Google Shape;343;p7"/>
              <p:cNvSpPr>
                <a:spLocks noChangeArrowheads="1"/>
              </p:cNvSpPr>
              <p:nvPr/>
            </p:nvSpPr>
            <p:spPr bwMode="auto">
              <a:xfrm>
                <a:off x="7592421" y="414092"/>
                <a:ext cx="44243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8" name="Google Shape;344;p7"/>
              <p:cNvSpPr>
                <a:spLocks noChangeArrowheads="1"/>
              </p:cNvSpPr>
              <p:nvPr/>
            </p:nvSpPr>
            <p:spPr bwMode="auto">
              <a:xfrm>
                <a:off x="7592421" y="567138"/>
                <a:ext cx="44243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29" name="Google Shape;345;p7"/>
              <p:cNvSpPr>
                <a:spLocks noChangeArrowheads="1"/>
              </p:cNvSpPr>
              <p:nvPr/>
            </p:nvSpPr>
            <p:spPr bwMode="auto">
              <a:xfrm>
                <a:off x="7592421" y="718989"/>
                <a:ext cx="44243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30" name="Google Shape;346;p7"/>
              <p:cNvSpPr>
                <a:spLocks noChangeArrowheads="1"/>
              </p:cNvSpPr>
              <p:nvPr/>
            </p:nvSpPr>
            <p:spPr bwMode="auto">
              <a:xfrm>
                <a:off x="7592421" y="872035"/>
                <a:ext cx="44243" cy="4424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</p:grpSp>
        <p:grpSp>
          <p:nvGrpSpPr>
            <p:cNvPr id="11" name="Google Shape;347;p7"/>
            <p:cNvGrpSpPr>
              <a:grpSpLocks/>
            </p:cNvGrpSpPr>
            <p:nvPr/>
          </p:nvGrpSpPr>
          <p:grpSpPr bwMode="auto"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12" name="Google Shape;348;p7"/>
              <p:cNvSpPr>
                <a:spLocks noChangeArrowheads="1"/>
              </p:cNvSpPr>
              <p:nvPr/>
            </p:nvSpPr>
            <p:spPr bwMode="auto">
              <a:xfrm>
                <a:off x="5385717" y="498773"/>
                <a:ext cx="800479" cy="9865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3" name="Google Shape;349;p7"/>
              <p:cNvSpPr>
                <a:spLocks noChangeArrowheads="1"/>
              </p:cNvSpPr>
              <p:nvPr/>
            </p:nvSpPr>
            <p:spPr bwMode="auto">
              <a:xfrm>
                <a:off x="5385717" y="727160"/>
                <a:ext cx="800479" cy="9865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  <p:sp>
            <p:nvSpPr>
              <p:cNvPr id="14" name="Google Shape;350;p7"/>
              <p:cNvSpPr>
                <a:spLocks noChangeArrowheads="1"/>
              </p:cNvSpPr>
              <p:nvPr/>
            </p:nvSpPr>
            <p:spPr bwMode="auto">
              <a:xfrm>
                <a:off x="5385717" y="955548"/>
                <a:ext cx="800479" cy="98652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Font typeface="Arial" pitchFamily="34" charset="0"/>
                  <a:buNone/>
                  <a:defRPr/>
                </a:pPr>
                <a:endParaRPr lang="ru-RU"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4" name="Google Shape;354;p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BA9032-A505-4115-96AB-A335BAEE56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itchFamily="34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1314450" y="1600200"/>
            <a:ext cx="718978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itchFamily="34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504238" y="4489450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itchFamily="34" charset="0"/>
              <a:buNone/>
              <a:defRPr sz="1300" smtClean="0">
                <a:solidFill>
                  <a:schemeClr val="accent1"/>
                </a:solidFill>
                <a:latin typeface="Barlow Light" charset="0"/>
                <a:sym typeface="Barlow Light" charset="0"/>
              </a:defRPr>
            </a:lvl1pPr>
          </a:lstStyle>
          <a:p>
            <a:pPr>
              <a:defRPr/>
            </a:pPr>
            <a:fld id="{C4638616-A8DC-4EE4-99A9-FD7A61D18F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bspu.r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16;p13"/>
          <p:cNvSpPr txBox="1">
            <a:spLocks noGrp="1"/>
          </p:cNvSpPr>
          <p:nvPr>
            <p:ph type="ctrTitle"/>
          </p:nvPr>
        </p:nvSpPr>
        <p:spPr>
          <a:xfrm>
            <a:off x="685800" y="1541463"/>
            <a:ext cx="6189663" cy="2060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u-RU" altLang="ru-RU" sz="4400" b="1" smtClean="0">
                <a:solidFill>
                  <a:schemeClr val="bg1"/>
                </a:solidFill>
                <a:latin typeface="Times New Roman" pitchFamily="18" charset="0"/>
                <a:ea typeface="Opium Normal"/>
                <a:cs typeface="Opium Normal"/>
                <a:sym typeface="Barlow SemiBold" charset="0"/>
              </a:rPr>
              <a:t/>
            </a:r>
            <a:br>
              <a:rPr lang="ru-RU" altLang="ru-RU" sz="4400" b="1" smtClean="0">
                <a:solidFill>
                  <a:schemeClr val="bg1"/>
                </a:solidFill>
                <a:latin typeface="Times New Roman" pitchFamily="18" charset="0"/>
                <a:ea typeface="Opium Normal"/>
                <a:cs typeface="Opium Normal"/>
                <a:sym typeface="Barlow SemiBold" charset="0"/>
              </a:rPr>
            </a:br>
            <a:r>
              <a:rPr lang="ru-RU" altLang="ru-RU" sz="4400" b="1" smtClean="0">
                <a:solidFill>
                  <a:schemeClr val="bg1"/>
                </a:solidFill>
                <a:latin typeface="Times New Roman" pitchFamily="18" charset="0"/>
                <a:ea typeface="Opium Normal"/>
                <a:cs typeface="Opium Normal"/>
                <a:sym typeface="Barlow SemiBold" charset="0"/>
              </a:rPr>
              <a:t>Правила приёма 2023</a:t>
            </a:r>
            <a: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ea typeface="Opium Normal"/>
                <a:cs typeface="Opium Normal"/>
                <a:sym typeface="Barlow SemiBold" charset="0"/>
              </a:rPr>
              <a:t/>
            </a:r>
            <a:br>
              <a:rPr lang="en-US" altLang="ru-RU" sz="4400" b="1" smtClean="0">
                <a:solidFill>
                  <a:schemeClr val="bg1"/>
                </a:solidFill>
                <a:latin typeface="Times New Roman" pitchFamily="18" charset="0"/>
                <a:ea typeface="Opium Normal"/>
                <a:cs typeface="Opium Normal"/>
                <a:sym typeface="Barlow SemiBold" charset="0"/>
              </a:rPr>
            </a:br>
            <a:endParaRPr lang="ru-RU" altLang="ru-RU" sz="4400" b="1" smtClean="0">
              <a:solidFill>
                <a:schemeClr val="bg1"/>
              </a:solidFill>
              <a:latin typeface="Times New Roman" pitchFamily="18" charset="0"/>
              <a:ea typeface="Opium Normal"/>
              <a:cs typeface="Opium Normal"/>
              <a:sym typeface="Barlow SemiBold" charset="0"/>
            </a:endParaRPr>
          </a:p>
        </p:txBody>
      </p:sp>
      <p:pic>
        <p:nvPicPr>
          <p:cNvPr id="4099" name="Picture 2" descr="https://infra-m.ru/upload/medialibrary/a4a/logo-bgpu-r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23825"/>
            <a:ext cx="23907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F45531-41D8-47DE-8240-089CD5366B08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3315" name="Прямоугольник 9"/>
          <p:cNvSpPr>
            <a:spLocks noChangeArrowheads="1"/>
          </p:cNvSpPr>
          <p:nvPr/>
        </p:nvSpPr>
        <p:spPr bwMode="auto">
          <a:xfrm>
            <a:off x="395288" y="555625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Институт физики, математики, цифровых и нанотехнологий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690688" y="1419225"/>
            <a:ext cx="1587" cy="3313113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571750"/>
            <a:ext cx="971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08175" y="1635125"/>
          <a:ext cx="6480175" cy="2444115"/>
        </p:xfrm>
        <a:graphic>
          <a:graphicData uri="http://schemas.openxmlformats.org/drawingml/2006/table">
            <a:tbl>
              <a:tblPr/>
              <a:tblGrid>
                <a:gridCol w="3527425"/>
                <a:gridCol w="2952750"/>
              </a:tblGrid>
              <a:tr h="138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НАПРАВЛЕНИЕ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КЕМ БУДУ?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Программирование и электроника информационных систем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8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программист, специалист по проектированию автоматизированных систем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Информатика и информационные технологии в образовании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информатики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Математика и информатика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математики и информатики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Физика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информатика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физики и информатики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3BAF72-9EC9-47C3-BD6B-415F675F34DE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4339" name="Google Shape;521;p14"/>
          <p:cNvSpPr txBox="1">
            <a:spLocks/>
          </p:cNvSpPr>
          <p:nvPr/>
        </p:nvSpPr>
        <p:spPr bwMode="auto">
          <a:xfrm>
            <a:off x="-69850" y="533400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endParaRPr lang="ru-RU" altLang="ru-RU" sz="2600">
              <a:solidFill>
                <a:srgbClr val="FFFFFF"/>
              </a:solidFill>
              <a:latin typeface="Barlow SemiBold" charset="0"/>
              <a:sym typeface="Barlow SemiBold" charset="0"/>
            </a:endParaRPr>
          </a:p>
        </p:txBody>
      </p:sp>
      <p:sp>
        <p:nvSpPr>
          <p:cNvPr id="14340" name="Прямоугольник 9"/>
          <p:cNvSpPr>
            <a:spLocks noChangeArrowheads="1"/>
          </p:cNvSpPr>
          <p:nvPr/>
        </p:nvSpPr>
        <p:spPr bwMode="auto">
          <a:xfrm>
            <a:off x="539750" y="555625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Институт филологического образования и межкультурных коммуникаций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690688" y="1419225"/>
            <a:ext cx="1587" cy="3313113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427288"/>
            <a:ext cx="9715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08175" y="1779588"/>
          <a:ext cx="6480175" cy="2186819"/>
        </p:xfrm>
        <a:graphic>
          <a:graphicData uri="http://schemas.openxmlformats.org/drawingml/2006/table">
            <a:tbl>
              <a:tblPr/>
              <a:tblGrid>
                <a:gridCol w="3527425"/>
                <a:gridCol w="2952750"/>
              </a:tblGrid>
              <a:tr h="304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НАПРАВЛЕНИЕ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КЕМ БУДУ?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631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Русский язык, литература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русского языка, литературы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518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Родной (татарский) язык, литература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татарского языка, литературы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731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Родной (татарский) язык, литература и русский язык, литература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татарского языка, литературы и русского языка, литературы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774964-DF46-4D6A-8548-E7E9E9B5DFCD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5363" name="Google Shape;521;p14"/>
          <p:cNvSpPr txBox="1">
            <a:spLocks/>
          </p:cNvSpPr>
          <p:nvPr/>
        </p:nvSpPr>
        <p:spPr bwMode="auto">
          <a:xfrm>
            <a:off x="-69850" y="533400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endParaRPr lang="ru-RU" altLang="ru-RU" sz="2600">
              <a:solidFill>
                <a:srgbClr val="FFFFFF"/>
              </a:solidFill>
              <a:latin typeface="Barlow SemiBold" charset="0"/>
              <a:sym typeface="Barlow SemiBold" charset="0"/>
            </a:endParaRPr>
          </a:p>
        </p:txBody>
      </p:sp>
      <p:sp>
        <p:nvSpPr>
          <p:cNvPr id="15364" name="Прямоугольник 9"/>
          <p:cNvSpPr>
            <a:spLocks noChangeArrowheads="1"/>
          </p:cNvSpPr>
          <p:nvPr/>
        </p:nvSpPr>
        <p:spPr bwMode="auto">
          <a:xfrm>
            <a:off x="539750" y="555625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Институт филологического образования и межкультурных коммуникаций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690688" y="1419225"/>
            <a:ext cx="1587" cy="3313113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427288"/>
            <a:ext cx="9715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08175" y="1635125"/>
          <a:ext cx="6480175" cy="3130985"/>
        </p:xfrm>
        <a:graphic>
          <a:graphicData uri="http://schemas.openxmlformats.org/drawingml/2006/table">
            <a:tbl>
              <a:tblPr/>
              <a:tblGrid>
                <a:gridCol w="3527425"/>
                <a:gridCol w="2952750"/>
              </a:tblGrid>
              <a:tr h="304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НАПРАВЛЕНИЕ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КЕМ БУДУ?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63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Английский язык и немецкий язык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английского и немецкого языка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518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Английский язык и французский язык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английского и французского языка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944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Английский язык и русский язык как иностранный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английского языка, преподаватель русского языка как иностранного в России и за рубежом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731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Перевод и переводоведение (английский язык, немецкий/французский язык)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специалисты в области переводческой деятельности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899C290-C5A3-4726-8F90-66D53D35F93B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6387" name="Google Shape;521;p14"/>
          <p:cNvSpPr txBox="1">
            <a:spLocks/>
          </p:cNvSpPr>
          <p:nvPr/>
        </p:nvSpPr>
        <p:spPr bwMode="auto">
          <a:xfrm>
            <a:off x="-69850" y="533400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endParaRPr lang="ru-RU" altLang="ru-RU" sz="2600">
              <a:solidFill>
                <a:srgbClr val="FFFFFF"/>
              </a:solidFill>
              <a:latin typeface="Barlow SemiBold" charset="0"/>
              <a:sym typeface="Barlow SemiBold" charset="0"/>
            </a:endParaRPr>
          </a:p>
        </p:txBody>
      </p:sp>
      <p:sp>
        <p:nvSpPr>
          <p:cNvPr id="16388" name="Прямоугольник 9"/>
          <p:cNvSpPr>
            <a:spLocks noChangeArrowheads="1"/>
          </p:cNvSpPr>
          <p:nvPr/>
        </p:nvSpPr>
        <p:spPr bwMode="auto">
          <a:xfrm>
            <a:off x="611188" y="700088"/>
            <a:ext cx="7632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3200" b="1">
                <a:solidFill>
                  <a:schemeClr val="bg1"/>
                </a:solidFill>
              </a:rPr>
              <a:t>Факультет башкирской филологии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690688" y="1419225"/>
            <a:ext cx="1587" cy="3313113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43188"/>
            <a:ext cx="9620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08175" y="1347788"/>
          <a:ext cx="6480175" cy="3649662"/>
        </p:xfrm>
        <a:graphic>
          <a:graphicData uri="http://schemas.openxmlformats.org/drawingml/2006/table">
            <a:tbl>
              <a:tblPr/>
              <a:tblGrid>
                <a:gridCol w="3527425"/>
                <a:gridCol w="2952750"/>
              </a:tblGrid>
              <a:tr h="304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НАПРАВЛЕНИЕ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КЕМ БУДУ?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631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Родной (башкирский) язык, литература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башкирского языка, литературы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Родной (башкирский) язык, литература и английский язык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башкирского языка, литературы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и английского языка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1158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Родной (башкирский) язык, литература и основы духовно-нравственной культуры народов России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8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учитель, переводчик, специалист с пониманием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религиозной, этнической, историко-культурологической специфики народов России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Английский язык и восточные языки (киргизский/арабский)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восточных языков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Родной (башкирский) язык, литература с дошкольной дефектологией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учитель башкирского языка, литературы, дефектолог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2316F29-31BC-4ADD-A34A-109240A8FD51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7411" name="Google Shape;521;p14"/>
          <p:cNvSpPr txBox="1">
            <a:spLocks/>
          </p:cNvSpPr>
          <p:nvPr/>
        </p:nvSpPr>
        <p:spPr bwMode="auto">
          <a:xfrm>
            <a:off x="-69850" y="533400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endParaRPr lang="ru-RU" altLang="ru-RU" sz="2600">
              <a:solidFill>
                <a:srgbClr val="FFFFFF"/>
              </a:solidFill>
              <a:latin typeface="Barlow SemiBold" charset="0"/>
              <a:sym typeface="Barlow SemiBold" charset="0"/>
            </a:endParaRPr>
          </a:p>
        </p:txBody>
      </p:sp>
      <p:sp>
        <p:nvSpPr>
          <p:cNvPr id="17412" name="Прямоугольник 9"/>
          <p:cNvSpPr>
            <a:spLocks noChangeArrowheads="1"/>
          </p:cNvSpPr>
          <p:nvPr/>
        </p:nvSpPr>
        <p:spPr bwMode="auto">
          <a:xfrm>
            <a:off x="323850" y="555625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Институт физической культуры и здоровья человека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690688" y="1419225"/>
            <a:ext cx="1587" cy="3313113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571750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08175" y="1779588"/>
          <a:ext cx="6480175" cy="2499264"/>
        </p:xfrm>
        <a:graphic>
          <a:graphicData uri="http://schemas.openxmlformats.org/drawingml/2006/table">
            <a:tbl>
              <a:tblPr/>
              <a:tblGrid>
                <a:gridCol w="3527425"/>
                <a:gridCol w="2952750"/>
              </a:tblGrid>
              <a:tr h="3047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НАПРАВЛЕНИЕ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КЕМ БУДУ?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731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Физическая культура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физической культуры, специалист в реабилитационных центрах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944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Физическая культура и безопасность жизнедеятельности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физической культуры, специалист в государственных ведомствах в сфере безопасности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518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Физическая культура и спорт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8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физической культуры, тренер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DA8269-D878-437D-8AA1-9E1601EC34C8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8435" name="Google Shape;521;p14"/>
          <p:cNvSpPr txBox="1">
            <a:spLocks/>
          </p:cNvSpPr>
          <p:nvPr/>
        </p:nvSpPr>
        <p:spPr bwMode="auto">
          <a:xfrm>
            <a:off x="-69850" y="533400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endParaRPr lang="ru-RU" altLang="ru-RU" sz="2600">
              <a:solidFill>
                <a:srgbClr val="FFFFFF"/>
              </a:solidFill>
              <a:latin typeface="Barlow SemiBold" charset="0"/>
              <a:sym typeface="Barlow SemiBold" charset="0"/>
            </a:endParaRPr>
          </a:p>
        </p:txBody>
      </p:sp>
      <p:sp>
        <p:nvSpPr>
          <p:cNvPr id="18436" name="Прямоугольник 9"/>
          <p:cNvSpPr>
            <a:spLocks noChangeArrowheads="1"/>
          </p:cNvSpPr>
          <p:nvPr/>
        </p:nvSpPr>
        <p:spPr bwMode="auto">
          <a:xfrm>
            <a:off x="611188" y="700088"/>
            <a:ext cx="7777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Художественно-графический факультет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690688" y="1419225"/>
            <a:ext cx="1587" cy="3313113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5717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35150" y="1347788"/>
          <a:ext cx="6480175" cy="3716337"/>
        </p:xfrm>
        <a:graphic>
          <a:graphicData uri="http://schemas.openxmlformats.org/drawingml/2006/table">
            <a:tbl>
              <a:tblPr/>
              <a:tblGrid>
                <a:gridCol w="3527425"/>
                <a:gridCol w="2952750"/>
              </a:tblGrid>
              <a:tr h="304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НАПРАВЛЕНИЕ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КЕМ БУДУ?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631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Изобразительное искусство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ИЗО, специалист по искусству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731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Декоративно-прикладное искусство и дизайн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преподаватель с системе СПО, специалист в области дизайна и искусства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731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Изобразительное искусство и цифровые технологии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ИЗО, специалист в области цифровых технологий в сфере искусства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94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Компьютерная графика и анимация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аниматоры, дизайнеры, специалисты в сфере рекламы, специалист по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мультимедийным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коммуникациям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371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Дизайн среды / графический дизайн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8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дизайнеры в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IT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 сферах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06DEF8C-ECBC-46FE-8A3B-F3C50D6AA926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9459" name="Google Shape;521;p14"/>
          <p:cNvSpPr txBox="1">
            <a:spLocks/>
          </p:cNvSpPr>
          <p:nvPr/>
        </p:nvSpPr>
        <p:spPr bwMode="auto">
          <a:xfrm>
            <a:off x="-69850" y="533400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endParaRPr lang="ru-RU" altLang="ru-RU" sz="2600">
              <a:solidFill>
                <a:srgbClr val="FFFFFF"/>
              </a:solidFill>
              <a:latin typeface="Barlow SemiBold" charset="0"/>
              <a:sym typeface="Barlow SemiBold" charset="0"/>
            </a:endParaRPr>
          </a:p>
        </p:txBody>
      </p:sp>
      <p:sp>
        <p:nvSpPr>
          <p:cNvPr id="19460" name="Прямоугольник 9"/>
          <p:cNvSpPr>
            <a:spLocks noChangeArrowheads="1"/>
          </p:cNvSpPr>
          <p:nvPr/>
        </p:nvSpPr>
        <p:spPr bwMode="auto">
          <a:xfrm>
            <a:off x="611188" y="700088"/>
            <a:ext cx="6769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3200" b="1">
                <a:solidFill>
                  <a:schemeClr val="bg1"/>
                </a:solidFill>
              </a:rPr>
              <a:t>Колледж БГПУ им. Акмуллы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690688" y="1419225"/>
            <a:ext cx="1587" cy="3313113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500313"/>
            <a:ext cx="9525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35150" y="1419225"/>
          <a:ext cx="6481763" cy="3516313"/>
        </p:xfrm>
        <a:graphic>
          <a:graphicData uri="http://schemas.openxmlformats.org/drawingml/2006/table">
            <a:tbl>
              <a:tblPr/>
              <a:tblGrid>
                <a:gridCol w="3529013"/>
                <a:gridCol w="2952750"/>
              </a:tblGrid>
              <a:tr h="304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НАПРАВЛЕНИЕ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КЕМ БУДУ?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559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Информационные системы и программирование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веб-разработчик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640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Рациональное использование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природохозяйственных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комплексов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специалист по обеспечению мероприятий по защите окружающей среды от вредных воздействий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640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Земельно-имущественные отношения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землеустроитель, оценщик, риэлтор, специалист по технической инвентаризации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457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Право и организация социального обеспечения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юрист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457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Туризм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организатор комплексного туристского обслуживания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457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Гостиничное дело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специалист по сервису и гостиничному делу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70F5F59-FB1F-473F-9FE9-16061D53827A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0483" name="Google Shape;521;p14"/>
          <p:cNvSpPr txBox="1">
            <a:spLocks/>
          </p:cNvSpPr>
          <p:nvPr/>
        </p:nvSpPr>
        <p:spPr bwMode="auto">
          <a:xfrm>
            <a:off x="-69850" y="533400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endParaRPr lang="ru-RU" altLang="ru-RU" sz="2600">
              <a:solidFill>
                <a:srgbClr val="FFFFFF"/>
              </a:solidFill>
              <a:latin typeface="Barlow SemiBold" charset="0"/>
              <a:sym typeface="Barlow SemiBold" charset="0"/>
            </a:endParaRPr>
          </a:p>
        </p:txBody>
      </p:sp>
      <p:sp>
        <p:nvSpPr>
          <p:cNvPr id="20484" name="Прямоугольник 9"/>
          <p:cNvSpPr>
            <a:spLocks noChangeArrowheads="1"/>
          </p:cNvSpPr>
          <p:nvPr/>
        </p:nvSpPr>
        <p:spPr bwMode="auto">
          <a:xfrm>
            <a:off x="611188" y="700088"/>
            <a:ext cx="691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3200" b="1">
                <a:solidFill>
                  <a:schemeClr val="bg1"/>
                </a:solidFill>
              </a:rPr>
              <a:t>Колледж БГПУ им. Акмуллы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690688" y="1419225"/>
            <a:ext cx="1587" cy="3313113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500313"/>
            <a:ext cx="9525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35150" y="1419225"/>
          <a:ext cx="6481763" cy="3511550"/>
        </p:xfrm>
        <a:graphic>
          <a:graphicData uri="http://schemas.openxmlformats.org/drawingml/2006/table">
            <a:tbl>
              <a:tblPr/>
              <a:tblGrid>
                <a:gridCol w="3529013"/>
                <a:gridCol w="2952750"/>
              </a:tblGrid>
              <a:tr h="138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НАПРАВЛЕНИЕ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КЕМ БУДУ?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Дошкольное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воспитатель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Преподавание в начальных классах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учитель начальных классов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Документационное обеспечение управления и архивоведение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специалист по кадровым службам, архивариус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Физическая культура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учитель физической культуры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Музыкальное образование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учитель музыки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Изобразительное искусство и черчение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учитель по ИЗО и черчению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Библиотековедение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специалист по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бибилиотековедению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2C667BF-8F75-42A3-821E-9B45EBCE2CA9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21507" name="Google Shape;521;p14"/>
          <p:cNvSpPr txBox="1">
            <a:spLocks/>
          </p:cNvSpPr>
          <p:nvPr/>
        </p:nvSpPr>
        <p:spPr bwMode="auto">
          <a:xfrm flipV="1">
            <a:off x="-69850" y="1276350"/>
            <a:ext cx="78438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endParaRPr lang="ru-RU" altLang="ru-RU" sz="2600">
              <a:solidFill>
                <a:srgbClr val="FFFFFF"/>
              </a:solidFill>
              <a:latin typeface="Barlow SemiBold" charset="0"/>
              <a:sym typeface="Barlow SemiBold" charset="0"/>
            </a:endParaRPr>
          </a:p>
        </p:txBody>
      </p:sp>
      <p:sp>
        <p:nvSpPr>
          <p:cNvPr id="21508" name="Прямоугольник 9"/>
          <p:cNvSpPr>
            <a:spLocks noChangeArrowheads="1"/>
          </p:cNvSpPr>
          <p:nvPr/>
        </p:nvSpPr>
        <p:spPr bwMode="auto">
          <a:xfrm>
            <a:off x="684213" y="700088"/>
            <a:ext cx="7127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600" b="1">
                <a:solidFill>
                  <a:schemeClr val="bg1"/>
                </a:solidFill>
              </a:rPr>
              <a:t>Сроки приема документов (бакалавриат)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900113" y="4872038"/>
            <a:ext cx="2617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*ВИ – вступительные испытания</a:t>
            </a: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347788"/>
            <a:ext cx="5245100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97F5A52-74CB-4934-9082-C66E05EE0FE6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22531" name="Google Shape;521;p14"/>
          <p:cNvSpPr txBox="1">
            <a:spLocks/>
          </p:cNvSpPr>
          <p:nvPr/>
        </p:nvSpPr>
        <p:spPr bwMode="auto">
          <a:xfrm>
            <a:off x="611188" y="627063"/>
            <a:ext cx="784383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Arial" pitchFamily="34" charset="0"/>
              <a:buNone/>
            </a:pPr>
            <a:r>
              <a:rPr lang="ru-RU" altLang="ru-RU" sz="2800" b="1">
                <a:solidFill>
                  <a:srgbClr val="FFFFFF"/>
                </a:solidFill>
                <a:sym typeface="Barlow SemiBold" charset="0"/>
              </a:rPr>
              <a:t>Перечень документов для поступления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900113" y="1419225"/>
            <a:ext cx="2808287" cy="3397250"/>
          </a:xfrm>
        </p:spPr>
        <p:txBody>
          <a:bodyPr/>
          <a:lstStyle/>
          <a:p>
            <a:pPr marL="101600" indent="0" eaLnBrk="1" fontAlgn="auto" hangingPunct="1">
              <a:spcBef>
                <a:spcPts val="0"/>
              </a:spcBef>
              <a:buClr>
                <a:schemeClr val="accent1"/>
              </a:buClr>
              <a:buFont typeface="Barlow Light"/>
              <a:buNone/>
              <a:defRPr/>
            </a:pPr>
            <a:endParaRPr lang="ru-RU" sz="1600" dirty="0">
              <a:solidFill>
                <a:schemeClr val="tx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eaLnBrk="1" fontAlgn="auto" hangingPunct="1">
              <a:lnSpc>
                <a:spcPct val="115000"/>
              </a:lnSpc>
              <a:buClr>
                <a:schemeClr val="accent1"/>
              </a:buClr>
              <a:buFont typeface="Barlow Light"/>
              <a:buChar char="▪"/>
              <a:defRPr/>
            </a:pPr>
            <a:endParaRPr lang="ru-RU" dirty="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11269" name="Picture 5" descr="C:\Users\User\Desktop\email-blue-png-icon-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51720" y="1514078"/>
            <a:ext cx="9366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10"/>
          <p:cNvSpPr txBox="1">
            <a:spLocks noChangeArrowheads="1"/>
          </p:cNvSpPr>
          <p:nvPr/>
        </p:nvSpPr>
        <p:spPr bwMode="auto">
          <a:xfrm>
            <a:off x="931863" y="2582863"/>
            <a:ext cx="3529012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272A36"/>
              </a:buClr>
              <a:buSzPts val="1100"/>
              <a:buFont typeface="Arial" pitchFamily="34" charset="0"/>
              <a:buNone/>
            </a:pPr>
            <a:r>
              <a:rPr lang="ru-RU" altLang="ru-RU" sz="1600" b="1" dirty="0"/>
              <a:t>Формы подачи документов</a:t>
            </a:r>
            <a:r>
              <a:rPr lang="ru-RU" altLang="ru-RU" sz="1600" dirty="0"/>
              <a:t>:</a:t>
            </a:r>
          </a:p>
          <a:p>
            <a:pPr eaLnBrk="1" hangingPunct="1">
              <a:buClr>
                <a:srgbClr val="272A36"/>
              </a:buClr>
              <a:buSzPts val="1100"/>
              <a:buFont typeface="Wingdings" pitchFamily="2" charset="2"/>
              <a:buChar char="ü"/>
            </a:pPr>
            <a:r>
              <a:rPr lang="ru-RU" altLang="ru-RU" sz="1600" dirty="0"/>
              <a:t> </a:t>
            </a:r>
            <a:r>
              <a:rPr lang="ru-RU" altLang="ru-RU" sz="1600" dirty="0" err="1"/>
              <a:t>очно</a:t>
            </a:r>
            <a:r>
              <a:rPr lang="ru-RU" altLang="ru-RU" sz="1600" dirty="0"/>
              <a:t>, с присутствием;</a:t>
            </a:r>
          </a:p>
          <a:p>
            <a:pPr eaLnBrk="1" hangingPunct="1">
              <a:buClr>
                <a:srgbClr val="272A36"/>
              </a:buClr>
              <a:buSzPts val="1100"/>
              <a:buFont typeface="Wingdings" pitchFamily="2" charset="2"/>
              <a:buChar char="ü"/>
            </a:pPr>
            <a:r>
              <a:rPr lang="ru-RU" altLang="ru-RU" sz="1600" b="1" dirty="0">
                <a:solidFill>
                  <a:srgbClr val="25516C"/>
                </a:solidFill>
              </a:rPr>
              <a:t> </a:t>
            </a:r>
            <a:r>
              <a:rPr lang="ru-RU" altLang="ru-RU" sz="1600" dirty="0"/>
              <a:t>через личный кабинет поступающего на сайте БГПУ им. М. Акмуллы;</a:t>
            </a:r>
            <a:endParaRPr lang="en-US" altLang="ru-RU" sz="1600" dirty="0"/>
          </a:p>
          <a:p>
            <a:pPr eaLnBrk="1" hangingPunct="1">
              <a:buClr>
                <a:srgbClr val="272A36"/>
              </a:buClr>
              <a:buSzPts val="1100"/>
              <a:buFont typeface="Wingdings" pitchFamily="2" charset="2"/>
              <a:buChar char="ü"/>
            </a:pPr>
            <a:r>
              <a:rPr lang="ru-RU" altLang="ru-RU" sz="1600" dirty="0"/>
              <a:t>в электронной форме посредством ЕПГУ </a:t>
            </a:r>
            <a:endParaRPr lang="ru-RU" altLang="ru-RU" sz="1600" dirty="0" smtClean="0"/>
          </a:p>
          <a:p>
            <a:pPr eaLnBrk="1" hangingPunct="1">
              <a:buClr>
                <a:srgbClr val="272A36"/>
              </a:buClr>
              <a:buSzPts val="1100"/>
            </a:pPr>
            <a:r>
              <a:rPr lang="ru-RU" altLang="ru-RU" sz="1600" dirty="0" smtClean="0"/>
              <a:t>(</a:t>
            </a:r>
            <a:r>
              <a:rPr lang="ru-RU" altLang="ru-RU" sz="1600" dirty="0" err="1"/>
              <a:t>Суперсервис</a:t>
            </a:r>
            <a:r>
              <a:rPr lang="ru-RU" altLang="ru-RU" sz="1600" dirty="0"/>
              <a:t> «Поступление в вуз </a:t>
            </a:r>
            <a:r>
              <a:rPr lang="ru-RU" altLang="ru-RU" sz="1600" dirty="0" err="1"/>
              <a:t>онлайн</a:t>
            </a:r>
            <a:r>
              <a:rPr lang="ru-RU" altLang="ru-RU" sz="1600" dirty="0"/>
              <a:t>»).</a:t>
            </a:r>
          </a:p>
          <a:p>
            <a:pPr eaLnBrk="1" hangingPunct="1">
              <a:buClr>
                <a:srgbClr val="272A36"/>
              </a:buClr>
              <a:buSzPts val="1100"/>
              <a:buFont typeface="Arial" pitchFamily="34" charset="0"/>
              <a:buNone/>
            </a:pPr>
            <a:endParaRPr lang="ru-RU" altLang="ru-RU" dirty="0"/>
          </a:p>
        </p:txBody>
      </p:sp>
      <p:pic>
        <p:nvPicPr>
          <p:cNvPr id="11271" name="Picture 6" descr="C:\Users\User\Desktop\material-icon-2155438_128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24130" y="1419622"/>
            <a:ext cx="216058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Box 13"/>
          <p:cNvSpPr txBox="1">
            <a:spLocks noChangeArrowheads="1"/>
          </p:cNvSpPr>
          <p:nvPr/>
        </p:nvSpPr>
        <p:spPr bwMode="auto">
          <a:xfrm>
            <a:off x="4714875" y="2573338"/>
            <a:ext cx="41036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272A36"/>
              </a:buClr>
              <a:buSzPts val="1100"/>
              <a:buFont typeface="Arial" pitchFamily="34" charset="0"/>
              <a:buNone/>
            </a:pPr>
            <a:r>
              <a:rPr lang="ru-RU" altLang="ru-RU" sz="1600" b="1"/>
              <a:t>Документы:</a:t>
            </a:r>
          </a:p>
          <a:p>
            <a:pPr eaLnBrk="1" hangingPunct="1">
              <a:buClr>
                <a:srgbClr val="272A36"/>
              </a:buClr>
              <a:buSzPts val="1100"/>
              <a:buFont typeface="Wingdings" pitchFamily="2" charset="2"/>
              <a:buChar char="ü"/>
            </a:pPr>
            <a:r>
              <a:rPr lang="ru-RU" altLang="ru-RU" sz="1600"/>
              <a:t> паспорт;</a:t>
            </a:r>
          </a:p>
          <a:p>
            <a:pPr eaLnBrk="1" hangingPunct="1">
              <a:buClr>
                <a:srgbClr val="272A36"/>
              </a:buClr>
              <a:buSzPts val="1100"/>
              <a:buFont typeface="Wingdings" pitchFamily="2" charset="2"/>
              <a:buChar char="ü"/>
            </a:pPr>
            <a:r>
              <a:rPr lang="ru-RU" altLang="ru-RU" sz="1600"/>
              <a:t> документ об образовании;</a:t>
            </a:r>
          </a:p>
          <a:p>
            <a:pPr eaLnBrk="1" hangingPunct="1">
              <a:buClr>
                <a:srgbClr val="272A36"/>
              </a:buClr>
              <a:buSzPts val="1100"/>
              <a:buFont typeface="Wingdings" pitchFamily="2" charset="2"/>
              <a:buChar char="ü"/>
            </a:pPr>
            <a:r>
              <a:rPr lang="ru-RU" altLang="ru-RU" sz="1600"/>
              <a:t>СНИЛС;</a:t>
            </a:r>
          </a:p>
          <a:p>
            <a:pPr eaLnBrk="1" hangingPunct="1">
              <a:buClr>
                <a:srgbClr val="272A36"/>
              </a:buClr>
              <a:buSzPts val="1100"/>
              <a:buFont typeface="Wingdings" pitchFamily="2" charset="2"/>
              <a:buChar char="ü"/>
            </a:pPr>
            <a:r>
              <a:rPr lang="ru-RU" altLang="ru-RU" sz="1600"/>
              <a:t> иные документы (договор о целевом обучении, индивидуальные достижения, медицинская справка на педагогические специальности  и т.д.)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108DA1-E4B1-4376-A68C-95BB05166DE5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5123" name="Google Shape;521;p14"/>
          <p:cNvSpPr txBox="1">
            <a:spLocks/>
          </p:cNvSpPr>
          <p:nvPr/>
        </p:nvSpPr>
        <p:spPr bwMode="auto">
          <a:xfrm>
            <a:off x="-69850" y="533400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endParaRPr lang="ru-RU" altLang="ru-RU" sz="2600">
              <a:solidFill>
                <a:srgbClr val="FFFFFF"/>
              </a:solidFill>
              <a:latin typeface="Barlow SemiBold" charset="0"/>
              <a:sym typeface="Barlow SemiBold" charset="0"/>
            </a:endParaRPr>
          </a:p>
        </p:txBody>
      </p:sp>
      <p:sp>
        <p:nvSpPr>
          <p:cNvPr id="5124" name="Прямоугольник 9"/>
          <p:cNvSpPr>
            <a:spLocks noChangeArrowheads="1"/>
          </p:cNvSpPr>
          <p:nvPr/>
        </p:nvSpPr>
        <p:spPr bwMode="auto">
          <a:xfrm>
            <a:off x="611188" y="700088"/>
            <a:ext cx="698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3200" b="1">
                <a:solidFill>
                  <a:schemeClr val="bg1"/>
                </a:solidFill>
              </a:rPr>
              <a:t>Акмуллинский университет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690688" y="1419225"/>
            <a:ext cx="1587" cy="3313113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623" r="5072" b="24626"/>
          <a:stretch>
            <a:fillRect/>
          </a:stretch>
        </p:blipFill>
        <p:spPr bwMode="auto">
          <a:xfrm>
            <a:off x="2195736" y="1347614"/>
            <a:ext cx="936104" cy="80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35150" y="2139950"/>
            <a:ext cx="18049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+mn-lt"/>
                <a:cs typeface="Times New Roman" pitchFamily="18" charset="0"/>
              </a:rPr>
              <a:t>78%</a:t>
            </a:r>
            <a:r>
              <a:rPr lang="ru-RU" sz="1200" dirty="0">
                <a:latin typeface="+mn-lt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студентов получают </a:t>
            </a:r>
          </a:p>
          <a:p>
            <a:pPr algn="ctr"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психолого-педагогическую специальность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175" y="2139950"/>
            <a:ext cx="1381125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+mn-lt"/>
                <a:cs typeface="Times New Roman" pitchFamily="18" charset="0"/>
              </a:rPr>
              <a:t>9 500</a:t>
            </a:r>
          </a:p>
          <a:p>
            <a:pPr algn="ctr"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студентов университета</a:t>
            </a:r>
          </a:p>
          <a:p>
            <a:pPr algn="ctr">
              <a:defRPr/>
            </a:pPr>
            <a:r>
              <a:rPr lang="ru-RU" sz="3200" b="1" dirty="0">
                <a:latin typeface="+mn-lt"/>
                <a:cs typeface="Times New Roman" pitchFamily="18" charset="0"/>
              </a:rPr>
              <a:t>1 900 </a:t>
            </a:r>
          </a:p>
          <a:p>
            <a:pPr algn="ctr"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студентов </a:t>
            </a:r>
            <a:r>
              <a:rPr lang="ru-RU" sz="1200" dirty="0" smtClean="0">
                <a:latin typeface="+mn-lt"/>
                <a:cs typeface="Times New Roman" pitchFamily="18" charset="0"/>
              </a:rPr>
              <a:t>колледжа</a:t>
            </a:r>
            <a:endParaRPr lang="ru-RU" sz="1200" dirty="0">
              <a:latin typeface="+mn-lt"/>
              <a:cs typeface="Times New Roman" pitchFamily="18" charset="0"/>
            </a:endParaRPr>
          </a:p>
        </p:txBody>
      </p:sp>
      <p:pic>
        <p:nvPicPr>
          <p:cNvPr id="11" name="Picture 7" descr="Выпускной шляпа – Бесплатные иконки: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55976" y="1347614"/>
            <a:ext cx="760641" cy="760641"/>
          </a:xfrm>
          <a:prstGeom prst="rect">
            <a:avLst/>
          </a:prstGeom>
          <a:noFill/>
        </p:spPr>
      </p:pic>
      <p:pic>
        <p:nvPicPr>
          <p:cNvPr id="12" name="Picture 9" descr="Купить диплом о высшем образовании в Москве без предоплаты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20272" y="1347614"/>
            <a:ext cx="629145" cy="62914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227763" y="2067694"/>
            <a:ext cx="2160587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+mn-lt"/>
                <a:cs typeface="Times New Roman" pitchFamily="18" charset="0"/>
              </a:rPr>
              <a:t>24</a:t>
            </a:r>
          </a:p>
          <a:p>
            <a:pPr algn="ctr"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программы СПО</a:t>
            </a:r>
          </a:p>
          <a:p>
            <a:pPr algn="ctr">
              <a:defRPr/>
            </a:pPr>
            <a:r>
              <a:rPr lang="ru-RU" sz="3200" b="1" dirty="0">
                <a:latin typeface="+mn-lt"/>
                <a:cs typeface="Times New Roman" pitchFamily="18" charset="0"/>
              </a:rPr>
              <a:t>194</a:t>
            </a:r>
          </a:p>
          <a:p>
            <a:pPr algn="ctr"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программы бакалавриата</a:t>
            </a:r>
          </a:p>
          <a:p>
            <a:pPr algn="ctr">
              <a:defRPr/>
            </a:pPr>
            <a:r>
              <a:rPr lang="ru-RU" sz="3200" b="1" dirty="0">
                <a:latin typeface="+mn-lt"/>
                <a:cs typeface="Times New Roman" pitchFamily="18" charset="0"/>
              </a:rPr>
              <a:t>57</a:t>
            </a:r>
            <a:endParaRPr lang="ru-RU" sz="3200" dirty="0"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программ магистратуры</a:t>
            </a:r>
          </a:p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200" dirty="0">
                <a:latin typeface="+mn-lt"/>
                <a:cs typeface="Times New Roman" pitchFamily="18" charset="0"/>
              </a:rPr>
              <a:t>программа </a:t>
            </a:r>
            <a:r>
              <a:rPr lang="ru-RU" sz="1200" dirty="0" err="1">
                <a:latin typeface="+mn-lt"/>
                <a:cs typeface="Times New Roman" pitchFamily="18" charset="0"/>
              </a:rPr>
              <a:t>специалитета</a:t>
            </a:r>
            <a:endParaRPr lang="ru-RU" sz="1200" dirty="0">
              <a:latin typeface="+mn-lt"/>
              <a:cs typeface="Times New Roman" pitchFamily="18" charset="0"/>
            </a:endParaRPr>
          </a:p>
        </p:txBody>
      </p:sp>
      <p:pic>
        <p:nvPicPr>
          <p:cNvPr id="5132" name="Рисунок 13" descr="бгпуу.png"/>
          <p:cNvPicPr>
            <a:picLocks noChangeAspect="1"/>
          </p:cNvPicPr>
          <p:nvPr/>
        </p:nvPicPr>
        <p:blipFill>
          <a:blip r:embed="rId6"/>
          <a:srcRect l="24681" r="25957" b="42355"/>
          <a:stretch>
            <a:fillRect/>
          </a:stretch>
        </p:blipFill>
        <p:spPr bwMode="auto">
          <a:xfrm>
            <a:off x="755650" y="2716213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 txBox="1">
            <a:spLocks noGrp="1"/>
          </p:cNvSpPr>
          <p:nvPr>
            <p:ph type="title"/>
          </p:nvPr>
        </p:nvSpPr>
        <p:spPr>
          <a:xfrm>
            <a:off x="660400" y="663575"/>
            <a:ext cx="7843838" cy="654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 SemiBold" charset="0"/>
              <a:buNone/>
            </a:pPr>
            <a:r>
              <a:rPr lang="ru-RU" altLang="ru-RU" sz="2800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Barlow SemiBold" charset="0"/>
              </a:rPr>
              <a:t>Приоритеты</a:t>
            </a:r>
          </a:p>
        </p:txBody>
      </p:sp>
      <p:sp>
        <p:nvSpPr>
          <p:cNvPr id="23555" name="Текст 3"/>
          <p:cNvSpPr txBox="1">
            <a:spLocks noGrp="1"/>
          </p:cNvSpPr>
          <p:nvPr>
            <p:ph type="body" idx="2"/>
          </p:nvPr>
        </p:nvSpPr>
        <p:spPr>
          <a:xfrm>
            <a:off x="4932363" y="2571750"/>
            <a:ext cx="3446462" cy="2303463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ct val="0"/>
              </a:spcAft>
              <a:buClr>
                <a:schemeClr val="accent1"/>
              </a:buClr>
              <a:buFont typeface="Barlow Light" charset="0"/>
              <a:buChar char="▪"/>
            </a:pPr>
            <a:r>
              <a:rPr lang="ru-RU" altLang="ru-RU" sz="1400" smtClean="0">
                <a:solidFill>
                  <a:srgbClr val="272A36"/>
                </a:solidFill>
                <a:latin typeface="Arial" pitchFamily="34" charset="0"/>
                <a:cs typeface="Arial" pitchFamily="34" charset="0"/>
                <a:sym typeface="Barlow Light" charset="0"/>
              </a:rPr>
              <a:t>Поступающий при подаче документов указывает для каждой специальности приоритет, т.е. какая специальность наиболее желаемая.</a:t>
            </a:r>
          </a:p>
          <a:p>
            <a:pPr eaLnBrk="1" hangingPunct="1">
              <a:lnSpc>
                <a:spcPct val="115000"/>
              </a:lnSpc>
              <a:spcAft>
                <a:spcPct val="0"/>
              </a:spcAft>
              <a:buClr>
                <a:schemeClr val="accent1"/>
              </a:buClr>
              <a:buFont typeface="Barlow Light" charset="0"/>
              <a:buChar char="▪"/>
            </a:pPr>
            <a:r>
              <a:rPr lang="ru-RU" altLang="ru-RU" sz="1400" smtClean="0">
                <a:solidFill>
                  <a:srgbClr val="272A36"/>
                </a:solidFill>
                <a:latin typeface="Arial" pitchFamily="34" charset="0"/>
                <a:cs typeface="Arial" pitchFamily="34" charset="0"/>
                <a:sym typeface="Barlow Light" charset="0"/>
              </a:rPr>
              <a:t>Нумерация приоритетов сквозная.</a:t>
            </a:r>
          </a:p>
          <a:p>
            <a:pPr eaLnBrk="1" hangingPunct="1">
              <a:lnSpc>
                <a:spcPct val="115000"/>
              </a:lnSpc>
              <a:spcAft>
                <a:spcPct val="0"/>
              </a:spcAft>
              <a:buClr>
                <a:schemeClr val="accent1"/>
              </a:buClr>
              <a:buFont typeface="Barlow Light" charset="0"/>
              <a:buChar char="▪"/>
            </a:pPr>
            <a:r>
              <a:rPr lang="ru-RU" altLang="ru-RU" sz="1400" smtClean="0">
                <a:solidFill>
                  <a:srgbClr val="272A36"/>
                </a:solidFill>
                <a:latin typeface="Arial" pitchFamily="34" charset="0"/>
                <a:cs typeface="Arial" pitchFamily="34" charset="0"/>
                <a:sym typeface="Barlow Light" charset="0"/>
              </a:rPr>
              <a:t>Разные заявления на бюджет и коммерцию.</a:t>
            </a:r>
          </a:p>
        </p:txBody>
      </p:sp>
      <p:sp>
        <p:nvSpPr>
          <p:cNvPr id="23556" name="Номер слайда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009219-4600-4703-806C-F201B5888933}" type="slidenum">
              <a:rPr lang="ru-RU" altLang="ru-RU"/>
              <a:pPr/>
              <a:t>20</a:t>
            </a:fld>
            <a:endParaRPr lang="ru-RU" alt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8" y="1491632"/>
          <a:ext cx="3744416" cy="31107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240360"/>
                <a:gridCol w="504056"/>
              </a:tblGrid>
              <a:tr h="57606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70709"/>
                          </a:solidFill>
                        </a:rPr>
                        <a:t>44.03.05</a:t>
                      </a:r>
                      <a:r>
                        <a:rPr lang="ru-RU" sz="1400" b="1" baseline="0" dirty="0" smtClean="0">
                          <a:solidFill>
                            <a:srgbClr val="070709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70709"/>
                          </a:solidFill>
                        </a:rPr>
                        <a:t>Биология и химия</a:t>
                      </a:r>
                      <a:endParaRPr lang="ru-RU" sz="1400" b="1" dirty="0">
                        <a:solidFill>
                          <a:srgbClr val="07070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70709"/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rgbClr val="07070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367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70709"/>
                          </a:solidFill>
                        </a:rPr>
                        <a:t>44.03.01 Дошкольное образование</a:t>
                      </a:r>
                      <a:endParaRPr lang="ru-RU" sz="1400" b="1" dirty="0">
                        <a:solidFill>
                          <a:srgbClr val="07070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70709"/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rgbClr val="07070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367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70709"/>
                          </a:solidFill>
                        </a:rPr>
                        <a:t>44.03.03 Логопедия</a:t>
                      </a:r>
                      <a:endParaRPr lang="ru-RU" sz="1400" b="1" dirty="0">
                        <a:solidFill>
                          <a:srgbClr val="07070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70709"/>
                          </a:solidFill>
                        </a:rPr>
                        <a:t>3</a:t>
                      </a:r>
                      <a:endParaRPr lang="ru-RU" sz="1400" b="1" dirty="0">
                        <a:solidFill>
                          <a:srgbClr val="07070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367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70709"/>
                          </a:solidFill>
                        </a:rPr>
                        <a:t>44.03.04 Экономика и управление</a:t>
                      </a:r>
                      <a:endParaRPr lang="ru-RU" sz="1400" b="1" dirty="0">
                        <a:solidFill>
                          <a:srgbClr val="07070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70709"/>
                          </a:solidFill>
                        </a:rPr>
                        <a:t>4</a:t>
                      </a:r>
                      <a:endParaRPr lang="ru-RU" sz="1400" b="1" dirty="0">
                        <a:solidFill>
                          <a:srgbClr val="07070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367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70709"/>
                          </a:solidFill>
                        </a:rPr>
                        <a:t>03.03.01 Математика и физика</a:t>
                      </a:r>
                      <a:endParaRPr lang="ru-RU" sz="1400" b="1" dirty="0">
                        <a:solidFill>
                          <a:srgbClr val="070709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70709"/>
                          </a:solidFill>
                        </a:rPr>
                        <a:t>5</a:t>
                      </a:r>
                      <a:endParaRPr lang="ru-RU" sz="1400" b="1" dirty="0">
                        <a:solidFill>
                          <a:srgbClr val="07070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558" name="Текст 3"/>
          <p:cNvSpPr txBox="1">
            <a:spLocks noGrp="1"/>
          </p:cNvSpPr>
          <p:nvPr>
            <p:ph type="body" idx="2"/>
          </p:nvPr>
        </p:nvSpPr>
        <p:spPr>
          <a:xfrm>
            <a:off x="4500563" y="1347788"/>
            <a:ext cx="4248150" cy="1079500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spcAft>
                <a:spcPct val="0"/>
              </a:spcAft>
              <a:buClr>
                <a:schemeClr val="accent1"/>
              </a:buClr>
              <a:buFont typeface="Barlow Light" charset="0"/>
              <a:buNone/>
            </a:pPr>
            <a:r>
              <a:rPr lang="ru-RU" altLang="ru-RU" smtClean="0">
                <a:solidFill>
                  <a:srgbClr val="272A36"/>
                </a:solidFill>
                <a:latin typeface="Arial" pitchFamily="34" charset="0"/>
                <a:cs typeface="Arial" pitchFamily="34" charset="0"/>
                <a:sym typeface="Barlow Light" charset="0"/>
              </a:rPr>
              <a:t>	Подать документы можно не более, чем на </a:t>
            </a:r>
            <a:r>
              <a:rPr lang="ru-RU" altLang="ru-RU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Barlow Light" charset="0"/>
              </a:rPr>
              <a:t>5 направлений</a:t>
            </a:r>
            <a:r>
              <a:rPr lang="ru-RU" altLang="ru-RU" smtClean="0">
                <a:solidFill>
                  <a:srgbClr val="272A36"/>
                </a:solidFill>
                <a:latin typeface="Arial" pitchFamily="34" charset="0"/>
                <a:cs typeface="Arial" pitchFamily="34" charset="0"/>
                <a:sym typeface="Barlow Light" charset="0"/>
              </a:rPr>
              <a:t> в </a:t>
            </a:r>
            <a:r>
              <a:rPr lang="ru-RU" altLang="ru-RU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Barlow Light" charset="0"/>
              </a:rPr>
              <a:t>5 вузов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 r="26495"/>
          <a:stretch>
            <a:fillRect/>
          </a:stretch>
        </p:blipFill>
        <p:spPr bwMode="auto">
          <a:xfrm>
            <a:off x="755650" y="1492250"/>
            <a:ext cx="514667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1C4B7C7-23B3-4808-97AF-71B4675ADB05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24580" name="Google Shape;521;p14"/>
          <p:cNvSpPr txBox="1">
            <a:spLocks/>
          </p:cNvSpPr>
          <p:nvPr/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Где смотреть информацию?</a:t>
            </a:r>
          </a:p>
        </p:txBody>
      </p:sp>
      <p:sp>
        <p:nvSpPr>
          <p:cNvPr id="12" name="Овал 11"/>
          <p:cNvSpPr/>
          <p:nvPr/>
        </p:nvSpPr>
        <p:spPr>
          <a:xfrm>
            <a:off x="2667000" y="1779588"/>
            <a:ext cx="1079500" cy="50482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504950" y="2284413"/>
            <a:ext cx="1152525" cy="865187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5580063" y="1770063"/>
            <a:ext cx="37877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b="1">
                <a:solidFill>
                  <a:srgbClr val="070709"/>
                </a:solidFill>
              </a:rPr>
              <a:t>На официальном сайте 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en-US" altLang="ru-RU" b="1">
                <a:solidFill>
                  <a:schemeClr val="tx1"/>
                </a:solidFill>
                <a:hlinkClick r:id="rId4"/>
              </a:rPr>
              <a:t>https://bspu.ru/</a:t>
            </a:r>
            <a:r>
              <a:rPr lang="en-US" altLang="ru-RU" b="1">
                <a:solidFill>
                  <a:schemeClr val="tx1"/>
                </a:solidFill>
              </a:rPr>
              <a:t>  </a:t>
            </a:r>
            <a:r>
              <a:rPr lang="ru-RU" altLang="ru-RU" b="1">
                <a:solidFill>
                  <a:schemeClr val="tx1"/>
                </a:solidFill>
              </a:rPr>
              <a:t> </a:t>
            </a:r>
            <a:endParaRPr lang="en-US" altLang="ru-RU" b="1">
              <a:solidFill>
                <a:schemeClr val="tx1"/>
              </a:solidFill>
            </a:endParaRPr>
          </a:p>
        </p:txBody>
      </p:sp>
      <p:pic>
        <p:nvPicPr>
          <p:cNvPr id="24584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5613" y="2447925"/>
            <a:ext cx="1439862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1F02BD-A40B-4EEF-B32A-DD485ED767D4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5603" name="Google Shape;521;p14"/>
          <p:cNvSpPr txBox="1">
            <a:spLocks/>
          </p:cNvSpPr>
          <p:nvPr/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Arial" pitchFamily="34" charset="0"/>
              <a:buNone/>
            </a:pPr>
            <a:r>
              <a:rPr lang="ru-RU" altLang="ru-RU" sz="3200">
                <a:solidFill>
                  <a:srgbClr val="FFFFFF"/>
                </a:solidFill>
                <a:sym typeface="Barlow SemiBold" charset="0"/>
              </a:rPr>
              <a:t>Как пользоваться сайтом </a:t>
            </a:r>
            <a:r>
              <a:rPr lang="en-US" altLang="ru-RU" sz="2400">
                <a:solidFill>
                  <a:srgbClr val="FFFFFF"/>
                </a:solidFill>
                <a:sym typeface="Barlow SemiBold" charset="0"/>
              </a:rPr>
              <a:t>https://abitur.bspu.ru/</a:t>
            </a:r>
            <a:r>
              <a:rPr lang="ru-RU" altLang="ru-RU" sz="2400">
                <a:solidFill>
                  <a:srgbClr val="FFFFFF"/>
                </a:solidFill>
                <a:sym typeface="Barlow SemiBold" charset="0"/>
              </a:rPr>
              <a:t> 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19225"/>
            <a:ext cx="6335713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3276600" y="3579813"/>
            <a:ext cx="0" cy="7207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979613" y="3579813"/>
            <a:ext cx="0" cy="7207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7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8400" y="2500313"/>
            <a:ext cx="1366838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1C13320-70CC-4804-843C-F3C202B23C32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26627" name="Google Shape;521;p14"/>
          <p:cNvSpPr txBox="1">
            <a:spLocks/>
          </p:cNvSpPr>
          <p:nvPr/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Как пользоваться сайтом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347788"/>
            <a:ext cx="65897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6443663" y="2571750"/>
            <a:ext cx="576262" cy="79216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588125" y="2139950"/>
            <a:ext cx="1008063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09BC8A-91EA-4F57-A3CA-60FB4AFE4C8C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27651" name="Google Shape;521;p14"/>
          <p:cNvSpPr txBox="1">
            <a:spLocks/>
          </p:cNvSpPr>
          <p:nvPr/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2800" b="1">
                <a:solidFill>
                  <a:srgbClr val="FFFFFF"/>
                </a:solidFill>
                <a:sym typeface="Barlow SemiBold" charset="0"/>
              </a:rPr>
              <a:t>Как пользоваться сайтом (колледж)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419225"/>
            <a:ext cx="7532687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651250"/>
            <a:ext cx="756126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7812088" y="3508375"/>
            <a:ext cx="973137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7655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9900" y="1471613"/>
            <a:ext cx="1228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A3AADB-60CB-4003-ACD5-7DA4CB915DD0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28675" name="Google Shape;521;p14"/>
          <p:cNvSpPr txBox="1">
            <a:spLocks/>
          </p:cNvSpPr>
          <p:nvPr/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2800" b="1">
                <a:solidFill>
                  <a:srgbClr val="FFFFFF"/>
                </a:solidFill>
                <a:sym typeface="Barlow SemiBold" charset="0"/>
              </a:rPr>
              <a:t>Как пользоваться сайтом (бакалавриат)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419225"/>
            <a:ext cx="7532687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651250"/>
            <a:ext cx="756126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7812088" y="3508375"/>
            <a:ext cx="973137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8679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479550"/>
            <a:ext cx="12192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FBAA562-55B7-4856-B573-A3127158EAA1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29699" name="Google Shape;521;p14"/>
          <p:cNvSpPr txBox="1">
            <a:spLocks/>
          </p:cNvSpPr>
          <p:nvPr/>
        </p:nvSpPr>
        <p:spPr bwMode="auto">
          <a:xfrm>
            <a:off x="468313" y="700088"/>
            <a:ext cx="80248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2800" b="1">
                <a:solidFill>
                  <a:srgbClr val="FFFFFF"/>
                </a:solidFill>
                <a:sym typeface="Barlow SemiBold" charset="0"/>
              </a:rPr>
              <a:t>Количество мест и вступительные экзамены 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 t="15561" r="-3760"/>
          <a:stretch>
            <a:fillRect/>
          </a:stretch>
        </p:blipFill>
        <p:spPr bwMode="auto">
          <a:xfrm>
            <a:off x="1547813" y="1347788"/>
            <a:ext cx="6192837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76502E6-45EA-495C-BD7B-EFFD449C6FC4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30723" name="Google Shape;521;p14"/>
          <p:cNvSpPr txBox="1">
            <a:spLocks/>
          </p:cNvSpPr>
          <p:nvPr/>
        </p:nvSpPr>
        <p:spPr bwMode="auto">
          <a:xfrm>
            <a:off x="660400" y="555625"/>
            <a:ext cx="78438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Важные документы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347788"/>
            <a:ext cx="6840537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258888" y="1563688"/>
            <a:ext cx="3600450" cy="36036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58888" y="2066925"/>
            <a:ext cx="3600450" cy="5048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331913" y="2716213"/>
            <a:ext cx="3600450" cy="5032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4932363" y="1492250"/>
            <a:ext cx="647700" cy="1428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787900" y="1995488"/>
            <a:ext cx="647700" cy="1444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932363" y="2716213"/>
            <a:ext cx="647700" cy="1428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25FAA1E-C098-404D-A489-594BDEC822BB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31747" name="Google Shape;521;p14"/>
          <p:cNvSpPr txBox="1">
            <a:spLocks/>
          </p:cNvSpPr>
          <p:nvPr/>
        </p:nvSpPr>
        <p:spPr bwMode="auto">
          <a:xfrm>
            <a:off x="660400" y="555625"/>
            <a:ext cx="78438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Выбор ЕГЭ</a:t>
            </a:r>
          </a:p>
        </p:txBody>
      </p:sp>
      <p:sp>
        <p:nvSpPr>
          <p:cNvPr id="26628" name="Прямоугольник 11"/>
          <p:cNvSpPr>
            <a:spLocks noChangeArrowheads="1"/>
          </p:cNvSpPr>
          <p:nvPr/>
        </p:nvSpPr>
        <p:spPr bwMode="auto">
          <a:xfrm>
            <a:off x="684213" y="1708150"/>
            <a:ext cx="1871662" cy="1476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ru-RU" altLang="ru-RU" sz="1800" dirty="0" smtClean="0">
                <a:solidFill>
                  <a:schemeClr val="tx2">
                    <a:lumMod val="10000"/>
                  </a:schemeClr>
                </a:solidFill>
              </a:rPr>
              <a:t>абитуриент САМ выбирает, 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ru-RU" altLang="ru-RU" sz="1800" dirty="0" smtClean="0">
                <a:solidFill>
                  <a:schemeClr val="tx2">
                    <a:lumMod val="10000"/>
                  </a:schemeClr>
                </a:solidFill>
              </a:rPr>
              <a:t>результат какого ЕГЭ сдать в вуз</a:t>
            </a:r>
          </a:p>
        </p:txBody>
      </p:sp>
      <p:sp>
        <p:nvSpPr>
          <p:cNvPr id="26629" name="Прямоугольник 18"/>
          <p:cNvSpPr>
            <a:spLocks noChangeArrowheads="1"/>
          </p:cNvSpPr>
          <p:nvPr/>
        </p:nvSpPr>
        <p:spPr bwMode="auto">
          <a:xfrm>
            <a:off x="6443663" y="2427288"/>
            <a:ext cx="2205037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ru-RU" altLang="ru-RU" sz="1800" dirty="0" smtClean="0">
                <a:solidFill>
                  <a:schemeClr val="tx2">
                    <a:lumMod val="10000"/>
                  </a:schemeClr>
                </a:solidFill>
              </a:rPr>
              <a:t>обязательные ЕГЭ</a:t>
            </a:r>
          </a:p>
        </p:txBody>
      </p:sp>
      <p:sp>
        <p:nvSpPr>
          <p:cNvPr id="31750" name="Прямоугольник 20"/>
          <p:cNvSpPr>
            <a:spLocks noChangeArrowheads="1"/>
          </p:cNvSpPr>
          <p:nvPr/>
        </p:nvSpPr>
        <p:spPr bwMode="auto">
          <a:xfrm>
            <a:off x="1042988" y="3940175"/>
            <a:ext cx="76327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1600">
                <a:solidFill>
                  <a:srgbClr val="070709"/>
                </a:solidFill>
              </a:rPr>
              <a:t>*Самые популярные предметы - математика (профиль) и обществознание</a:t>
            </a:r>
          </a:p>
          <a:p>
            <a:pPr defTabSz="685800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1600">
                <a:solidFill>
                  <a:srgbClr val="070709"/>
                </a:solidFill>
              </a:rPr>
              <a:t>*ЕГЭ математика – только профильный уровень!!!</a:t>
            </a:r>
          </a:p>
        </p:txBody>
      </p:sp>
      <p:sp>
        <p:nvSpPr>
          <p:cNvPr id="14" name="Стрелка вправо 13"/>
          <p:cNvSpPr/>
          <p:nvPr/>
        </p:nvSpPr>
        <p:spPr>
          <a:xfrm rot="534682">
            <a:off x="2328863" y="2571750"/>
            <a:ext cx="941387" cy="762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33864">
            <a:off x="5514975" y="2098675"/>
            <a:ext cx="969963" cy="635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9415454">
            <a:off x="5472113" y="3248025"/>
            <a:ext cx="1008062" cy="6508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348038" y="1492250"/>
          <a:ext cx="2160587" cy="2441574"/>
        </p:xfrm>
        <a:graphic>
          <a:graphicData uri="http://schemas.openxmlformats.org/drawingml/2006/table">
            <a:tbl>
              <a:tblPr firstRow="1" bandRow="1">
                <a:tableStyleId>{59096C3E-3024-4353-87C0-A7270F41AF63}</a:tableStyleId>
              </a:tblPr>
              <a:tblGrid>
                <a:gridCol w="2160587"/>
              </a:tblGrid>
              <a:tr h="623357">
                <a:tc>
                  <a:txBody>
                    <a:bodyPr/>
                    <a:lstStyle/>
                    <a:p>
                      <a:pPr algn="ctr" defTabSz="685800" rtl="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itchFamily="34" charset="0"/>
                        <a:buNone/>
                      </a:pPr>
                      <a:r>
                        <a:rPr lang="ru-RU" altLang="ru-RU" sz="16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1. Математика</a:t>
                      </a:r>
                      <a:r>
                        <a:rPr lang="ru-RU" altLang="ru-RU" sz="1600" kern="1200" baseline="30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  <a:endParaRPr lang="ru-RU" altLang="ru-RU" sz="1600" kern="1200" baseline="30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55" marR="91455" marT="45694" marB="45694" anchor="ctr"/>
                </a:tc>
              </a:tr>
              <a:tr h="1194860">
                <a:tc>
                  <a:txBody>
                    <a:bodyPr/>
                    <a:lstStyle/>
                    <a:p>
                      <a:pPr algn="ctr" defTabSz="685800" rtl="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itchFamily="34" charset="0"/>
                        <a:buNone/>
                      </a:pPr>
                      <a:r>
                        <a:rPr lang="ru-RU" altLang="ru-RU" sz="16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2. Информатика и информационно-коммуникационные технологии (ИКТ), физика (по выбору)</a:t>
                      </a:r>
                      <a:endParaRPr lang="ru-RU" altLang="ru-RU" sz="1600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55" marR="91455" marT="45694" marB="45694" anchor="ctr"/>
                </a:tc>
              </a:tr>
              <a:tr h="623357">
                <a:tc>
                  <a:txBody>
                    <a:bodyPr/>
                    <a:lstStyle/>
                    <a:p>
                      <a:pPr algn="ctr" defTabSz="685800" rtl="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itchFamily="34" charset="0"/>
                        <a:buNone/>
                      </a:pPr>
                      <a:r>
                        <a:rPr lang="ru-RU" altLang="ru-RU" sz="1600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3. Русский язык</a:t>
                      </a:r>
                      <a:endParaRPr lang="ru-RU" altLang="ru-RU" sz="1600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55" marR="91455" marT="45694" marB="45694" anchor="ctr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13AB4E-5AAE-48FB-8F72-2D81869FD19B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32771" name="Google Shape;521;p14"/>
          <p:cNvSpPr txBox="1">
            <a:spLocks/>
          </p:cNvSpPr>
          <p:nvPr/>
        </p:nvSpPr>
        <p:spPr bwMode="auto">
          <a:xfrm>
            <a:off x="660400" y="555625"/>
            <a:ext cx="78438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Если у абитуриента только 2 ЕГЭ</a:t>
            </a:r>
          </a:p>
        </p:txBody>
      </p:sp>
      <p:sp>
        <p:nvSpPr>
          <p:cNvPr id="17" name="Прямоугольник 20"/>
          <p:cNvSpPr>
            <a:spLocks noChangeArrowheads="1"/>
          </p:cNvSpPr>
          <p:nvPr/>
        </p:nvSpPr>
        <p:spPr bwMode="auto">
          <a:xfrm>
            <a:off x="827088" y="1419225"/>
            <a:ext cx="7632700" cy="314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defTabSz="685800" eaLnBrk="1" hangingPunct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altLang="ru-RU" sz="1600" b="1">
                <a:solidFill>
                  <a:srgbClr val="002060"/>
                </a:solidFill>
              </a:rPr>
              <a:t>ЕСТЬ НАПРАВЛЕНИЯ ТВОРЧЕСКОЙ НАПРАВЛЕННОСТИ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55650" y="2066925"/>
          <a:ext cx="8064500" cy="1627188"/>
        </p:xfrm>
        <a:graphic>
          <a:graphicData uri="http://schemas.openxmlformats.org/drawingml/2006/table">
            <a:tbl>
              <a:tblPr/>
              <a:tblGrid>
                <a:gridCol w="1758950"/>
                <a:gridCol w="2419350"/>
                <a:gridCol w="1979613"/>
                <a:gridCol w="1906587"/>
              </a:tblGrid>
              <a:tr h="735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 Собеседование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 Творческое испытание (музыкальное исполнительство)</a:t>
                      </a:r>
                    </a:p>
                  </a:txBody>
                  <a:tcPr marT="45703" marB="4570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 Творческое испытание (рисунок)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1. Творческое испытание (рисунок)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2. Биология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2. Обществознание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2. Математика (профиль)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2. Литература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3. Русский язык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3. Русский язык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3. Русский язык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3. Русский язык</a:t>
                      </a:r>
                    </a:p>
                  </a:txBody>
                  <a:tcPr marT="45703" marB="457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7F0CBA4-1F66-47B1-B990-340EF19B1B9E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6147" name="Google Shape;521;p14"/>
          <p:cNvSpPr txBox="1">
            <a:spLocks/>
          </p:cNvSpPr>
          <p:nvPr/>
        </p:nvSpPr>
        <p:spPr bwMode="auto">
          <a:xfrm>
            <a:off x="-69850" y="533400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endParaRPr lang="ru-RU" altLang="ru-RU" sz="2600">
              <a:solidFill>
                <a:srgbClr val="FFFFFF"/>
              </a:solidFill>
              <a:latin typeface="Barlow SemiBold" charset="0"/>
              <a:sym typeface="Barlow SemiBold" charset="0"/>
            </a:endParaRPr>
          </a:p>
        </p:txBody>
      </p:sp>
      <p:sp>
        <p:nvSpPr>
          <p:cNvPr id="6148" name="Прямоугольник 9"/>
          <p:cNvSpPr>
            <a:spLocks noChangeArrowheads="1"/>
          </p:cNvSpPr>
          <p:nvPr/>
        </p:nvSpPr>
        <p:spPr bwMode="auto">
          <a:xfrm>
            <a:off x="611188" y="700088"/>
            <a:ext cx="5761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3200" b="1">
                <a:solidFill>
                  <a:schemeClr val="bg1"/>
                </a:solidFill>
              </a:rPr>
              <a:t>Факультет психологии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690688" y="1419225"/>
            <a:ext cx="1587" cy="3313113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571750"/>
            <a:ext cx="885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35150" y="1423988"/>
          <a:ext cx="6624638" cy="2590800"/>
        </p:xfrm>
        <a:graphic>
          <a:graphicData uri="http://schemas.openxmlformats.org/drawingml/2006/table">
            <a:tbl>
              <a:tblPr/>
              <a:tblGrid>
                <a:gridCol w="3567483"/>
                <a:gridCol w="3057155"/>
              </a:tblGrid>
              <a:tr h="138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НАПРАВЛЕНИЕ</a:t>
                      </a:r>
                    </a:p>
                  </a:txBody>
                  <a:tcPr marL="91431" marR="91431" horzOverflow="overflow">
                    <a:lnL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КЕМ БУДУ?</a:t>
                      </a:r>
                    </a:p>
                  </a:txBody>
                  <a:tcPr marL="91431" marR="91431" horzOverflow="overflow">
                    <a:lnL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Социальная психология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31" marR="91431" anchor="ctr" horzOverflow="overflow">
                    <a:lnL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психолог,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педагог-психолог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31" marR="91431" anchor="ctr" horzOverflow="overflow">
                    <a:lnL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9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Психологическое консультирование и медиация в социальной сфере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31" marR="91431" anchor="ctr" horzOverflow="overflow">
                    <a:lnL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педагог-психолог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31" marR="91431" anchor="ctr" horzOverflow="overflow">
                    <a:lnL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Практическая психология в образовании и бизнесе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31" marR="91431" anchor="ctr" horzOverflow="overflow">
                    <a:lnL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8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педагог-психолог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31" marR="91431" anchor="ctr" horzOverflow="overflow">
                    <a:lnL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9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Психолого-педагогическая коррекция и реабилитация лиц с девиантным поведением</a:t>
                      </a:r>
                    </a:p>
                  </a:txBody>
                  <a:tcPr marL="91431" marR="91431" anchor="ctr" horzOverflow="overflow">
                    <a:lnL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педагог-психолог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91431" marR="91431" anchor="ctr" horzOverflow="overflow">
                    <a:lnL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8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73A857-421A-4357-8FE0-19F0BF04A50C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33795" name="Google Shape;521;p14"/>
          <p:cNvSpPr txBox="1">
            <a:spLocks/>
          </p:cNvSpPr>
          <p:nvPr/>
        </p:nvSpPr>
        <p:spPr bwMode="auto">
          <a:xfrm>
            <a:off x="395288" y="627063"/>
            <a:ext cx="83248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Программы вступительных испытаний</a:t>
            </a:r>
          </a:p>
        </p:txBody>
      </p:sp>
      <p:pic>
        <p:nvPicPr>
          <p:cNvPr id="33796" name="Рисунок 1"/>
          <p:cNvPicPr>
            <a:picLocks noChangeAspect="1"/>
          </p:cNvPicPr>
          <p:nvPr/>
        </p:nvPicPr>
        <p:blipFill>
          <a:blip r:embed="rId3"/>
          <a:srcRect b="16010"/>
          <a:stretch>
            <a:fillRect/>
          </a:stretch>
        </p:blipFill>
        <p:spPr bwMode="auto">
          <a:xfrm>
            <a:off x="684213" y="1384300"/>
            <a:ext cx="7285037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579813"/>
            <a:ext cx="710723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D089FB5-1DE7-4866-BEFB-0EC576669D48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34819" name="Google Shape;521;p14"/>
          <p:cNvSpPr txBox="1">
            <a:spLocks/>
          </p:cNvSpPr>
          <p:nvPr/>
        </p:nvSpPr>
        <p:spPr bwMode="auto">
          <a:xfrm>
            <a:off x="660400" y="555625"/>
            <a:ext cx="78438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Минимальные баллы 2023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42988" y="1362075"/>
          <a:ext cx="7416800" cy="3525199"/>
        </p:xfrm>
        <a:graphic>
          <a:graphicData uri="http://schemas.openxmlformats.org/drawingml/2006/table">
            <a:tbl>
              <a:tblPr/>
              <a:tblGrid>
                <a:gridCol w="360070"/>
                <a:gridCol w="4752925"/>
                <a:gridCol w="2303805"/>
              </a:tblGrid>
              <a:tr h="345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№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Предмет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Минимальный балл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(из 100 баллов)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Русский язык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40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Математика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39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Физика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39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Химия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39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Биология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39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Информатика и информационно-коммуникационные технологии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44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История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35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География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40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Обществознание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45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Литература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40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Иностранный язык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английский, немецкий, французский)</a:t>
                      </a: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30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Дополнительные вступительные испытаниям творческой и профессиональной направленности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50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Вступительные испытания по программам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бакалавриата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специалитета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на базе СПО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40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14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Вступительные испытания по программам магистратуры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3" marR="68583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Arial" pitchFamily="34" charset="0"/>
                        </a:rPr>
                        <a:t>50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Arial" pitchFamily="34" charset="0"/>
                      </a:endParaRPr>
                    </a:p>
                  </a:txBody>
                  <a:tcPr marL="68586" marR="68586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EA8D520-8345-4727-AF3B-314FAD7DF773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35843" name="Google Shape;521;p14"/>
          <p:cNvSpPr txBox="1">
            <a:spLocks/>
          </p:cNvSpPr>
          <p:nvPr/>
        </p:nvSpPr>
        <p:spPr bwMode="auto">
          <a:xfrm>
            <a:off x="468313" y="700088"/>
            <a:ext cx="801528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r>
              <a:rPr lang="ru-RU" altLang="ru-RU" sz="2800" b="1">
                <a:solidFill>
                  <a:srgbClr val="FFFFFF"/>
                </a:solidFill>
                <a:sym typeface="Barlow SemiBold" charset="0"/>
              </a:rPr>
              <a:t>Бакалавриат - индивидуальные достижения </a:t>
            </a:r>
          </a:p>
        </p:txBody>
      </p:sp>
      <p:pic>
        <p:nvPicPr>
          <p:cNvPr id="3584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331913"/>
            <a:ext cx="5178425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516C7FF-8CDC-46C7-A7E6-EF2A85A573DB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36867" name="Google Shape;521;p14"/>
          <p:cNvSpPr txBox="1">
            <a:spLocks/>
          </p:cNvSpPr>
          <p:nvPr/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Arial" pitchFamily="34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Акмуллинская олимпиада</a:t>
            </a:r>
          </a:p>
        </p:txBody>
      </p:sp>
      <p:pic>
        <p:nvPicPr>
          <p:cNvPr id="36868" name="Рисунок 6" descr="-JTXn5rvzAQ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347788"/>
            <a:ext cx="36861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363913"/>
            <a:ext cx="1066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Прямоугольник 8"/>
          <p:cNvSpPr>
            <a:spLocks noChangeArrowheads="1"/>
          </p:cNvSpPr>
          <p:nvPr/>
        </p:nvSpPr>
        <p:spPr bwMode="auto">
          <a:xfrm>
            <a:off x="755650" y="4084638"/>
            <a:ext cx="21240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/>
              <a:t>https://distolimp.bspu.ru/</a:t>
            </a:r>
            <a:endParaRPr lang="ru-RU" altLang="ru-RU"/>
          </a:p>
        </p:txBody>
      </p:sp>
      <p:sp>
        <p:nvSpPr>
          <p:cNvPr id="36871" name="Прямоугольник 7"/>
          <p:cNvSpPr>
            <a:spLocks noChangeArrowheads="1"/>
          </p:cNvSpPr>
          <p:nvPr/>
        </p:nvSpPr>
        <p:spPr bwMode="auto">
          <a:xfrm>
            <a:off x="684213" y="1635125"/>
            <a:ext cx="4103687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/>
              <a:t>Поступление в БГПУ им. М.Акмуллы: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/>
              <a:t>наличие статуса </a:t>
            </a:r>
            <a:r>
              <a:rPr lang="ru-RU" altLang="ru-RU" b="1"/>
              <a:t>победителя или призера </a:t>
            </a:r>
            <a:r>
              <a:rPr lang="ru-RU" altLang="ru-RU"/>
              <a:t>олимпиады и конкурсов, проводимых в рамках Акмуллинской олимпиады школьников и студентов организаций профессионального образования –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b="1"/>
              <a:t> плюс 10 баллов.</a:t>
            </a:r>
          </a:p>
        </p:txBody>
      </p:sp>
      <p:sp>
        <p:nvSpPr>
          <p:cNvPr id="36872" name="TextBox 10"/>
          <p:cNvSpPr txBox="1">
            <a:spLocks noChangeArrowheads="1"/>
          </p:cNvSpPr>
          <p:nvPr/>
        </p:nvSpPr>
        <p:spPr bwMode="auto">
          <a:xfrm>
            <a:off x="6588125" y="2211388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A6501D-B3EB-46D8-8E96-31B7D66FC80C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37891" name="Google Shape;521;p14"/>
          <p:cNvSpPr txBox="1">
            <a:spLocks/>
          </p:cNvSpPr>
          <p:nvPr/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Arial" pitchFamily="34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Целевое обучение </a:t>
            </a:r>
          </a:p>
        </p:txBody>
      </p:sp>
      <p:sp>
        <p:nvSpPr>
          <p:cNvPr id="10" name="Google Shape;85;p14"/>
          <p:cNvSpPr txBox="1">
            <a:spLocks/>
          </p:cNvSpPr>
          <p:nvPr/>
        </p:nvSpPr>
        <p:spPr>
          <a:xfrm>
            <a:off x="827088" y="1492250"/>
            <a:ext cx="5761037" cy="142875"/>
          </a:xfrm>
          <a:prstGeom prst="rect">
            <a:avLst/>
          </a:prstGeom>
        </p:spPr>
        <p:txBody>
          <a:bodyPr spcFirstLastPara="1" lIns="91425" tIns="91425" rIns="91425" bIns="91425"/>
          <a:lstStyle/>
          <a:p>
            <a:pPr defTabSz="6858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>
              <a:solidFill>
                <a:schemeClr val="accent3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37893" name="Google Shape;149;p21"/>
          <p:cNvSpPr txBox="1">
            <a:spLocks noGrp="1"/>
          </p:cNvSpPr>
          <p:nvPr>
            <p:ph type="body" idx="1"/>
          </p:nvPr>
        </p:nvSpPr>
        <p:spPr>
          <a:xfrm>
            <a:off x="963613" y="1276350"/>
            <a:ext cx="2298700" cy="2500313"/>
          </a:xfrm>
        </p:spPr>
        <p:txBody>
          <a:bodyPr lIns="91425" tIns="91425" rIns="91425" bIns="91425"/>
          <a:lstStyle/>
          <a:p>
            <a:pPr marL="0" indent="0" algn="ctr" eaLnBrk="1" hangingPunct="1">
              <a:lnSpc>
                <a:spcPct val="115000"/>
              </a:lnSpc>
              <a:spcAft>
                <a:spcPct val="0"/>
              </a:spcAft>
              <a:buClr>
                <a:schemeClr val="accent1"/>
              </a:buClr>
              <a:buFont typeface="Barlow Light" charset="0"/>
              <a:buNone/>
            </a:pPr>
            <a:r>
              <a:rPr lang="ru-RU" altLang="ru-RU" b="1" smtClean="0">
                <a:solidFill>
                  <a:srgbClr val="053274"/>
                </a:solidFill>
                <a:latin typeface="Barlow Light" charset="0"/>
                <a:cs typeface="Arial" pitchFamily="34" charset="0"/>
                <a:sym typeface="Barlow Light" charset="0"/>
              </a:rPr>
              <a:t>Подать заявку</a:t>
            </a:r>
          </a:p>
          <a:p>
            <a:pPr marL="0" indent="0" algn="ctr" eaLnBrk="1" hangingPunct="1">
              <a:spcAft>
                <a:spcPct val="0"/>
              </a:spcAft>
              <a:buSzTx/>
              <a:buFontTx/>
              <a:buChar char="-"/>
            </a:pPr>
            <a:r>
              <a:rPr lang="ru-RU" altLang="ru-RU" sz="1400" smtClean="0">
                <a:latin typeface="Arial" pitchFamily="34" charset="0"/>
                <a:cs typeface="Arial" pitchFamily="34" charset="0"/>
              </a:rPr>
              <a:t> обратиться в отдел образования района или города</a:t>
            </a:r>
          </a:p>
          <a:p>
            <a:pPr marL="0" indent="0" algn="ctr" eaLnBrk="1" hangingPunct="1">
              <a:spcAft>
                <a:spcPct val="0"/>
              </a:spcAft>
              <a:buSzTx/>
              <a:buFontTx/>
              <a:buChar char="-"/>
            </a:pPr>
            <a:endParaRPr lang="ru-RU" altLang="ru-RU" sz="1400" smtClean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spcAft>
                <a:spcPct val="0"/>
              </a:spcAft>
              <a:buSzTx/>
              <a:buFontTx/>
              <a:buChar char="-"/>
            </a:pPr>
            <a:r>
              <a:rPr lang="ru-RU" altLang="ru-RU" sz="1400" smtClean="0">
                <a:latin typeface="Arial" pitchFamily="34" charset="0"/>
                <a:cs typeface="Arial" pitchFamily="34" charset="0"/>
              </a:rPr>
              <a:t> заказчиком может быть любая бюджетная организация</a:t>
            </a:r>
          </a:p>
        </p:txBody>
      </p:sp>
      <p:sp>
        <p:nvSpPr>
          <p:cNvPr id="37894" name="Google Shape;150;p21"/>
          <p:cNvSpPr txBox="1">
            <a:spLocks noGrp="1"/>
          </p:cNvSpPr>
          <p:nvPr>
            <p:ph type="body" idx="2"/>
          </p:nvPr>
        </p:nvSpPr>
        <p:spPr>
          <a:xfrm>
            <a:off x="3341688" y="1276350"/>
            <a:ext cx="2663825" cy="2716213"/>
          </a:xfrm>
        </p:spPr>
        <p:txBody>
          <a:bodyPr lIns="91425" tIns="91425" rIns="91425" bIns="91425"/>
          <a:lstStyle/>
          <a:p>
            <a:pPr marL="0" indent="0" algn="ctr" eaLnBrk="1" hangingPunct="1">
              <a:lnSpc>
                <a:spcPct val="115000"/>
              </a:lnSpc>
              <a:spcAft>
                <a:spcPct val="0"/>
              </a:spcAft>
              <a:buClr>
                <a:schemeClr val="accent1"/>
              </a:buClr>
              <a:buFont typeface="Barlow Light" charset="0"/>
              <a:buNone/>
            </a:pPr>
            <a:r>
              <a:rPr lang="ru-RU" altLang="ru-RU" b="1" smtClean="0">
                <a:solidFill>
                  <a:srgbClr val="053274"/>
                </a:solidFill>
                <a:latin typeface="Barlow Light" charset="0"/>
                <a:cs typeface="Arial" pitchFamily="34" charset="0"/>
                <a:sym typeface="Barlow Light" charset="0"/>
              </a:rPr>
              <a:t>Заключить договор</a:t>
            </a:r>
          </a:p>
          <a:p>
            <a:pPr marL="0" indent="0" algn="ctr" eaLnBrk="1" hangingPunct="1">
              <a:spcAft>
                <a:spcPct val="0"/>
              </a:spcAft>
              <a:buSzTx/>
              <a:buFont typeface="Barlow Light" charset="0"/>
              <a:buNone/>
            </a:pPr>
            <a:r>
              <a:rPr lang="ru-RU" altLang="ru-RU" sz="1400" smtClean="0">
                <a:latin typeface="Arial" pitchFamily="34" charset="0"/>
                <a:cs typeface="Arial" pitchFamily="34" charset="0"/>
              </a:rPr>
              <a:t>договор между:</a:t>
            </a:r>
          </a:p>
          <a:p>
            <a:pPr marL="0" indent="0" algn="ctr" eaLnBrk="1" hangingPunct="1">
              <a:spcAft>
                <a:spcPct val="0"/>
              </a:spcAft>
              <a:buSzTx/>
              <a:buFontTx/>
              <a:buChar char="-"/>
            </a:pPr>
            <a:r>
              <a:rPr lang="ru-RU" altLang="ru-RU" sz="1400" smtClean="0">
                <a:latin typeface="Arial" pitchFamily="34" charset="0"/>
                <a:cs typeface="Arial" pitchFamily="34" charset="0"/>
              </a:rPr>
              <a:t>абитуриентом (учителем)</a:t>
            </a:r>
          </a:p>
          <a:p>
            <a:pPr marL="0" indent="0" algn="ctr" eaLnBrk="1" hangingPunct="1">
              <a:spcAft>
                <a:spcPct val="0"/>
              </a:spcAft>
              <a:buSzTx/>
              <a:buFontTx/>
              <a:buChar char="-"/>
            </a:pPr>
            <a:r>
              <a:rPr lang="ru-RU" altLang="ru-RU" sz="1400" smtClean="0">
                <a:latin typeface="Arial" pitchFamily="34" charset="0"/>
                <a:cs typeface="Arial" pitchFamily="34" charset="0"/>
              </a:rPr>
              <a:t>Заказчиком (отдел образования/школа)</a:t>
            </a:r>
          </a:p>
          <a:p>
            <a:pPr marL="0" indent="0" algn="ctr" eaLnBrk="1" hangingPunct="1">
              <a:spcAft>
                <a:spcPct val="0"/>
              </a:spcAft>
              <a:buSzTx/>
              <a:buFontTx/>
              <a:buChar char="-"/>
            </a:pPr>
            <a:r>
              <a:rPr lang="ru-RU" altLang="ru-RU" sz="1400" smtClean="0">
                <a:latin typeface="Arial" pitchFamily="34" charset="0"/>
                <a:cs typeface="Arial" pitchFamily="34" charset="0"/>
              </a:rPr>
              <a:t> будущим работодателем (школа)</a:t>
            </a:r>
            <a:endParaRPr lang="ru-RU" altLang="ru-RU" smtClean="0">
              <a:solidFill>
                <a:srgbClr val="272A36"/>
              </a:solidFill>
              <a:latin typeface="Barlow Light" charset="0"/>
              <a:cs typeface="Arial" pitchFamily="34" charset="0"/>
              <a:sym typeface="Barlow Light" charset="0"/>
            </a:endParaRPr>
          </a:p>
        </p:txBody>
      </p:sp>
      <p:sp>
        <p:nvSpPr>
          <p:cNvPr id="33799" name="Google Shape;151;p21"/>
          <p:cNvSpPr txBox="1">
            <a:spLocks/>
          </p:cNvSpPr>
          <p:nvPr/>
        </p:nvSpPr>
        <p:spPr bwMode="auto">
          <a:xfrm>
            <a:off x="6084888" y="1360488"/>
            <a:ext cx="2443162" cy="2854325"/>
          </a:xfrm>
          <a:prstGeom prst="rect">
            <a:avLst/>
          </a:prstGeom>
          <a:noFill/>
          <a:ln>
            <a:noFill/>
          </a:ln>
          <a:extLst/>
        </p:spPr>
        <p:txBody>
          <a:bodyPr lIns="91425" tIns="91425" rIns="91425" bIns="91425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ts val="600"/>
              </a:spcBef>
              <a:buClr>
                <a:schemeClr val="accent1"/>
              </a:buClr>
              <a:buSzPts val="2000"/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solidFill>
                  <a:schemeClr val="tx1">
                    <a:lumMod val="75000"/>
                  </a:schemeClr>
                </a:solidFill>
                <a:latin typeface="Barlow Light" charset="0"/>
              </a:rPr>
              <a:t>Пройти обучение</a:t>
            </a: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FontTx/>
              <a:buChar char="-"/>
              <a:defRPr/>
            </a:pPr>
            <a:r>
              <a:rPr lang="ru-RU" altLang="ru-RU" dirty="0" smtClean="0"/>
              <a:t> бюджетное место</a:t>
            </a: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FontTx/>
              <a:buChar char="-"/>
              <a:defRPr/>
            </a:pPr>
            <a:r>
              <a:rPr lang="ru-RU" altLang="ru-RU" dirty="0" smtClean="0"/>
              <a:t> стипендия </a:t>
            </a: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FontTx/>
              <a:buChar char="-"/>
              <a:defRPr/>
            </a:pPr>
            <a:r>
              <a:rPr lang="ru-RU" altLang="ru-RU" dirty="0" smtClean="0"/>
              <a:t> общежитие</a:t>
            </a: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FontTx/>
              <a:buChar char="-"/>
              <a:defRPr/>
            </a:pPr>
            <a:r>
              <a:rPr lang="ru-RU" altLang="ru-RU" dirty="0" smtClean="0"/>
              <a:t> меры поддержки от заказчика</a:t>
            </a: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FontTx/>
              <a:buChar char="-"/>
              <a:defRPr/>
            </a:pPr>
            <a:r>
              <a:rPr lang="ru-RU" altLang="ru-RU" dirty="0" smtClean="0"/>
              <a:t> гарантия трудоустройства на </a:t>
            </a:r>
          </a:p>
          <a:p>
            <a:pPr algn="ctr" eaLnBrk="1" hangingPunct="1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ru-RU" altLang="ru-RU" dirty="0" smtClean="0"/>
              <a:t>3 года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endParaRPr lang="ru-RU" altLang="ru-RU" dirty="0" smtClean="0"/>
          </a:p>
        </p:txBody>
      </p:sp>
      <p:sp>
        <p:nvSpPr>
          <p:cNvPr id="37896" name="Прямоугольник 11"/>
          <p:cNvSpPr>
            <a:spLocks noChangeArrowheads="1"/>
          </p:cNvSpPr>
          <p:nvPr/>
        </p:nvSpPr>
        <p:spPr bwMode="auto">
          <a:xfrm>
            <a:off x="1187450" y="3940175"/>
            <a:ext cx="56880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800" b="1">
                <a:solidFill>
                  <a:srgbClr val="31302B"/>
                </a:solidFill>
              </a:rPr>
              <a:t>От 10% до 30% от всех мест – отдельный конкурс</a:t>
            </a:r>
            <a:endParaRPr lang="en-US" altLang="ru-RU" sz="2800" b="1">
              <a:solidFill>
                <a:srgbClr val="31302B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504950"/>
            <a:ext cx="50038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5064E5-0CDF-4A0A-923F-842AFD3CBD8B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38916" name="Google Shape;521;p14"/>
          <p:cNvSpPr txBox="1">
            <a:spLocks/>
          </p:cNvSpPr>
          <p:nvPr/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Arial" pitchFamily="34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Целевое обучение </a:t>
            </a:r>
          </a:p>
        </p:txBody>
      </p:sp>
      <p:sp>
        <p:nvSpPr>
          <p:cNvPr id="10" name="Google Shape;85;p14"/>
          <p:cNvSpPr txBox="1">
            <a:spLocks/>
          </p:cNvSpPr>
          <p:nvPr/>
        </p:nvSpPr>
        <p:spPr>
          <a:xfrm>
            <a:off x="827088" y="1492250"/>
            <a:ext cx="5761037" cy="142875"/>
          </a:xfrm>
          <a:prstGeom prst="rect">
            <a:avLst/>
          </a:prstGeom>
        </p:spPr>
        <p:txBody>
          <a:bodyPr spcFirstLastPara="1" lIns="91425" tIns="91425" rIns="91425" bIns="91425"/>
          <a:lstStyle/>
          <a:p>
            <a:pPr defTabSz="6858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>
              <a:solidFill>
                <a:schemeClr val="accent3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38918" name="TextBox 19"/>
          <p:cNvSpPr txBox="1">
            <a:spLocks noChangeArrowheads="1"/>
          </p:cNvSpPr>
          <p:nvPr/>
        </p:nvSpPr>
        <p:spPr bwMode="auto">
          <a:xfrm>
            <a:off x="5264150" y="1492250"/>
            <a:ext cx="324008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dirty="0"/>
              <a:t>Трехсторонний договор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dirty="0"/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dirty="0"/>
              <a:t>Обучение на бюджетных местах!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dirty="0"/>
              <a:t>Платить за образование не нужно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dirty="0"/>
              <a:t> (ни заказчику, ни гражданину) </a:t>
            </a:r>
          </a:p>
        </p:txBody>
      </p:sp>
      <p:sp>
        <p:nvSpPr>
          <p:cNvPr id="8" name="Стрелка углом 7"/>
          <p:cNvSpPr/>
          <p:nvPr/>
        </p:nvSpPr>
        <p:spPr>
          <a:xfrm rot="16200000" flipH="1">
            <a:off x="2294732" y="1980406"/>
            <a:ext cx="908050" cy="960437"/>
          </a:xfrm>
          <a:prstGeom prst="bentArrow">
            <a:avLst>
              <a:gd name="adj1" fmla="val 12438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132138" y="3363913"/>
            <a:ext cx="1328737" cy="187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8921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2787774"/>
            <a:ext cx="12541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7AEA5CF-5949-485E-ADD3-5269C0ED8DF0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39939" name="Google Shape;521;p14"/>
          <p:cNvSpPr txBox="1">
            <a:spLocks/>
          </p:cNvSpPr>
          <p:nvPr/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Arial" pitchFamily="34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Целевое обучение </a:t>
            </a:r>
          </a:p>
        </p:txBody>
      </p:sp>
      <p:sp>
        <p:nvSpPr>
          <p:cNvPr id="10" name="Google Shape;85;p14"/>
          <p:cNvSpPr txBox="1">
            <a:spLocks/>
          </p:cNvSpPr>
          <p:nvPr/>
        </p:nvSpPr>
        <p:spPr>
          <a:xfrm>
            <a:off x="827088" y="1492250"/>
            <a:ext cx="5761037" cy="142875"/>
          </a:xfrm>
          <a:prstGeom prst="rect">
            <a:avLst/>
          </a:prstGeom>
        </p:spPr>
        <p:txBody>
          <a:bodyPr spcFirstLastPara="1" lIns="91425" tIns="91425" rIns="91425" bIns="91425"/>
          <a:lstStyle/>
          <a:p>
            <a:pPr defTabSz="6858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>
              <a:solidFill>
                <a:schemeClr val="accent3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35845" name="Google Shape;149;p21"/>
          <p:cNvSpPr txBox="1">
            <a:spLocks noGrp="1"/>
          </p:cNvSpPr>
          <p:nvPr>
            <p:ph type="body" idx="1"/>
          </p:nvPr>
        </p:nvSpPr>
        <p:spPr>
          <a:xfrm>
            <a:off x="1042988" y="1635125"/>
            <a:ext cx="2592387" cy="1008063"/>
          </a:xfrm>
          <a:solidFill>
            <a:schemeClr val="tx1">
              <a:lumMod val="60000"/>
              <a:lumOff val="40000"/>
            </a:schemeClr>
          </a:solidFill>
        </p:spPr>
        <p:txBody>
          <a:bodyPr lIns="91425" tIns="91425" rIns="91425" bIns="91425"/>
          <a:lstStyle/>
          <a:p>
            <a:pPr marL="0" indent="0" algn="ctr" eaLnBrk="1" hangingPunct="1">
              <a:lnSpc>
                <a:spcPct val="115000"/>
              </a:lnSpc>
              <a:spcAft>
                <a:spcPct val="0"/>
              </a:spcAft>
              <a:buClr>
                <a:schemeClr val="accent1"/>
              </a:buClr>
              <a:buFont typeface="Barlow Light" charset="0"/>
              <a:buNone/>
            </a:pPr>
            <a:r>
              <a:rPr lang="ru-RU" altLang="ru-RU" smtClean="0">
                <a:solidFill>
                  <a:srgbClr val="272A36"/>
                </a:solidFill>
                <a:latin typeface="Barlow Light" charset="0"/>
                <a:cs typeface="Arial" pitchFamily="34" charset="0"/>
                <a:sym typeface="Barlow Light" charset="0"/>
              </a:rPr>
              <a:t>Обязательства </a:t>
            </a:r>
            <a:br>
              <a:rPr lang="ru-RU" altLang="ru-RU" smtClean="0">
                <a:solidFill>
                  <a:srgbClr val="272A36"/>
                </a:solidFill>
                <a:latin typeface="Barlow Light" charset="0"/>
                <a:cs typeface="Arial" pitchFamily="34" charset="0"/>
                <a:sym typeface="Barlow Light" charset="0"/>
              </a:rPr>
            </a:br>
            <a:r>
              <a:rPr lang="ru-RU" altLang="ru-RU" b="1" smtClean="0">
                <a:solidFill>
                  <a:srgbClr val="272A36"/>
                </a:solidFill>
                <a:latin typeface="Barlow Light" charset="0"/>
                <a:cs typeface="Arial" pitchFamily="34" charset="0"/>
                <a:sym typeface="Barlow Light" charset="0"/>
              </a:rPr>
              <a:t>заказчика</a:t>
            </a:r>
            <a:endParaRPr lang="ru-RU" altLang="ru-RU" sz="11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851275" y="1851025"/>
            <a:ext cx="1081088" cy="5762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76825" y="1563688"/>
          <a:ext cx="3167063" cy="1106487"/>
        </p:xfrm>
        <a:graphic>
          <a:graphicData uri="http://schemas.openxmlformats.org/drawingml/2006/table">
            <a:tbl>
              <a:tblPr/>
              <a:tblGrid>
                <a:gridCol w="3167063"/>
              </a:tblGrid>
              <a:tr h="735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по организации предоставления / предоставлению гражданину в период обучения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мер поддержки</a:t>
                      </a:r>
                    </a:p>
                  </a:txBody>
                  <a:tcPr marT="45700" marB="457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по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трудоустройству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гражданина</a:t>
                      </a:r>
                    </a:p>
                  </a:txBody>
                  <a:tcPr marT="45700" marB="457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Google Shape;85;p14"/>
          <p:cNvSpPr txBox="1">
            <a:spLocks/>
          </p:cNvSpPr>
          <p:nvPr/>
        </p:nvSpPr>
        <p:spPr>
          <a:xfrm>
            <a:off x="827088" y="3054350"/>
            <a:ext cx="5761037" cy="142875"/>
          </a:xfrm>
          <a:prstGeom prst="rect">
            <a:avLst/>
          </a:prstGeom>
        </p:spPr>
        <p:txBody>
          <a:bodyPr spcFirstLastPara="1" lIns="91425" tIns="91425" rIns="91425" bIns="91425"/>
          <a:lstStyle/>
          <a:p>
            <a:pPr defTabSz="6858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>
              <a:solidFill>
                <a:schemeClr val="accent3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35856" name="Google Shape;149;p21"/>
          <p:cNvSpPr txBox="1">
            <a:spLocks noGrp="1"/>
          </p:cNvSpPr>
          <p:nvPr>
            <p:ph type="body" idx="1"/>
          </p:nvPr>
        </p:nvSpPr>
        <p:spPr>
          <a:xfrm>
            <a:off x="1042988" y="3197225"/>
            <a:ext cx="2592387" cy="1008063"/>
          </a:xfrm>
          <a:solidFill>
            <a:schemeClr val="tx1">
              <a:lumMod val="60000"/>
              <a:lumOff val="40000"/>
            </a:schemeClr>
          </a:solidFill>
        </p:spPr>
        <p:txBody>
          <a:bodyPr lIns="91425" tIns="91425" rIns="91425" bIns="91425"/>
          <a:lstStyle/>
          <a:p>
            <a:pPr marL="0" indent="0" algn="ctr" eaLnBrk="1" hangingPunct="1">
              <a:lnSpc>
                <a:spcPct val="115000"/>
              </a:lnSpc>
              <a:spcAft>
                <a:spcPct val="0"/>
              </a:spcAft>
              <a:buClr>
                <a:schemeClr val="accent1"/>
              </a:buClr>
              <a:buFont typeface="Barlow Light" charset="0"/>
              <a:buNone/>
            </a:pPr>
            <a:r>
              <a:rPr lang="ru-RU" altLang="ru-RU" smtClean="0">
                <a:solidFill>
                  <a:srgbClr val="272A36"/>
                </a:solidFill>
                <a:latin typeface="Barlow Light" charset="0"/>
                <a:cs typeface="Arial" pitchFamily="34" charset="0"/>
                <a:sym typeface="Barlow Light" charset="0"/>
              </a:rPr>
              <a:t>Обязательства </a:t>
            </a:r>
            <a:br>
              <a:rPr lang="ru-RU" altLang="ru-RU" smtClean="0">
                <a:solidFill>
                  <a:srgbClr val="272A36"/>
                </a:solidFill>
                <a:latin typeface="Barlow Light" charset="0"/>
                <a:cs typeface="Arial" pitchFamily="34" charset="0"/>
                <a:sym typeface="Barlow Light" charset="0"/>
              </a:rPr>
            </a:br>
            <a:r>
              <a:rPr lang="ru-RU" altLang="ru-RU" b="1" smtClean="0">
                <a:solidFill>
                  <a:srgbClr val="272A36"/>
                </a:solidFill>
                <a:latin typeface="Barlow Light" charset="0"/>
                <a:cs typeface="Arial" pitchFamily="34" charset="0"/>
                <a:sym typeface="Barlow Light" charset="0"/>
              </a:rPr>
              <a:t> гражданина</a:t>
            </a:r>
            <a:endParaRPr lang="ru-RU" altLang="ru-RU" sz="11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851275" y="3413125"/>
            <a:ext cx="1081088" cy="5762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076825" y="3125788"/>
          <a:ext cx="3167063" cy="1255712"/>
        </p:xfrm>
        <a:graphic>
          <a:graphicData uri="http://schemas.openxmlformats.org/drawingml/2006/table">
            <a:tbl>
              <a:tblPr/>
              <a:tblGrid>
                <a:gridCol w="3167063"/>
              </a:tblGrid>
              <a:tr h="520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по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освоению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образовательной 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программы  (не отчисляться)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698" marB="456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по осуществлению трудовой 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деятельности в течение 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не менее 3 лет </a:t>
                      </a:r>
                    </a:p>
                  </a:txBody>
                  <a:tcPr marT="45698" marB="456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75B8AFF-A07E-4596-89F8-47948BE4A9B0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40963" name="Google Shape;521;p14"/>
          <p:cNvSpPr txBox="1">
            <a:spLocks/>
          </p:cNvSpPr>
          <p:nvPr/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Arial" pitchFamily="34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Целевое обучение </a:t>
            </a:r>
          </a:p>
        </p:txBody>
      </p:sp>
      <p:sp>
        <p:nvSpPr>
          <p:cNvPr id="40964" name="Текст 15"/>
          <p:cNvSpPr txBox="1">
            <a:spLocks noGrp="1"/>
          </p:cNvSpPr>
          <p:nvPr>
            <p:ph type="body" idx="1"/>
          </p:nvPr>
        </p:nvSpPr>
        <p:spPr>
          <a:xfrm>
            <a:off x="971550" y="1563688"/>
            <a:ext cx="7200900" cy="2890837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ct val="0"/>
              </a:spcAft>
              <a:buClr>
                <a:schemeClr val="accent1"/>
              </a:buClr>
              <a:buFont typeface="Barlow Light" charset="0"/>
              <a:buNone/>
            </a:pPr>
            <a:r>
              <a:rPr lang="ru-RU" altLang="ru-RU" b="1" smtClean="0">
                <a:solidFill>
                  <a:srgbClr val="272A36"/>
                </a:solidFill>
                <a:latin typeface="Arial" pitchFamily="34" charset="0"/>
                <a:cs typeface="Arial" pitchFamily="34" charset="0"/>
                <a:sym typeface="Barlow Light" charset="0"/>
              </a:rPr>
              <a:t>Преимущества:</a:t>
            </a:r>
          </a:p>
          <a:p>
            <a:pPr eaLnBrk="1" hangingPunct="1">
              <a:lnSpc>
                <a:spcPct val="115000"/>
              </a:lnSpc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altLang="ru-RU" smtClean="0">
                <a:solidFill>
                  <a:srgbClr val="272A36"/>
                </a:solidFill>
                <a:latin typeface="Arial" pitchFamily="34" charset="0"/>
                <a:cs typeface="Arial" pitchFamily="34" charset="0"/>
                <a:sym typeface="Barlow Light" charset="0"/>
              </a:rPr>
              <a:t>Отдельный конкурс – больше шансов поступить</a:t>
            </a:r>
          </a:p>
          <a:p>
            <a:pPr eaLnBrk="1" hangingPunct="1">
              <a:lnSpc>
                <a:spcPct val="115000"/>
              </a:lnSpc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altLang="ru-RU" smtClean="0">
                <a:solidFill>
                  <a:srgbClr val="272A36"/>
                </a:solidFill>
                <a:latin typeface="Arial" pitchFamily="34" charset="0"/>
                <a:cs typeface="Arial" pitchFamily="34" charset="0"/>
                <a:sym typeface="Barlow Light" charset="0"/>
              </a:rPr>
              <a:t>Зачисление первой волной, раньше бюджетников</a:t>
            </a:r>
          </a:p>
          <a:p>
            <a:pPr eaLnBrk="1" hangingPunct="1">
              <a:lnSpc>
                <a:spcPct val="115000"/>
              </a:lnSpc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altLang="ru-RU" smtClean="0">
                <a:solidFill>
                  <a:srgbClr val="272A36"/>
                </a:solidFill>
                <a:latin typeface="Arial" pitchFamily="34" charset="0"/>
                <a:cs typeface="Arial" pitchFamily="34" charset="0"/>
                <a:sym typeface="Barlow Light" charset="0"/>
              </a:rPr>
              <a:t>Меры поддержки </a:t>
            </a:r>
          </a:p>
          <a:p>
            <a:pPr eaLnBrk="1" hangingPunct="1">
              <a:lnSpc>
                <a:spcPct val="115000"/>
              </a:lnSpc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altLang="ru-RU" smtClean="0">
                <a:solidFill>
                  <a:srgbClr val="272A36"/>
                </a:solidFill>
                <a:latin typeface="Arial" pitchFamily="34" charset="0"/>
                <a:cs typeface="Arial" pitchFamily="34" charset="0"/>
                <a:sym typeface="Barlow Light" charset="0"/>
              </a:rPr>
              <a:t>Рабочее место на 3 года минимум</a:t>
            </a:r>
          </a:p>
          <a:p>
            <a:pPr eaLnBrk="1" hangingPunct="1">
              <a:lnSpc>
                <a:spcPct val="115000"/>
              </a:lnSpc>
              <a:spcAft>
                <a:spcPct val="0"/>
              </a:spcAft>
              <a:buClr>
                <a:schemeClr val="accent1"/>
              </a:buClr>
              <a:buFont typeface="Barlow Light" charset="0"/>
              <a:buChar char="▪"/>
            </a:pPr>
            <a:endParaRPr lang="ru-RU" altLang="ru-RU" smtClean="0">
              <a:solidFill>
                <a:srgbClr val="272A36"/>
              </a:solidFill>
              <a:latin typeface="Barlow Light" charset="0"/>
              <a:cs typeface="Arial" pitchFamily="34" charset="0"/>
              <a:sym typeface="Barlow Light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3B043-2BF3-4FDE-967F-24758863440E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41987" name="Google Shape;521;p14"/>
          <p:cNvSpPr txBox="1">
            <a:spLocks/>
          </p:cNvSpPr>
          <p:nvPr/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Arial" pitchFamily="34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Целевое обучение 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9950" y="1617663"/>
            <a:ext cx="63642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2339975" y="3813175"/>
            <a:ext cx="2101850" cy="73025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620838" y="3351213"/>
            <a:ext cx="719137" cy="64770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1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838" y="1509713"/>
            <a:ext cx="1247775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1DC5EFF-0E76-4EB6-A300-B4EDDB44AFDD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43011" name="Google Shape;521;p14"/>
          <p:cNvSpPr txBox="1">
            <a:spLocks/>
          </p:cNvSpPr>
          <p:nvPr/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Arial" pitchFamily="34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Целевое обучение </a:t>
            </a:r>
          </a:p>
        </p:txBody>
      </p:sp>
      <p:sp>
        <p:nvSpPr>
          <p:cNvPr id="43012" name="TextBox 10"/>
          <p:cNvSpPr txBox="1">
            <a:spLocks noChangeArrowheads="1"/>
          </p:cNvSpPr>
          <p:nvPr/>
        </p:nvSpPr>
        <p:spPr bwMode="auto">
          <a:xfrm>
            <a:off x="1630363" y="3933825"/>
            <a:ext cx="295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800"/>
              <a:t>Скачать в формате *</a:t>
            </a:r>
            <a:r>
              <a:rPr lang="en-US" altLang="ru-RU" sz="1800"/>
              <a:t>doc</a:t>
            </a:r>
            <a:endParaRPr lang="ru-RU" altLang="ru-RU" sz="1800"/>
          </a:p>
        </p:txBody>
      </p:sp>
      <p:pic>
        <p:nvPicPr>
          <p:cNvPr id="4301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074863"/>
            <a:ext cx="17240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063750"/>
            <a:ext cx="169703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Box 10"/>
          <p:cNvSpPr txBox="1">
            <a:spLocks noChangeArrowheads="1"/>
          </p:cNvSpPr>
          <p:nvPr/>
        </p:nvSpPr>
        <p:spPr bwMode="auto">
          <a:xfrm>
            <a:off x="5364163" y="3940175"/>
            <a:ext cx="2500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800"/>
              <a:t>Образец договора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83D2644-4716-46F6-BD5E-256405F8DBC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7171" name="Google Shape;521;p14"/>
          <p:cNvSpPr txBox="1">
            <a:spLocks/>
          </p:cNvSpPr>
          <p:nvPr/>
        </p:nvSpPr>
        <p:spPr bwMode="auto">
          <a:xfrm>
            <a:off x="-69850" y="533400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endParaRPr lang="ru-RU" altLang="ru-RU" sz="2600">
              <a:solidFill>
                <a:srgbClr val="FFFFFF"/>
              </a:solidFill>
              <a:latin typeface="Barlow SemiBold" charset="0"/>
              <a:sym typeface="Barlow SemiBold" charset="0"/>
            </a:endParaRPr>
          </a:p>
        </p:txBody>
      </p:sp>
      <p:sp>
        <p:nvSpPr>
          <p:cNvPr id="7172" name="Прямоугольник 9"/>
          <p:cNvSpPr>
            <a:spLocks noChangeArrowheads="1"/>
          </p:cNvSpPr>
          <p:nvPr/>
        </p:nvSpPr>
        <p:spPr bwMode="auto">
          <a:xfrm>
            <a:off x="611188" y="700088"/>
            <a:ext cx="5761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3200" b="1">
                <a:solidFill>
                  <a:schemeClr val="bg1"/>
                </a:solidFill>
              </a:rPr>
              <a:t>Институт педагогики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690688" y="1419225"/>
            <a:ext cx="1587" cy="3313113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427288"/>
            <a:ext cx="10096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763713" y="1419225"/>
          <a:ext cx="6696075" cy="3568967"/>
        </p:xfrm>
        <a:graphic>
          <a:graphicData uri="http://schemas.openxmlformats.org/drawingml/2006/table">
            <a:tbl>
              <a:tblPr/>
              <a:tblGrid>
                <a:gridCol w="4017962"/>
                <a:gridCol w="2678113"/>
              </a:tblGrid>
              <a:tr h="304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НАПРАВЛЕНИЕ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КЕМ БУДУ?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631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Начальное 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начальных классов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518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Дошкольное образование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воспитатель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371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Художественное образование (хореография)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хореографии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371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Музыкальное 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музыки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1371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Дополнительное образование (воспитательная работа и история)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учитель истории, старший вожатый, педагог-организатор,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руководитель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детских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объединений, заместитель директора по УВР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21;p14"/>
          <p:cNvSpPr txBox="1">
            <a:spLocks/>
          </p:cNvSpPr>
          <p:nvPr/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2600"/>
              <a:defRPr/>
            </a:pPr>
            <a:r>
              <a:rPr lang="ru-RU" sz="2600" dirty="0" smtClean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АНОНС МЕРОПРИЯТИЙ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347614"/>
            <a:ext cx="4968552" cy="36086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b="1" dirty="0" smtClean="0"/>
              <a:t>18 февраля 2023 </a:t>
            </a:r>
            <a:r>
              <a:rPr lang="ru-RU" sz="2000" b="1" dirty="0" smtClean="0"/>
              <a:t>г</a:t>
            </a:r>
            <a:r>
              <a:rPr lang="ru-RU" sz="2000" b="1" dirty="0" smtClean="0"/>
              <a:t>.</a:t>
            </a:r>
          </a:p>
          <a:p>
            <a:pPr algn="ctr"/>
            <a:r>
              <a:rPr lang="ru-RU" sz="2000" b="1" dirty="0" smtClean="0"/>
              <a:t>10.00 ч.</a:t>
            </a:r>
            <a:endParaRPr lang="ru-RU" sz="2000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sz="2000" b="1" dirty="0" smtClean="0"/>
              <a:t>КОЛЛЕДЖ </a:t>
            </a:r>
          </a:p>
          <a:p>
            <a:pPr algn="ctr"/>
            <a:r>
              <a:rPr lang="ru-RU" sz="2000" b="1" dirty="0" smtClean="0"/>
              <a:t>Г. Уфа, ул. Белякова, 25</a:t>
            </a:r>
          </a:p>
          <a:p>
            <a:pPr algn="ctr"/>
            <a:r>
              <a:rPr lang="ru-RU" sz="2000" b="1" dirty="0"/>
              <a:t>(+7 (347) 246-66-25; </a:t>
            </a:r>
            <a:r>
              <a:rPr lang="ru-RU" sz="2000" b="1" dirty="0" smtClean="0"/>
              <a:t>246-55-38) </a:t>
            </a:r>
            <a:endParaRPr lang="ru-RU" sz="2000" b="1" dirty="0"/>
          </a:p>
          <a:p>
            <a:pPr algn="ctr"/>
            <a:endParaRPr lang="ru-RU" sz="1600" b="1" dirty="0" smtClean="0"/>
          </a:p>
          <a:p>
            <a:pPr algn="ctr"/>
            <a:r>
              <a:rPr lang="ru-RU" sz="2000" b="1" dirty="0" smtClean="0"/>
              <a:t>Правила приема </a:t>
            </a:r>
            <a:r>
              <a:rPr lang="ru-RU" sz="2000" b="1" dirty="0" smtClean="0"/>
              <a:t>2023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Мастер-классы</a:t>
            </a:r>
          </a:p>
          <a:p>
            <a:pPr algn="ctr"/>
            <a:r>
              <a:rPr lang="ru-RU" sz="2000" b="1" dirty="0" smtClean="0"/>
              <a:t>Встреча с директором и преподавателями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Ответы на вопросы</a:t>
            </a:r>
            <a:endParaRPr lang="ru-RU" sz="2000" dirty="0"/>
          </a:p>
        </p:txBody>
      </p:sp>
      <p:pic>
        <p:nvPicPr>
          <p:cNvPr id="5" name="Picture 2" descr="Картинки по запросу день открытых двере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584" y="1563638"/>
            <a:ext cx="2400014" cy="3202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65498C-7764-4D2E-9F2A-5FDE81FC8321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44035" name="Google Shape;521;p14"/>
          <p:cNvSpPr txBox="1">
            <a:spLocks/>
          </p:cNvSpPr>
          <p:nvPr/>
        </p:nvSpPr>
        <p:spPr bwMode="auto">
          <a:xfrm>
            <a:off x="660400" y="663575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Arial" pitchFamily="34" charset="0"/>
              <a:buNone/>
            </a:pPr>
            <a:r>
              <a:rPr lang="ru-RU" altLang="ru-RU" sz="3200" b="1">
                <a:solidFill>
                  <a:srgbClr val="FFFFFF"/>
                </a:solidFill>
                <a:sym typeface="Barlow SemiBold" charset="0"/>
              </a:rPr>
              <a:t>Контакты</a:t>
            </a:r>
          </a:p>
        </p:txBody>
      </p:sp>
      <p:sp>
        <p:nvSpPr>
          <p:cNvPr id="44036" name="Прямоугольник 16"/>
          <p:cNvSpPr>
            <a:spLocks noChangeArrowheads="1"/>
          </p:cNvSpPr>
          <p:nvPr/>
        </p:nvSpPr>
        <p:spPr bwMode="auto">
          <a:xfrm>
            <a:off x="2489200" y="2027238"/>
            <a:ext cx="3784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b="1">
                <a:solidFill>
                  <a:srgbClr val="070709"/>
                </a:solidFill>
              </a:rPr>
              <a:t>г. Уфа, ул. Октябрьской революции, 3А, 2 корпус, 100 кабинет</a:t>
            </a:r>
          </a:p>
        </p:txBody>
      </p:sp>
      <p:pic>
        <p:nvPicPr>
          <p:cNvPr id="44037" name="Picture 14"/>
          <p:cNvPicPr>
            <a:picLocks noChangeAspect="1" noChangeArrowheads="1"/>
          </p:cNvPicPr>
          <p:nvPr/>
        </p:nvPicPr>
        <p:blipFill>
          <a:blip r:embed="rId3"/>
          <a:srcRect l="14723" t="4843" r="14984" b="7980"/>
          <a:stretch>
            <a:fillRect/>
          </a:stretch>
        </p:blipFill>
        <p:spPr bwMode="auto">
          <a:xfrm>
            <a:off x="1820863" y="2781300"/>
            <a:ext cx="1582737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http://qrcoder.ru/code/?https%3A%2F%2Fvk.com%2Fbspu.abitur&amp;4&amp;0"/>
          <p:cNvPicPr>
            <a:picLocks noChangeAspect="1" noChangeArrowheads="1"/>
          </p:cNvPicPr>
          <p:nvPr/>
        </p:nvPicPr>
        <p:blipFill>
          <a:blip r:embed="rId4"/>
          <a:srcRect l="6145" t="6058" r="5867" b="5933"/>
          <a:stretch>
            <a:fillRect/>
          </a:stretch>
        </p:blipFill>
        <p:spPr bwMode="auto">
          <a:xfrm>
            <a:off x="5446713" y="2689225"/>
            <a:ext cx="16557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 descr="https://static.tildacdn.com/tild6665-3333-4436-b963-376563633565/call_icon_v3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178338" y="1368693"/>
            <a:ext cx="642249" cy="642249"/>
          </a:xfrm>
          <a:prstGeom prst="rect">
            <a:avLst/>
          </a:prstGeom>
          <a:noFill/>
          <a:extLst/>
        </p:spPr>
      </p:pic>
      <p:sp>
        <p:nvSpPr>
          <p:cNvPr id="44040" name="Прямоугольник 2"/>
          <p:cNvSpPr>
            <a:spLocks noChangeArrowheads="1"/>
          </p:cNvSpPr>
          <p:nvPr/>
        </p:nvSpPr>
        <p:spPr bwMode="auto">
          <a:xfrm>
            <a:off x="692150" y="2073275"/>
            <a:ext cx="1614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b="1">
                <a:solidFill>
                  <a:srgbClr val="070709"/>
                </a:solidFill>
              </a:rPr>
              <a:t>8 (347) 287-99-99</a:t>
            </a:r>
          </a:p>
        </p:txBody>
      </p:sp>
      <p:sp>
        <p:nvSpPr>
          <p:cNvPr id="44041" name="Прямоугольник 3"/>
          <p:cNvSpPr>
            <a:spLocks noChangeArrowheads="1"/>
          </p:cNvSpPr>
          <p:nvPr/>
        </p:nvSpPr>
        <p:spPr bwMode="auto">
          <a:xfrm>
            <a:off x="6816725" y="2108200"/>
            <a:ext cx="122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en-US" altLang="ru-RU" b="1">
                <a:solidFill>
                  <a:srgbClr val="070709"/>
                </a:solidFill>
                <a:sym typeface="Montserrat" charset="-52"/>
              </a:rPr>
              <a:t>pk@bspu.ru</a:t>
            </a:r>
          </a:p>
        </p:txBody>
      </p:sp>
      <p:sp>
        <p:nvSpPr>
          <p:cNvPr id="44042" name="Прямоугольник 16"/>
          <p:cNvSpPr>
            <a:spLocks noChangeArrowheads="1"/>
          </p:cNvSpPr>
          <p:nvPr/>
        </p:nvSpPr>
        <p:spPr bwMode="auto">
          <a:xfrm>
            <a:off x="1517650" y="4335463"/>
            <a:ext cx="2266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en-US" altLang="ru-RU" b="1">
                <a:solidFill>
                  <a:srgbClr val="070709"/>
                </a:solidFill>
                <a:latin typeface="Montserrat" charset="-52"/>
                <a:sym typeface="Montserrat" charset="-52"/>
              </a:rPr>
              <a:t>https://abitur.bspu.ru/</a:t>
            </a:r>
            <a:endParaRPr lang="ru-RU" altLang="ru-RU" b="1">
              <a:solidFill>
                <a:srgbClr val="070709"/>
              </a:solidFill>
              <a:latin typeface="Montserrat" charset="-52"/>
              <a:sym typeface="Montserrat" charset="-52"/>
            </a:endParaRPr>
          </a:p>
        </p:txBody>
      </p:sp>
      <p:sp>
        <p:nvSpPr>
          <p:cNvPr id="44043" name="Прямоугольник 17"/>
          <p:cNvSpPr>
            <a:spLocks noChangeArrowheads="1"/>
          </p:cNvSpPr>
          <p:nvPr/>
        </p:nvSpPr>
        <p:spPr bwMode="auto">
          <a:xfrm>
            <a:off x="4859338" y="4344988"/>
            <a:ext cx="2703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en-US" altLang="ru-RU" b="1">
                <a:solidFill>
                  <a:srgbClr val="070709"/>
                </a:solidFill>
                <a:latin typeface="Montserrat" charset="-52"/>
                <a:sym typeface="Montserrat" charset="-52"/>
              </a:rPr>
              <a:t>https://vk.com/bspu.abitur</a:t>
            </a:r>
            <a:endParaRPr lang="ru-RU" altLang="ru-RU" b="1">
              <a:solidFill>
                <a:srgbClr val="070709"/>
              </a:solidFill>
              <a:latin typeface="Montserrat" charset="-52"/>
              <a:sym typeface="Montserrat" charset="-52"/>
            </a:endParaRPr>
          </a:p>
        </p:txBody>
      </p:sp>
      <p:pic>
        <p:nvPicPr>
          <p:cNvPr id="44044" name="Picture 12" descr="https://sch2087uv.mskobr.ru/files/Icon/bbd4d56b4bba4243a573025cbd26c05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6363" y="1368425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24" descr="https://elit-maket.ru/wp-content/uploads/2021/06/article-28.jpg"/>
          <p:cNvPicPr>
            <a:picLocks noChangeAspect="1" noChangeArrowheads="1"/>
          </p:cNvPicPr>
          <p:nvPr/>
        </p:nvPicPr>
        <p:blipFill>
          <a:blip r:embed="rId7"/>
          <a:srcRect l="13742" r="12750"/>
          <a:stretch>
            <a:fillRect/>
          </a:stretch>
        </p:blipFill>
        <p:spPr bwMode="auto">
          <a:xfrm>
            <a:off x="6943725" y="1328738"/>
            <a:ext cx="968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303793-8104-405F-BA7E-591800B33302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8195" name="Google Shape;521;p14"/>
          <p:cNvSpPr txBox="1">
            <a:spLocks/>
          </p:cNvSpPr>
          <p:nvPr/>
        </p:nvSpPr>
        <p:spPr bwMode="auto">
          <a:xfrm>
            <a:off x="-69850" y="533400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endParaRPr lang="ru-RU" altLang="ru-RU" sz="2600">
              <a:solidFill>
                <a:srgbClr val="FFFFFF"/>
              </a:solidFill>
              <a:latin typeface="Barlow SemiBold" charset="0"/>
              <a:sym typeface="Barlow SemiBold" charset="0"/>
            </a:endParaRPr>
          </a:p>
        </p:txBody>
      </p:sp>
      <p:sp>
        <p:nvSpPr>
          <p:cNvPr id="8196" name="Прямоугольник 9"/>
          <p:cNvSpPr>
            <a:spLocks noChangeArrowheads="1"/>
          </p:cNvSpPr>
          <p:nvPr/>
        </p:nvSpPr>
        <p:spPr bwMode="auto">
          <a:xfrm>
            <a:off x="611188" y="700088"/>
            <a:ext cx="5761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3200" b="1">
                <a:solidFill>
                  <a:schemeClr val="bg1"/>
                </a:solidFill>
              </a:rPr>
              <a:t>Институт педагогики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690688" y="1419225"/>
            <a:ext cx="1587" cy="3313113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427288"/>
            <a:ext cx="10096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908175" y="1492250"/>
          <a:ext cx="6480175" cy="2804160"/>
        </p:xfrm>
        <a:graphic>
          <a:graphicData uri="http://schemas.openxmlformats.org/drawingml/2006/table">
            <a:tbl>
              <a:tblPr/>
              <a:tblGrid>
                <a:gridCol w="3597275"/>
                <a:gridCol w="2882900"/>
              </a:tblGrid>
              <a:tr h="138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НАПРАВЛЕНИЕ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КЕМ БУДУ?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Логопедия / дошкольная дефектология / образование детей с интеллектуальными нарушениями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учитель-логопед, дефектолог, консультант, оказывающий коррекционную помощь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Цифровые технологии в социальной сфере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педагог информатики, заместитель директора по ИКТ, социальный педагог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Начальное образование и математика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8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начальных классов и математики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Психология и социальная педагогика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социальный педагог,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педагог-психолог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38F5D1-BA01-49D3-8E95-02B30DD1F071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9219" name="Google Shape;521;p14"/>
          <p:cNvSpPr txBox="1">
            <a:spLocks/>
          </p:cNvSpPr>
          <p:nvPr/>
        </p:nvSpPr>
        <p:spPr bwMode="auto">
          <a:xfrm>
            <a:off x="-69850" y="533400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endParaRPr lang="ru-RU" altLang="ru-RU" sz="2600">
              <a:solidFill>
                <a:srgbClr val="FFFFFF"/>
              </a:solidFill>
              <a:latin typeface="Barlow SemiBold" charset="0"/>
              <a:sym typeface="Barlow SemiBold" charset="0"/>
            </a:endParaRPr>
          </a:p>
        </p:txBody>
      </p:sp>
      <p:sp>
        <p:nvSpPr>
          <p:cNvPr id="9220" name="Прямоугольник 9"/>
          <p:cNvSpPr>
            <a:spLocks noChangeArrowheads="1"/>
          </p:cNvSpPr>
          <p:nvPr/>
        </p:nvSpPr>
        <p:spPr bwMode="auto">
          <a:xfrm>
            <a:off x="611188" y="700088"/>
            <a:ext cx="79930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3000" b="1">
                <a:solidFill>
                  <a:schemeClr val="bg1"/>
                </a:solidFill>
              </a:rPr>
              <a:t>Естественно-географический факультет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690688" y="1419225"/>
            <a:ext cx="1587" cy="3313113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500313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835697" y="1347614"/>
          <a:ext cx="6624736" cy="3766185"/>
        </p:xfrm>
        <a:graphic>
          <a:graphicData uri="http://schemas.openxmlformats.org/drawingml/2006/table">
            <a:tbl>
              <a:tblPr/>
              <a:tblGrid>
                <a:gridCol w="3606115"/>
                <a:gridCol w="3018621"/>
              </a:tblGrid>
              <a:tr h="138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НАПРАВЛЕНИЕ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КЕМ БУДУ?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Природопользование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эколог, инспектор по охране природы,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экоаудитор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, инженер по охране окружающей среды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Биоэкология / генетика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специалист в области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биоэкологии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 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генетики, лаборант, младший научный сотрудник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Педагог дополнительного образования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(туристско-краеведческой и естественнонаучной направленностей)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педагог ДПО,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внеурочных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занятий, экскурсовод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Биология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биологии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Биология и химия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учитель биологии и химии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География и биология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учитель географии и биологии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EF41FB8-43CC-49BF-B786-3154DB3188C4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0243" name="Google Shape;521;p14"/>
          <p:cNvSpPr txBox="1">
            <a:spLocks/>
          </p:cNvSpPr>
          <p:nvPr/>
        </p:nvSpPr>
        <p:spPr bwMode="auto">
          <a:xfrm>
            <a:off x="-69850" y="533400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endParaRPr lang="ru-RU" altLang="ru-RU" sz="2600">
              <a:solidFill>
                <a:srgbClr val="FFFFFF"/>
              </a:solidFill>
              <a:latin typeface="Barlow SemiBold" charset="0"/>
              <a:sym typeface="Barlow SemiBold" charset="0"/>
            </a:endParaRPr>
          </a:p>
        </p:txBody>
      </p:sp>
      <p:sp>
        <p:nvSpPr>
          <p:cNvPr id="10244" name="Прямоугольник 9"/>
          <p:cNvSpPr>
            <a:spLocks noChangeArrowheads="1"/>
          </p:cNvSpPr>
          <p:nvPr/>
        </p:nvSpPr>
        <p:spPr bwMode="auto">
          <a:xfrm>
            <a:off x="539750" y="555625"/>
            <a:ext cx="8135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Институт исторического, правового и социально-гуманитарного образования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690688" y="1419225"/>
            <a:ext cx="1587" cy="3313113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500313"/>
            <a:ext cx="9810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08175" y="1635125"/>
          <a:ext cx="6480175" cy="3261061"/>
        </p:xfrm>
        <a:graphic>
          <a:graphicData uri="http://schemas.openxmlformats.org/drawingml/2006/table">
            <a:tbl>
              <a:tblPr/>
              <a:tblGrid>
                <a:gridCol w="3527425"/>
                <a:gridCol w="2952750"/>
              </a:tblGrid>
              <a:tr h="304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НАПРАВЛЕНИЕ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КЕМ БУДУ?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63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История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истории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648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Экономика и управление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преподаватель экономических дисциплин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518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Право и правоохранительная деятельность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преподаватель юридических дисциплин, работник детской комнаты милиции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731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Правовое и документационное обеспечение управления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специалист в области документационного обеспечения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управления, секретарь, офис-менеджер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D063BF-BB80-4591-AB9C-0966FB327334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1267" name="Google Shape;521;p14"/>
          <p:cNvSpPr txBox="1">
            <a:spLocks/>
          </p:cNvSpPr>
          <p:nvPr/>
        </p:nvSpPr>
        <p:spPr bwMode="auto">
          <a:xfrm>
            <a:off x="-69850" y="533400"/>
            <a:ext cx="78438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buClr>
                <a:srgbClr val="FFFFFF"/>
              </a:buClr>
              <a:buSzPts val="2600"/>
              <a:buFont typeface="Barlow SemiBold" charset="0"/>
              <a:buNone/>
            </a:pPr>
            <a:endParaRPr lang="ru-RU" altLang="ru-RU" sz="2600">
              <a:solidFill>
                <a:srgbClr val="FFFFFF"/>
              </a:solidFill>
              <a:latin typeface="Barlow SemiBold" charset="0"/>
              <a:sym typeface="Barlow SemiBold" charset="0"/>
            </a:endParaRPr>
          </a:p>
        </p:txBody>
      </p:sp>
      <p:sp>
        <p:nvSpPr>
          <p:cNvPr id="11268" name="Прямоугольник 9"/>
          <p:cNvSpPr>
            <a:spLocks noChangeArrowheads="1"/>
          </p:cNvSpPr>
          <p:nvPr/>
        </p:nvSpPr>
        <p:spPr bwMode="auto">
          <a:xfrm>
            <a:off x="539750" y="555625"/>
            <a:ext cx="8135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Институт исторического, правового и социально-гуманитарного образования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690688" y="1419225"/>
            <a:ext cx="1587" cy="3313113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500313"/>
            <a:ext cx="9810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08175" y="1635125"/>
          <a:ext cx="6480175" cy="2917825"/>
        </p:xfrm>
        <a:graphic>
          <a:graphicData uri="http://schemas.openxmlformats.org/drawingml/2006/table">
            <a:tbl>
              <a:tblPr/>
              <a:tblGrid>
                <a:gridCol w="3527425"/>
                <a:gridCol w="2952750"/>
              </a:tblGrid>
              <a:tr h="138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НАПРАВЛЕНИЕ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КЕМ БУДУ?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История и обществознание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истории и обществознания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Обществознание и право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8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учитель обществознания и права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Референт-аналитик информационных ресурсов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ведущий, главный  библиотекарь-библиограф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BF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Документирование управления персоналом и кадровое делопроизводство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специалист по кадровому делопроизводству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525;p1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5132289-D679-48BA-B34D-341F299A1F15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2291" name="Прямоугольник 9"/>
          <p:cNvSpPr>
            <a:spLocks noChangeArrowheads="1"/>
          </p:cNvSpPr>
          <p:nvPr/>
        </p:nvSpPr>
        <p:spPr bwMode="auto">
          <a:xfrm>
            <a:off x="395288" y="555625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b="1">
                <a:solidFill>
                  <a:schemeClr val="bg1"/>
                </a:solidFill>
              </a:rPr>
              <a:t>Институт физики, математики, цифровых и нанотехнологий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690688" y="1419225"/>
            <a:ext cx="1587" cy="3313113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571750"/>
            <a:ext cx="971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08175" y="1635125"/>
          <a:ext cx="6480175" cy="3017838"/>
        </p:xfrm>
        <a:graphic>
          <a:graphicData uri="http://schemas.openxmlformats.org/drawingml/2006/table">
            <a:tbl>
              <a:tblPr/>
              <a:tblGrid>
                <a:gridCol w="3527425"/>
                <a:gridCol w="2952750"/>
              </a:tblGrid>
              <a:tr h="3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НАПРАВЛЕНИЕ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КЕМ БУДУ?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731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Математика и физика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инженер, математик, системный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программист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731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Компьютерные технологии и интеллектуальный анализ данных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8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аналитик, системный администратор,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IT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-специалист, инженер по тестированию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  <a:tr h="731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Проектирование и разработка программных решений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IT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-специалист, инженер по тестированию,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проектированию 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sym typeface="Arial" pitchFamily="34" charset="0"/>
                        </a:rPr>
                        <a:t>веб-разработке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CF9"/>
                    </a:solidFill>
                  </a:tcPr>
                </a:tc>
              </a:tr>
              <a:tr h="518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Наноэлектроника микроструктур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70709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инженер, специалист в области современной электроники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70709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E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dovico template">
  <a:themeElements>
    <a:clrScheme name="Другая 18">
      <a:dk1>
        <a:srgbClr val="07439B"/>
      </a:dk1>
      <a:lt1>
        <a:srgbClr val="FFFFFF"/>
      </a:lt1>
      <a:dk2>
        <a:srgbClr val="808392"/>
      </a:dk2>
      <a:lt2>
        <a:srgbClr val="E0E0E7"/>
      </a:lt2>
      <a:accent1>
        <a:srgbClr val="0092F0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3729</TotalTime>
  <Words>1533</Words>
  <Application>Microsoft Office PowerPoint</Application>
  <PresentationFormat>Экран (16:9)</PresentationFormat>
  <Paragraphs>412</Paragraphs>
  <Slides>41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0" baseType="lpstr">
      <vt:lpstr>Arial</vt:lpstr>
      <vt:lpstr>Times New Roman</vt:lpstr>
      <vt:lpstr>Opium Normal</vt:lpstr>
      <vt:lpstr>Barlow SemiBold</vt:lpstr>
      <vt:lpstr>Barlow Light</vt:lpstr>
      <vt:lpstr>Wingdings</vt:lpstr>
      <vt:lpstr>Calibri</vt:lpstr>
      <vt:lpstr>Montserrat</vt:lpstr>
      <vt:lpstr>Lodovico template</vt:lpstr>
      <vt:lpstr> Правила приёма 2023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Приоритеты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профориентационной работе  за I полугодие 2020/21</dc:title>
  <dc:creator>IlushinaNS</dc:creator>
  <cp:lastModifiedBy>User</cp:lastModifiedBy>
  <cp:revision>427</cp:revision>
  <dcterms:modified xsi:type="dcterms:W3CDTF">2023-01-13T06:16:45Z</dcterms:modified>
</cp:coreProperties>
</file>