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59" r:id="rId4"/>
    <p:sldId id="258" r:id="rId5"/>
    <p:sldId id="278" r:id="rId6"/>
    <p:sldId id="279" r:id="rId7"/>
    <p:sldId id="260" r:id="rId8"/>
    <p:sldId id="280" r:id="rId9"/>
    <p:sldId id="281" r:id="rId10"/>
    <p:sldId id="282" r:id="rId11"/>
    <p:sldId id="283" r:id="rId12"/>
    <p:sldId id="284" r:id="rId13"/>
    <p:sldId id="263" r:id="rId14"/>
    <p:sldId id="271" r:id="rId15"/>
    <p:sldId id="262" r:id="rId16"/>
    <p:sldId id="285" r:id="rId17"/>
    <p:sldId id="265" r:id="rId18"/>
    <p:sldId id="269" r:id="rId19"/>
    <p:sldId id="264" r:id="rId20"/>
    <p:sldId id="272" r:id="rId21"/>
    <p:sldId id="274" r:id="rId22"/>
    <p:sldId id="275" r:id="rId23"/>
    <p:sldId id="276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>
        <p:scale>
          <a:sx n="32" d="100"/>
          <a:sy n="32" d="100"/>
        </p:scale>
        <p:origin x="-504" y="-3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60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46891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724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972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13910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1956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1759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6917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4866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97575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472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81987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5476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4933" y="476672"/>
            <a:ext cx="8710736" cy="194421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Муниципальное </a:t>
            </a:r>
            <a:r>
              <a:rPr lang="ru-RU" dirty="0"/>
              <a:t>образовательное учреждение лицей № 42 Октябрьского района городского округа город Уфа Республики Башкортостан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дом\Desktop\57_bi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7" y="2564904"/>
            <a:ext cx="5728217" cy="4293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8166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Организация логопедической работы.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b="1" dirty="0"/>
              <a:t>На логопедические занятия зачисляются </a:t>
            </a:r>
            <a:r>
              <a:rPr lang="ru-RU" dirty="0"/>
              <a:t>учащиеся, имеющие различные нарушения в развитии устной и письменной речи на родном языке (общее недоразвитие речи; </a:t>
            </a:r>
            <a:r>
              <a:rPr lang="ru-RU" dirty="0" smtClean="0"/>
              <a:t>фонетико-фонематическое </a:t>
            </a:r>
            <a:r>
              <a:rPr lang="ru-RU" dirty="0"/>
              <a:t>недоразвитие; фонематическое недоразвитие; недостатки произношения -  фонетический дефект; дефекты речи, обусловленные нарушением строения и подвижности речевого аппарата (дизартрия, </a:t>
            </a:r>
            <a:r>
              <a:rPr lang="ru-RU" dirty="0" err="1"/>
              <a:t>ринолалия</a:t>
            </a:r>
            <a:r>
              <a:rPr lang="ru-RU" dirty="0"/>
              <a:t>); нарушения чтения и письма, обусловленные общим, фонетико-фонематическим, фонематическим недоразвитием речи). 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06792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В первую очередь на логопедические занятия зачисляются обучающиеся, недостатки речи которых препятствуют успешному усвоению программного материала (дети с общим, фонетико-фонематическим, фонематическим недоразвитием речи). Приём обучающихся с фонетическими нарушениями проводится в течение всего учебного года по мере освобождения мест. </a:t>
            </a:r>
          </a:p>
          <a:p>
            <a:pPr marL="0" indent="0">
              <a:buNone/>
            </a:pPr>
            <a:r>
              <a:rPr lang="ru-RU" dirty="0"/>
              <a:t>По мере выпуска учащихся с общим, фонетико-фонематическим и фонематическим недоразвитием речи набираются новые группы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8329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 ходе практики нами были проведены: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ru-RU" dirty="0"/>
              <a:t>обследование звукопроизношения первоклассников;</a:t>
            </a:r>
          </a:p>
          <a:p>
            <a:pPr lvl="0"/>
            <a:r>
              <a:rPr lang="ru-RU" dirty="0"/>
              <a:t>заполнение общих речевых карт;</a:t>
            </a:r>
          </a:p>
          <a:p>
            <a:pPr lvl="0"/>
            <a:r>
              <a:rPr lang="ru-RU" dirty="0"/>
              <a:t>диктант и списывание текстов у вторых классов, их проверка;</a:t>
            </a:r>
          </a:p>
          <a:p>
            <a:pPr lvl="0"/>
            <a:r>
              <a:rPr lang="ru-RU" dirty="0"/>
              <a:t>заполнение речевых карт второклассников;</a:t>
            </a:r>
          </a:p>
          <a:p>
            <a:pPr lvl="0"/>
            <a:r>
              <a:rPr lang="ru-RU" dirty="0"/>
              <a:t>заполнение журналов;</a:t>
            </a:r>
          </a:p>
          <a:p>
            <a:pPr lvl="0"/>
            <a:r>
              <a:rPr lang="ru-RU" dirty="0"/>
              <a:t>формирование списков групп;</a:t>
            </a:r>
          </a:p>
          <a:p>
            <a:pPr lvl="0"/>
            <a:r>
              <a:rPr lang="ru-RU" dirty="0"/>
              <a:t>составление расписания логопедических занятий;</a:t>
            </a:r>
          </a:p>
          <a:p>
            <a:pPr lvl="0"/>
            <a:r>
              <a:rPr lang="ru-RU" dirty="0"/>
              <a:t>составление циклограммы логопедических занятий;</a:t>
            </a:r>
          </a:p>
          <a:p>
            <a:pPr lvl="0"/>
            <a:r>
              <a:rPr lang="ru-RU" dirty="0"/>
              <a:t>составление рабочей программы учителя-логопеда.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15675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dirty="0" smtClean="0"/>
              <a:t>Итоговое фронтальное занятие.</a:t>
            </a:r>
            <a:br>
              <a:rPr lang="ru-RU" sz="3600" dirty="0" smtClean="0"/>
            </a:br>
            <a:r>
              <a:rPr lang="ru-RU" sz="3600" dirty="0" smtClean="0"/>
              <a:t>Тема: Дифференциация Ё-Ю</a:t>
            </a:r>
            <a:endParaRPr lang="ru-RU" sz="3600" dirty="0"/>
          </a:p>
        </p:txBody>
      </p:sp>
      <p:pic>
        <p:nvPicPr>
          <p:cNvPr id="5123" name="Picture 3" descr="C:\Users\дом\AppData\Roaming\PotPlayerMini64\Capture\20160303_151109 (1).mp4_20160323_191540.74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827146"/>
            <a:ext cx="9144000" cy="5019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6620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Итоговое фронтальное занятие. </a:t>
            </a:r>
            <a:br>
              <a:rPr lang="ru-RU" dirty="0" smtClean="0"/>
            </a:br>
            <a:r>
              <a:rPr lang="ru-RU" dirty="0" smtClean="0"/>
              <a:t>Тема</a:t>
            </a:r>
            <a:r>
              <a:rPr lang="ru-RU" dirty="0" smtClean="0"/>
              <a:t>: Мягкий знак в середине слова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E:\Новая папка\20161014_1107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12846"/>
            <a:ext cx="9144000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3005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332656"/>
            <a:ext cx="8686800" cy="1642194"/>
          </a:xfrm>
        </p:spPr>
        <p:txBody>
          <a:bodyPr>
            <a:noAutofit/>
          </a:bodyPr>
          <a:lstStyle/>
          <a:p>
            <a:r>
              <a:rPr lang="ru-RU" sz="3600" b="1" dirty="0" smtClean="0"/>
              <a:t>Итоговое индивидуальное занятие.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Тема: </a:t>
            </a:r>
            <a:r>
              <a:rPr lang="ru-RU" sz="3600" dirty="0"/>
              <a:t>Автоматизация звука [Ж] в слогах, словах, словосочетаниях, предложениях и тексте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988840"/>
            <a:ext cx="8229600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7" name="Picture 3" descr="C:\Users\дом\Desktop\20161012_101404.mp4_20161115_203924.73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290724"/>
            <a:ext cx="8064896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6963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Итоговое индивидуальное занятие</a:t>
            </a:r>
            <a:br>
              <a:rPr lang="ru-RU" dirty="0" smtClean="0"/>
            </a:br>
            <a:r>
              <a:rPr lang="ru-RU" sz="3600" dirty="0" smtClean="0"/>
              <a:t>Тема: Автоматизация звука  </a:t>
            </a:r>
            <a:r>
              <a:rPr lang="en-US" sz="3600" dirty="0" smtClean="0"/>
              <a:t>[</a:t>
            </a:r>
            <a:r>
              <a:rPr lang="ru-RU" sz="3600" dirty="0" smtClean="0"/>
              <a:t>Ш</a:t>
            </a:r>
            <a:r>
              <a:rPr lang="en-US" sz="3600" dirty="0" smtClean="0"/>
              <a:t>]</a:t>
            </a:r>
            <a:r>
              <a:rPr lang="ru-RU" sz="3600" dirty="0" smtClean="0"/>
              <a:t> в слогах, словах, предложениях, тексте.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дом\Desktop\V_20161012_110106.mp4_20161115_234059.18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790818"/>
            <a:ext cx="6552728" cy="4914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39132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/>
              <a:t>Консультация для учителей.</a:t>
            </a:r>
            <a:br>
              <a:rPr lang="ru-RU" sz="3600" dirty="0" smtClean="0"/>
            </a:br>
            <a:r>
              <a:rPr lang="ru-RU" sz="3600" dirty="0" smtClean="0"/>
              <a:t>Тема: </a:t>
            </a:r>
            <a:r>
              <a:rPr lang="ru-RU" sz="3600" dirty="0" smtClean="0"/>
              <a:t>«Логопедическая работа в школе по ФГОС»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C:\Users\дом\Desktop\Дом\Учеба\Практика\P_20160301_12514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700808"/>
            <a:ext cx="9137598" cy="5054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6511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Консультация для учителей.</a:t>
            </a:r>
            <a:br>
              <a:rPr lang="ru-RU" dirty="0" smtClean="0"/>
            </a:br>
            <a:r>
              <a:rPr lang="ru-RU" sz="3100" dirty="0" smtClean="0"/>
              <a:t>Тема</a:t>
            </a:r>
            <a:r>
              <a:rPr lang="ru-RU" sz="3100" dirty="0" smtClean="0"/>
              <a:t>: </a:t>
            </a:r>
            <a:r>
              <a:rPr lang="ru-RU" sz="3100" dirty="0"/>
              <a:t>Предупреждение и преодоление нарушений письменной речи</a:t>
            </a:r>
            <a:r>
              <a:rPr lang="ru-RU" sz="3100" dirty="0" smtClean="0"/>
              <a:t> </a:t>
            </a:r>
            <a:endParaRPr lang="ru-RU" sz="31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 descr="C:\Users\дом\Desktop\Дом\Учеба\Практика\P_20160301_12574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402" y="171912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2157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772" y="404664"/>
            <a:ext cx="8676456" cy="1143000"/>
          </a:xfrm>
        </p:spPr>
        <p:txBody>
          <a:bodyPr>
            <a:noAutofit/>
          </a:bodyPr>
          <a:lstStyle/>
          <a:p>
            <a:r>
              <a:rPr lang="ru-RU" sz="3600" dirty="0" smtClean="0"/>
              <a:t>Консультация для родителей.</a:t>
            </a:r>
            <a:br>
              <a:rPr lang="ru-RU" sz="3600" dirty="0" smtClean="0"/>
            </a:br>
            <a:r>
              <a:rPr lang="ru-RU" sz="3600" dirty="0" smtClean="0"/>
              <a:t>Тема: «</a:t>
            </a:r>
            <a:r>
              <a:rPr lang="ru-RU" sz="3600" dirty="0"/>
              <a:t>Речевая готовность ребёнка к </a:t>
            </a:r>
            <a:r>
              <a:rPr lang="ru-RU" sz="3600" dirty="0" smtClean="0"/>
              <a:t>школе»</a:t>
            </a:r>
            <a:r>
              <a:rPr lang="ru-RU" sz="3600" dirty="0" smtClean="0">
                <a:solidFill>
                  <a:schemeClr val="bg1"/>
                </a:solidFill>
              </a:rPr>
              <a:t>»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8194" name="Picture 2" descr="C:\Users\дом\Desktop\Дом\Учеба\Практика\P_20160301_1253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54954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1493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Основные сведения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340768"/>
            <a:ext cx="8640960" cy="525658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dirty="0"/>
              <a:t>Краткое наименование:</a:t>
            </a:r>
            <a:r>
              <a:rPr lang="ru-RU" dirty="0"/>
              <a:t> МАОУ лицей №42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/>
              <a:t>Полное наименование:</a:t>
            </a:r>
            <a:r>
              <a:rPr lang="ru-RU" dirty="0"/>
              <a:t> </a:t>
            </a:r>
            <a:r>
              <a:rPr lang="ru-RU" dirty="0" smtClean="0"/>
              <a:t>Муниципальное </a:t>
            </a:r>
            <a:r>
              <a:rPr lang="ru-RU" dirty="0"/>
              <a:t>образовательное учреждение лицей № 42 Октябрьского района городского округа город Уфа Республики Башкортостан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/>
              <a:t>Почтовый адрес:</a:t>
            </a:r>
            <a:r>
              <a:rPr lang="ru-RU" dirty="0"/>
              <a:t> г. Уфа, ул. Менделеева, 215/3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/>
              <a:t>Юридический адрес:</a:t>
            </a:r>
            <a:r>
              <a:rPr lang="ru-RU" dirty="0"/>
              <a:t> 450071, Республика Башкортостан, </a:t>
            </a:r>
            <a:r>
              <a:rPr lang="ru-RU" dirty="0" err="1"/>
              <a:t>г.Уфа</a:t>
            </a:r>
            <a:r>
              <a:rPr lang="ru-RU" dirty="0"/>
              <a:t>, улица Менделеева, дом 215 корпус 3.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/>
              <a:t>Электронная почта:</a:t>
            </a:r>
            <a:r>
              <a:rPr lang="ru-RU" dirty="0"/>
              <a:t> mr.school42@bk.ru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/>
              <a:t>Телефоны:</a:t>
            </a:r>
            <a:r>
              <a:rPr lang="ru-RU" dirty="0"/>
              <a:t> Факс: +73472790379; Приемная: +73472550095; Бухгалтерия: +7347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/>
              <a:t>Дата создания образовательной организации:</a:t>
            </a:r>
            <a:r>
              <a:rPr lang="ru-RU" dirty="0"/>
              <a:t> 30.08.1969 г. </a:t>
            </a:r>
          </a:p>
        </p:txBody>
      </p:sp>
    </p:spTree>
    <p:extLst>
      <p:ext uri="{BB962C8B-B14F-4D97-AF65-F5344CB8AC3E}">
        <p14:creationId xmlns:p14="http://schemas.microsoft.com/office/powerpoint/2010/main" val="2275597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0169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Консультация для </a:t>
            </a:r>
            <a:r>
              <a:rPr lang="ru-RU" dirty="0" smtClean="0"/>
              <a:t>родителей</a:t>
            </a:r>
            <a:br>
              <a:rPr lang="ru-RU" dirty="0" smtClean="0"/>
            </a:br>
            <a:r>
              <a:rPr lang="ru-RU" sz="3600" dirty="0" smtClean="0"/>
              <a:t>Тема: </a:t>
            </a:r>
            <a:r>
              <a:rPr lang="ru-RU" sz="3600" dirty="0"/>
              <a:t>Профилактика речевых нарушений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 descr="C:\Users\дом\Desktop\Практика 2016\P_20160301_1254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628800"/>
            <a:ext cx="8064896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1933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/>
          <a:lstStyle/>
          <a:p>
            <a:r>
              <a:rPr lang="ru-RU" dirty="0" smtClean="0"/>
              <a:t>Проведение диктанта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4" name="Picture 4" descr="C:\Users\дом\Desktop\Дом\Фото\DCIM\Camera\P_20160126_09115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792596" y="2374311"/>
            <a:ext cx="5616624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109458"/>
            <a:ext cx="3236913" cy="5621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4488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/>
              <a:t>Внеклассное логопедическое занятие </a:t>
            </a:r>
            <a:br>
              <a:rPr lang="ru-RU" sz="3600" dirty="0" smtClean="0"/>
            </a:br>
            <a:r>
              <a:rPr lang="ru-RU" sz="3600" dirty="0" smtClean="0"/>
              <a:t>«Путешествие в страну правильной речи»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E:\Новая папка\20161013_15104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1376772"/>
            <a:ext cx="4530297" cy="2548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E:\Новая папка\20161013_15114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-176450" y="4149080"/>
            <a:ext cx="4559829" cy="2564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E:\Новая папка\20161013_15111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3704" y="1376772"/>
            <a:ext cx="4530296" cy="2548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E:\Новая папка\20161013_15111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3704" y="4127374"/>
            <a:ext cx="4598417" cy="2586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5482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6000" dirty="0" smtClean="0"/>
              <a:t>Спасибо за внимание!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793852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76056" y="274638"/>
            <a:ext cx="3610744" cy="5602634"/>
          </a:xfrm>
        </p:spPr>
        <p:txBody>
          <a:bodyPr/>
          <a:lstStyle/>
          <a:p>
            <a:r>
              <a:rPr lang="ru-RU" b="1" dirty="0" smtClean="0"/>
              <a:t>Директор Лицея № 42 </a:t>
            </a:r>
            <a:r>
              <a:rPr lang="ru-RU" dirty="0" err="1" smtClean="0"/>
              <a:t>Галимуллина</a:t>
            </a:r>
            <a:r>
              <a:rPr lang="ru-RU" dirty="0" smtClean="0"/>
              <a:t> Альбина </a:t>
            </a:r>
            <a:r>
              <a:rPr lang="ru-RU" dirty="0" err="1" smtClean="0"/>
              <a:t>Касимовна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4173812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680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5321"/>
            <a:ext cx="8229600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Целью учреждения является: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124744"/>
            <a:ext cx="8748464" cy="5733256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 достижение обучающимися образовательного уровня, соответствующего федеральному государственному образовательному стандарту; </a:t>
            </a:r>
          </a:p>
          <a:p>
            <a:r>
              <a:rPr lang="ru-RU" dirty="0" smtClean="0"/>
              <a:t> формирование общей культуры личности обучающихся на основе усвоения обязательного минимума содержания общеобразовательных программ;</a:t>
            </a:r>
          </a:p>
          <a:p>
            <a:r>
              <a:rPr lang="ru-RU" dirty="0" smtClean="0"/>
              <a:t>  адаптация обучающихся к жизни в обществе, создание основы для осознанного выбора и последующего освоения профессиональных образовательных программ;</a:t>
            </a:r>
          </a:p>
          <a:p>
            <a:r>
              <a:rPr lang="ru-RU" dirty="0" smtClean="0"/>
              <a:t>  воспитание гражданственности, трудолюбия, уважения к правам и свободам человека, любви к окружающей природе, Родине, семье, формирование здорового образа жизни</a:t>
            </a:r>
          </a:p>
        </p:txBody>
      </p:sp>
    </p:spTree>
    <p:extLst>
      <p:ext uri="{BB962C8B-B14F-4D97-AF65-F5344CB8AC3E}">
        <p14:creationId xmlns:p14="http://schemas.microsoft.com/office/powerpoint/2010/main" val="3203146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Основными задачами учреждения является создание условий: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ru-RU" dirty="0"/>
              <a:t> гарантирующих охрану и укрепление здоровья обучающихся; </a:t>
            </a:r>
          </a:p>
          <a:p>
            <a:pPr lvl="0"/>
            <a:r>
              <a:rPr lang="ru-RU" dirty="0"/>
              <a:t> для развития личности, ее самореализации и самоопределения; </a:t>
            </a:r>
          </a:p>
          <a:p>
            <a:pPr lvl="0"/>
            <a:r>
              <a:rPr lang="ru-RU" dirty="0"/>
              <a:t> для формирования у обучающихся современного уровня знаний; </a:t>
            </a:r>
          </a:p>
          <a:p>
            <a:pPr lvl="0"/>
            <a:r>
              <a:rPr lang="ru-RU" dirty="0"/>
              <a:t> для воспитания гражданственности, трудолюбия, уважения к правам и свободам человека, любви к окружающей природе, Родине, семье; </a:t>
            </a:r>
          </a:p>
          <a:p>
            <a:pPr lvl="0"/>
            <a:r>
              <a:rPr lang="ru-RU" dirty="0"/>
              <a:t>для осознанного выбора </a:t>
            </a:r>
            <a:r>
              <a:rPr lang="ru-RU" dirty="0" smtClean="0"/>
              <a:t>профессии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8948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548680"/>
            <a:ext cx="8496944" cy="576064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/>
              <a:t>В образовательном процессе лицей использует типовые государственные образовательные программы для общеобразовательных учреждений, а также программы, обеспечивающие дополнительную (углубленную) подготовку по предметам естественно - научного, физико-математического профилей, рекомендованные Министерством образования и науки РФ и Министерством образования РБ: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i="1" dirty="0"/>
              <a:t>-начального общего образования (уровень – общеобразовательный);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i="1" dirty="0"/>
              <a:t>-основного общего образования (уровень – общеобразовательный);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i="1" dirty="0"/>
              <a:t>-среднего (полного) общего образования (уровень – общеобразовательный).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086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11960" y="260648"/>
            <a:ext cx="4716016" cy="5818658"/>
          </a:xfrm>
        </p:spPr>
        <p:txBody>
          <a:bodyPr/>
          <a:lstStyle/>
          <a:p>
            <a:r>
              <a:rPr lang="ru-RU" b="1" dirty="0" smtClean="0"/>
              <a:t>Учитель-логопед</a:t>
            </a: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Киреева Наиля </a:t>
            </a:r>
            <a:r>
              <a:rPr lang="ru-RU" dirty="0" err="1" smtClean="0"/>
              <a:t>Вильдановна</a:t>
            </a: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66098"/>
            <a:ext cx="4032448" cy="6192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9977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/>
              <a:t>Логопедическая служба является необходимым компонентом системы общешкольного образования, обеспечивающим развитие личностного, интеллектуального и профессионального потенциала общества. </a:t>
            </a: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b="1" dirty="0" smtClean="0"/>
              <a:t>Основная </a:t>
            </a:r>
            <a:r>
              <a:rPr lang="ru-RU" b="1" dirty="0"/>
              <a:t>цель службы </a:t>
            </a:r>
            <a:r>
              <a:rPr lang="ru-RU" dirty="0"/>
              <a:t>– оказание логопедической помощи учащимся школы, имеющим различные нарушения устной и письменной речи.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4631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97666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dirty="0"/>
              <a:t>Основные задачи логопедического пункта</a:t>
            </a:r>
            <a:r>
              <a:rPr lang="ru-RU" b="1" dirty="0" smtClean="0"/>
              <a:t>:</a:t>
            </a:r>
          </a:p>
          <a:p>
            <a:pPr marL="0" indent="0">
              <a:buNone/>
            </a:pPr>
            <a:endParaRPr lang="ru-RU" b="1" dirty="0" smtClean="0"/>
          </a:p>
          <a:p>
            <a:r>
              <a:rPr lang="ru-RU" dirty="0" smtClean="0"/>
              <a:t> диагностика </a:t>
            </a:r>
            <a:r>
              <a:rPr lang="ru-RU" dirty="0"/>
              <a:t>и коррекция нарушения устной и письменной речи обучающихся; </a:t>
            </a:r>
          </a:p>
          <a:p>
            <a:r>
              <a:rPr lang="ru-RU" dirty="0" smtClean="0"/>
              <a:t>своевременное </a:t>
            </a:r>
            <a:r>
              <a:rPr lang="ru-RU" dirty="0"/>
              <a:t>предупреждение и преодоление неуспеваемости, обусловленной нарушениями речи; </a:t>
            </a:r>
            <a:endParaRPr lang="ru-RU" dirty="0" smtClean="0"/>
          </a:p>
          <a:p>
            <a:r>
              <a:rPr lang="ru-RU" dirty="0" smtClean="0"/>
              <a:t>распространение </a:t>
            </a:r>
            <a:r>
              <a:rPr lang="ru-RU" dirty="0"/>
              <a:t>логопедических знаний среди педагогов, родителей (законных представителей) обучающихся; </a:t>
            </a:r>
            <a:endParaRPr lang="ru-RU" dirty="0" smtClean="0"/>
          </a:p>
          <a:p>
            <a:r>
              <a:rPr lang="ru-RU" dirty="0" smtClean="0"/>
              <a:t>активизация </a:t>
            </a:r>
            <a:r>
              <a:rPr lang="ru-RU" dirty="0"/>
              <a:t>познавательной деятельности обучающихся; </a:t>
            </a:r>
            <a:endParaRPr lang="ru-RU" dirty="0" smtClean="0"/>
          </a:p>
          <a:p>
            <a:r>
              <a:rPr lang="ru-RU" dirty="0" smtClean="0"/>
              <a:t>нормализация </a:t>
            </a:r>
            <a:r>
              <a:rPr lang="ru-RU" dirty="0"/>
              <a:t>учебной деятельности</a:t>
            </a:r>
            <a:r>
              <a:rPr lang="ru-RU" dirty="0" smtClean="0"/>
              <a:t>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0349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598</TotalTime>
  <Words>482</Words>
  <Application>Microsoft Office PowerPoint</Application>
  <PresentationFormat>Экран (4:3)</PresentationFormat>
  <Paragraphs>52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Муниципальное образовательное учреждение лицей № 42 Октябрьского района городского округа город Уфа Республики Башкортостан</vt:lpstr>
      <vt:lpstr>Основные сведения</vt:lpstr>
      <vt:lpstr>Директор Лицея № 42 Галимуллина Альбина Касимовна</vt:lpstr>
      <vt:lpstr>Целью учреждения является: </vt:lpstr>
      <vt:lpstr>Основными задачами учреждения является создание условий: </vt:lpstr>
      <vt:lpstr>Презентация PowerPoint</vt:lpstr>
      <vt:lpstr>Учитель-логопед   Киреева Наиля Вильдановна</vt:lpstr>
      <vt:lpstr>Презентация PowerPoint</vt:lpstr>
      <vt:lpstr>Презентация PowerPoint</vt:lpstr>
      <vt:lpstr>Организация логопедической работы.</vt:lpstr>
      <vt:lpstr>Презентация PowerPoint</vt:lpstr>
      <vt:lpstr>В ходе практики нами были проведены:</vt:lpstr>
      <vt:lpstr>Итоговое фронтальное занятие. Тема: Дифференциация Ё-Ю</vt:lpstr>
      <vt:lpstr>Итоговое фронтальное занятие.  Тема: Мягкий знак в середине слова</vt:lpstr>
      <vt:lpstr>Итоговое индивидуальное занятие. Тема: Автоматизация звука [Ж] в слогах, словах, словосочетаниях, предложениях и тексте</vt:lpstr>
      <vt:lpstr>Итоговое индивидуальное занятие Тема: Автоматизация звука  [Ш] в слогах, словах, предложениях, тексте.</vt:lpstr>
      <vt:lpstr>Консультация для учителей. Тема: «Логопедическая работа в школе по ФГОС»</vt:lpstr>
      <vt:lpstr>Консультация для учителей. Тема: Предупреждение и преодоление нарушений письменной речи </vt:lpstr>
      <vt:lpstr>Консультация для родителей. Тема: «Речевая готовность ребёнка к школе»»</vt:lpstr>
      <vt:lpstr>Консультация для родителей Тема: Профилактика речевых нарушений</vt:lpstr>
      <vt:lpstr>Проведение диктанта</vt:lpstr>
      <vt:lpstr>Внеклассное логопедическое занятие  «Путешествие в страну правильной речи»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образовательное учреждение лицей № 42 Октябрьского района городского округа город Уфа Республики Башкортостан</dc:title>
  <dc:creator>Рина</dc:creator>
  <cp:lastModifiedBy>дом</cp:lastModifiedBy>
  <cp:revision>38</cp:revision>
  <dcterms:created xsi:type="dcterms:W3CDTF">2016-03-23T11:11:00Z</dcterms:created>
  <dcterms:modified xsi:type="dcterms:W3CDTF">2016-11-15T18:49:30Z</dcterms:modified>
</cp:coreProperties>
</file>