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78" r:id="rId6"/>
    <p:sldId id="279" r:id="rId7"/>
    <p:sldId id="260" r:id="rId8"/>
    <p:sldId id="280" r:id="rId9"/>
    <p:sldId id="281" r:id="rId10"/>
    <p:sldId id="282" r:id="rId11"/>
    <p:sldId id="283" r:id="rId12"/>
    <p:sldId id="284" r:id="rId13"/>
    <p:sldId id="263" r:id="rId14"/>
    <p:sldId id="271" r:id="rId15"/>
    <p:sldId id="262" r:id="rId16"/>
    <p:sldId id="285" r:id="rId17"/>
    <p:sldId id="265" r:id="rId18"/>
    <p:sldId id="269" r:id="rId19"/>
    <p:sldId id="264" r:id="rId20"/>
    <p:sldId id="272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32" d="100"/>
          <a:sy n="32" d="100"/>
        </p:scale>
        <p:origin x="-50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8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2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9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5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5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1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5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9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7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933" y="476672"/>
            <a:ext cx="871073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Муниципальное </a:t>
            </a:r>
            <a:r>
              <a:rPr lang="ru-RU" dirty="0"/>
              <a:t>образовательное учреждение лицей № 42 Октябрьского района городского округа город Уфа Республики Башкортостан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м\Desktop\5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564904"/>
            <a:ext cx="5728217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логопедической работы.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На логопедические занятия зачисляются </a:t>
            </a:r>
            <a:r>
              <a:rPr lang="ru-RU" dirty="0"/>
              <a:t>учащиеся, имеющие различные нарушения в развитии устной и письменной речи на родном языке (общее недоразвитие речи; </a:t>
            </a:r>
            <a:r>
              <a:rPr lang="ru-RU" dirty="0" smtClean="0"/>
              <a:t>фонетико-фонематическое </a:t>
            </a:r>
            <a:r>
              <a:rPr lang="ru-RU" dirty="0"/>
              <a:t>недоразвитие; фонематическое недоразвитие; недостатки произношения -  фонетический дефект; дефекты речи, обусловленные нарушением строения и подвижности речевого аппарата (дизартрия, </a:t>
            </a:r>
            <a:r>
              <a:rPr lang="ru-RU" dirty="0" err="1"/>
              <a:t>ринолалия</a:t>
            </a:r>
            <a:r>
              <a:rPr lang="ru-RU" dirty="0"/>
              <a:t>); нарушения чтения и письма, обусловленные общим, фонетико-фонематическим, фонематическим недоразвитием речи).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67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первую очередь на логопедические занятия зачисляются обучающиеся, недостатки речи которых препятствуют успешному усвоению программного материала (дети с общим, фонетико-фонематическим, фонематическим недоразвитием речи). Приём обучающихся с фонетическими нарушениями проводится в течение всего учебного года по мере освобождения мест. </a:t>
            </a:r>
          </a:p>
          <a:p>
            <a:pPr marL="0" indent="0">
              <a:buNone/>
            </a:pPr>
            <a:r>
              <a:rPr lang="ru-RU" dirty="0"/>
              <a:t>По мере выпуска учащихся с общим, фонетико-фонематическим и фонематическим недоразвитием речи набираются новые группы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3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ходе практики нами были проведены: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обследование звукопроизношения первоклассников;</a:t>
            </a:r>
          </a:p>
          <a:p>
            <a:pPr lvl="0"/>
            <a:r>
              <a:rPr lang="ru-RU" dirty="0"/>
              <a:t>заполнение общих речевых карт;</a:t>
            </a:r>
          </a:p>
          <a:p>
            <a:pPr lvl="0"/>
            <a:r>
              <a:rPr lang="ru-RU" dirty="0"/>
              <a:t>диктант и списывание текстов у вторых классов, их проверка;</a:t>
            </a:r>
          </a:p>
          <a:p>
            <a:pPr lvl="0"/>
            <a:r>
              <a:rPr lang="ru-RU" dirty="0"/>
              <a:t>заполнение речевых карт второклассников;</a:t>
            </a:r>
          </a:p>
          <a:p>
            <a:pPr lvl="0"/>
            <a:r>
              <a:rPr lang="ru-RU" dirty="0"/>
              <a:t>заполнение журналов;</a:t>
            </a:r>
          </a:p>
          <a:p>
            <a:pPr lvl="0"/>
            <a:r>
              <a:rPr lang="ru-RU" dirty="0"/>
              <a:t>формирование списков групп;</a:t>
            </a:r>
          </a:p>
          <a:p>
            <a:pPr lvl="0"/>
            <a:r>
              <a:rPr lang="ru-RU" dirty="0"/>
              <a:t>составление расписания логопедических занятий;</a:t>
            </a:r>
          </a:p>
          <a:p>
            <a:pPr lvl="0"/>
            <a:r>
              <a:rPr lang="ru-RU" dirty="0"/>
              <a:t>составление циклограммы логопедических занятий;</a:t>
            </a:r>
          </a:p>
          <a:p>
            <a:pPr lvl="0"/>
            <a:r>
              <a:rPr lang="ru-RU" dirty="0"/>
              <a:t>составление рабочей программы учителя-логопеда.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Итоговое фронтальное занятие.</a:t>
            </a:r>
            <a:br>
              <a:rPr lang="ru-RU" sz="3600" dirty="0" smtClean="0"/>
            </a:br>
            <a:r>
              <a:rPr lang="ru-RU" sz="3600" dirty="0" smtClean="0"/>
              <a:t>Тема: Дифференциация Ё-Ю</a:t>
            </a:r>
            <a:endParaRPr lang="ru-RU" sz="3600" dirty="0"/>
          </a:p>
        </p:txBody>
      </p:sp>
      <p:pic>
        <p:nvPicPr>
          <p:cNvPr id="5123" name="Picture 3" descr="C:\Users\дом\AppData\Roaming\PotPlayerMini64\Capture\20160303_151109 (1).mp4_20160323_191540.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7146"/>
            <a:ext cx="9144000" cy="50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Итоговое фронтальное занятие. </a:t>
            </a:r>
            <a:br>
              <a:rPr lang="ru-RU" dirty="0" smtClean="0"/>
            </a:br>
            <a:r>
              <a:rPr lang="ru-RU" dirty="0" smtClean="0"/>
              <a:t>Тема</a:t>
            </a:r>
            <a:r>
              <a:rPr lang="ru-RU" dirty="0" smtClean="0"/>
              <a:t>: Мягкий знак в середине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Новая папка\20161014_110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846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164219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Итоговое индивидуальное занятие.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Тема: </a:t>
            </a:r>
            <a:r>
              <a:rPr lang="ru-RU" sz="3600" dirty="0"/>
              <a:t>Автоматизация звука [Ж] в слогах, словах, словосочетаниях, предложениях и тексте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дом\Desktop\20161012_101404.mp4_20161115_203924.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0724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Итоговое индивидуальное занятие</a:t>
            </a:r>
            <a:br>
              <a:rPr lang="ru-RU" dirty="0" smtClean="0"/>
            </a:br>
            <a:r>
              <a:rPr lang="ru-RU" sz="3600" dirty="0" smtClean="0"/>
              <a:t>Тема: Автоматизация звука  </a:t>
            </a:r>
            <a:r>
              <a:rPr lang="en-US" sz="3600" dirty="0" smtClean="0"/>
              <a:t>[</a:t>
            </a:r>
            <a:r>
              <a:rPr lang="ru-RU" sz="3600" dirty="0" smtClean="0"/>
              <a:t>Ш</a:t>
            </a:r>
            <a:r>
              <a:rPr lang="en-US" sz="3600" dirty="0" smtClean="0"/>
              <a:t>]</a:t>
            </a:r>
            <a:r>
              <a:rPr lang="ru-RU" sz="3600" dirty="0" smtClean="0"/>
              <a:t> в слогах, словах, предложениях, тексте.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ом\Desktop\V_20161012_110106.mp4_20161115_234059.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0818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1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Консультация для учителей.</a:t>
            </a:r>
            <a:br>
              <a:rPr lang="ru-RU" sz="3600" dirty="0" smtClean="0"/>
            </a:br>
            <a:r>
              <a:rPr lang="ru-RU" sz="3600" dirty="0" smtClean="0"/>
              <a:t>Тема: </a:t>
            </a:r>
            <a:r>
              <a:rPr lang="ru-RU" sz="3600" dirty="0" smtClean="0"/>
              <a:t>«Логопедическая работа в школе по ФГОС»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дом\Desktop\Дом\Учеба\Практика\P_20160301_125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137598" cy="50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Консультация для учителей.</a:t>
            </a:r>
            <a:br>
              <a:rPr lang="ru-RU" dirty="0" smtClean="0"/>
            </a:br>
            <a:r>
              <a:rPr lang="ru-RU" sz="3100" dirty="0" smtClean="0"/>
              <a:t>Тема</a:t>
            </a:r>
            <a:r>
              <a:rPr lang="ru-RU" sz="3100" dirty="0" smtClean="0"/>
              <a:t>: </a:t>
            </a:r>
            <a:r>
              <a:rPr lang="ru-RU" sz="3100" dirty="0"/>
              <a:t>Предупреждение и преодоление нарушений письменной речи</a:t>
            </a:r>
            <a:r>
              <a:rPr lang="ru-RU" sz="3100" dirty="0" smtClean="0"/>
              <a:t>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дом\Desktop\Дом\Учеба\Практика\P_20160301_125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2" y="171912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72" y="404664"/>
            <a:ext cx="867645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Консультация для родителей.</a:t>
            </a:r>
            <a:br>
              <a:rPr lang="ru-RU" sz="3600" dirty="0" smtClean="0"/>
            </a:br>
            <a:r>
              <a:rPr lang="ru-RU" sz="3600" dirty="0" smtClean="0"/>
              <a:t>Тема: «</a:t>
            </a:r>
            <a:r>
              <a:rPr lang="ru-RU" sz="3600" dirty="0"/>
              <a:t>Речевая готовность ребёнка к </a:t>
            </a:r>
            <a:r>
              <a:rPr lang="ru-RU" sz="3600" dirty="0" smtClean="0"/>
              <a:t>школе»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дом\Desktop\Дом\Учеба\Практика\P_20160301_125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495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сведения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Краткое наименование:</a:t>
            </a:r>
            <a:r>
              <a:rPr lang="ru-RU" dirty="0"/>
              <a:t> МАОУ лицей №42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Полное наименование:</a:t>
            </a:r>
            <a:r>
              <a:rPr lang="ru-RU" dirty="0"/>
              <a:t> </a:t>
            </a:r>
            <a:r>
              <a:rPr lang="ru-RU" dirty="0" smtClean="0"/>
              <a:t>Муниципальное </a:t>
            </a:r>
            <a:r>
              <a:rPr lang="ru-RU" dirty="0"/>
              <a:t>образовательное учреждение лицей № 42 Октябрьского района городского округа город Уфа Республики Башкортостан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Почтовый адрес:</a:t>
            </a:r>
            <a:r>
              <a:rPr lang="ru-RU" dirty="0"/>
              <a:t> г. Уфа, ул. Менделеева, 215/3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Юридический адрес:</a:t>
            </a:r>
            <a:r>
              <a:rPr lang="ru-RU" dirty="0"/>
              <a:t> 450071, Республика Башкортостан, </a:t>
            </a:r>
            <a:r>
              <a:rPr lang="ru-RU" dirty="0" err="1"/>
              <a:t>г.Уфа</a:t>
            </a:r>
            <a:r>
              <a:rPr lang="ru-RU" dirty="0"/>
              <a:t>, улица Менделеева, дом 215 корпус 3.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Электронная почта:</a:t>
            </a:r>
            <a:r>
              <a:rPr lang="ru-RU" dirty="0"/>
              <a:t> mr.school42@bk.ru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Телефоны:</a:t>
            </a:r>
            <a:r>
              <a:rPr lang="ru-RU" dirty="0"/>
              <a:t> Факс: +73472790379; Приемная: +73472550095; Бухгалтерия: +7347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Дата создания образовательной организации:</a:t>
            </a:r>
            <a:r>
              <a:rPr lang="ru-RU" dirty="0"/>
              <a:t> 30.08.1969 г. </a:t>
            </a:r>
          </a:p>
        </p:txBody>
      </p:sp>
    </p:spTree>
    <p:extLst>
      <p:ext uri="{BB962C8B-B14F-4D97-AF65-F5344CB8AC3E}">
        <p14:creationId xmlns:p14="http://schemas.microsoft.com/office/powerpoint/2010/main" val="22755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169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Консультация для </a:t>
            </a:r>
            <a:r>
              <a:rPr lang="ru-RU" dirty="0" smtClean="0"/>
              <a:t>родителей</a:t>
            </a:r>
            <a:br>
              <a:rPr lang="ru-RU" dirty="0" smtClean="0"/>
            </a:br>
            <a:r>
              <a:rPr lang="ru-RU" sz="3600" dirty="0" smtClean="0"/>
              <a:t>Тема: </a:t>
            </a:r>
            <a:r>
              <a:rPr lang="ru-RU" sz="3600" dirty="0"/>
              <a:t>Профилактика речевых нарушений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дом\Desktop\Практика 2016\P_20160301_125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Проведение диктанта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C:\Users\дом\Desktop\Дом\Фото\DCIM\Camera\P_20160126_091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92596" y="2374311"/>
            <a:ext cx="56166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09458"/>
            <a:ext cx="3236913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Внеклассное логопедическое занятие </a:t>
            </a:r>
            <a:br>
              <a:rPr lang="ru-RU" sz="3600" dirty="0" smtClean="0"/>
            </a:br>
            <a:r>
              <a:rPr lang="ru-RU" sz="3600" dirty="0" smtClean="0"/>
              <a:t>«Путешествие в страну правильной речи»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Новая папка\20161013_151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76772"/>
            <a:ext cx="4530297" cy="254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\20161013_151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76450" y="4149080"/>
            <a:ext cx="455982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овая папка\20161013_15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04" y="1376772"/>
            <a:ext cx="4530296" cy="254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Новая папка\20161013_151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04" y="4127374"/>
            <a:ext cx="4598417" cy="2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938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5602634"/>
          </a:xfrm>
        </p:spPr>
        <p:txBody>
          <a:bodyPr/>
          <a:lstStyle/>
          <a:p>
            <a:r>
              <a:rPr lang="ru-RU" b="1" dirty="0" smtClean="0"/>
              <a:t>Директор Лицея № 42 </a:t>
            </a:r>
            <a:r>
              <a:rPr lang="ru-RU" dirty="0" err="1" smtClean="0"/>
              <a:t>Галимуллина</a:t>
            </a:r>
            <a:r>
              <a:rPr lang="ru-RU" dirty="0" smtClean="0"/>
              <a:t> Альбина </a:t>
            </a:r>
            <a:r>
              <a:rPr lang="ru-RU" dirty="0" err="1" smtClean="0"/>
              <a:t>Касимовна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738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321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Целью учреждения является: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5733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достижение обучающимися образовательного уровня, соответствующего федеральному государственному образовательному стандарту; </a:t>
            </a:r>
          </a:p>
          <a:p>
            <a:r>
              <a:rPr lang="ru-RU" dirty="0" smtClean="0"/>
              <a:t> формирование общей культуры личности обучающихся на основе усвоения обязательного минимума содержания общеобразовательных программ;</a:t>
            </a:r>
          </a:p>
          <a:p>
            <a:r>
              <a:rPr lang="ru-RU" dirty="0" smtClean="0"/>
              <a:t>  адаптация обучающихся к жизни в обществе, создание основы для осознанного выбора и последующего освоения профессиональных образовательных программ;</a:t>
            </a:r>
          </a:p>
          <a:p>
            <a:r>
              <a:rPr lang="ru-RU" dirty="0" smtClean="0"/>
              <a:t>  воспитание гражданственности, трудолюбия, уважения к правам и свободам человека, любви к окружающей природе, Родине, семье, формирование здорового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32031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Основными задачами учреждения является создание условий: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 гарантирующих охрану и укрепление здоровья обучающихся; </a:t>
            </a:r>
          </a:p>
          <a:p>
            <a:pPr lvl="0"/>
            <a:r>
              <a:rPr lang="ru-RU" dirty="0"/>
              <a:t> для развития личности, ее самореализации и самоопределения; </a:t>
            </a:r>
          </a:p>
          <a:p>
            <a:pPr lvl="0"/>
            <a:r>
              <a:rPr lang="ru-RU" dirty="0"/>
              <a:t> для формирования у обучающихся современного уровня знаний; </a:t>
            </a:r>
          </a:p>
          <a:p>
            <a:pPr lvl="0"/>
            <a:r>
              <a:rPr lang="ru-RU" dirty="0"/>
              <a:t> для воспитания гражданственности, трудолюбия, уважения к правам и свободам человека, любви к окружающей природе, Родине, семье; </a:t>
            </a:r>
          </a:p>
          <a:p>
            <a:pPr lvl="0"/>
            <a:r>
              <a:rPr lang="ru-RU" dirty="0"/>
              <a:t>для осознанного выбора </a:t>
            </a:r>
            <a:r>
              <a:rPr lang="ru-RU" dirty="0" smtClean="0"/>
              <a:t>профессии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9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образовательном процессе лицей использует типовые государственные образовательные программы для общеобразовательных учреждений, а также программы, обеспечивающие дополнительную (углубленную) подготовку по предметам естественно - научного, физико-математического профилей, рекомендованные Министерством образования и науки РФ и Министерством образования РБ: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/>
              <a:t>-начального общего образования (уровень – общеобразовательный);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/>
              <a:t>-основного общего образования (уровень – общеобразовательный);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/>
              <a:t>-среднего (полного) общего образования (уровень – общеобразовательный).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716016" cy="5818658"/>
          </a:xfrm>
        </p:spPr>
        <p:txBody>
          <a:bodyPr/>
          <a:lstStyle/>
          <a:p>
            <a:r>
              <a:rPr lang="ru-RU" b="1" dirty="0" smtClean="0"/>
              <a:t>Учитель-логопед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Киреева Наиля </a:t>
            </a:r>
            <a:r>
              <a:rPr lang="ru-RU" dirty="0" err="1" smtClean="0"/>
              <a:t>Вильдановна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098"/>
            <a:ext cx="4032448" cy="61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Логопедическая служба является необходимым компонентом системы общешкольного образования, обеспечивающим развитие личностного, интеллектуального и профессионального потенциала общества.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Основная </a:t>
            </a:r>
            <a:r>
              <a:rPr lang="ru-RU" b="1" dirty="0"/>
              <a:t>цель службы </a:t>
            </a:r>
            <a:r>
              <a:rPr lang="ru-RU" dirty="0"/>
              <a:t>– оказание логопедической помощи учащимся школы, имеющим различные нарушения устной и письменной речи.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6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Основные задачи логопедического пункта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 smtClean="0"/>
              <a:t> диагностика </a:t>
            </a:r>
            <a:r>
              <a:rPr lang="ru-RU" dirty="0"/>
              <a:t>и коррекция нарушения устной и письменной речи обучающихся; </a:t>
            </a:r>
          </a:p>
          <a:p>
            <a:r>
              <a:rPr lang="ru-RU" dirty="0" smtClean="0"/>
              <a:t>своевременное </a:t>
            </a:r>
            <a:r>
              <a:rPr lang="ru-RU" dirty="0"/>
              <a:t>предупреждение и преодоление неуспеваемости, обусловленной нарушениями речи; </a:t>
            </a:r>
            <a:endParaRPr lang="ru-RU" dirty="0" smtClean="0"/>
          </a:p>
          <a:p>
            <a:r>
              <a:rPr lang="ru-RU" dirty="0" smtClean="0"/>
              <a:t>распространение </a:t>
            </a:r>
            <a:r>
              <a:rPr lang="ru-RU" dirty="0"/>
              <a:t>логопедических знаний среди педагогов, родителей (законных представителей) обучающихся; </a:t>
            </a:r>
            <a:endParaRPr lang="ru-RU" dirty="0" smtClean="0"/>
          </a:p>
          <a:p>
            <a:r>
              <a:rPr lang="ru-RU" dirty="0" smtClean="0"/>
              <a:t>активизация </a:t>
            </a:r>
            <a:r>
              <a:rPr lang="ru-RU" dirty="0"/>
              <a:t>познавательной деятельности обучающихся; </a:t>
            </a:r>
            <a:endParaRPr lang="ru-RU" dirty="0" smtClean="0"/>
          </a:p>
          <a:p>
            <a:r>
              <a:rPr lang="ru-RU" dirty="0" smtClean="0"/>
              <a:t>нормализация </a:t>
            </a:r>
            <a:r>
              <a:rPr lang="ru-RU" dirty="0"/>
              <a:t>учебной деятельности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3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482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образовательное учреждение лицей № 42 Октябрьского района городского округа город Уфа Республики Башкортостан</vt:lpstr>
      <vt:lpstr>Основные сведения</vt:lpstr>
      <vt:lpstr>Директор Лицея № 42 Галимуллина Альбина Касимовна</vt:lpstr>
      <vt:lpstr>Целью учреждения является: </vt:lpstr>
      <vt:lpstr>Основными задачами учреждения является создание условий: </vt:lpstr>
      <vt:lpstr>Презентация PowerPoint</vt:lpstr>
      <vt:lpstr>Учитель-логопед   Киреева Наиля Вильдановна</vt:lpstr>
      <vt:lpstr>Презентация PowerPoint</vt:lpstr>
      <vt:lpstr>Презентация PowerPoint</vt:lpstr>
      <vt:lpstr>Организация логопедической работы.</vt:lpstr>
      <vt:lpstr>Презентация PowerPoint</vt:lpstr>
      <vt:lpstr>В ходе практики нами были проведены:</vt:lpstr>
      <vt:lpstr>Итоговое фронтальное занятие. Тема: Дифференциация Ё-Ю</vt:lpstr>
      <vt:lpstr>Итоговое фронтальное занятие.  Тема: Мягкий знак в середине слова</vt:lpstr>
      <vt:lpstr>Итоговое индивидуальное занятие. Тема: Автоматизация звука [Ж] в слогах, словах, словосочетаниях, предложениях и тексте</vt:lpstr>
      <vt:lpstr>Итоговое индивидуальное занятие Тема: Автоматизация звука  [Ш] в слогах, словах, предложениях, тексте.</vt:lpstr>
      <vt:lpstr>Консультация для учителей. Тема: «Логопедическая работа в школе по ФГОС»</vt:lpstr>
      <vt:lpstr>Консультация для учителей. Тема: Предупреждение и преодоление нарушений письменной речи </vt:lpstr>
      <vt:lpstr>Консультация для родителей. Тема: «Речевая готовность ребёнка к школе»»</vt:lpstr>
      <vt:lpstr>Консультация для родителей Тема: Профилактика речевых нарушений</vt:lpstr>
      <vt:lpstr>Проведение диктанта</vt:lpstr>
      <vt:lpstr>Внеклассное логопедическое занятие  «Путешествие в страну правильной речи»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лицей № 42 Октябрьского района городского округа город Уфа Республики Башкортостан</dc:title>
  <dc:creator>Рина</dc:creator>
  <cp:lastModifiedBy>дом</cp:lastModifiedBy>
  <cp:revision>38</cp:revision>
  <dcterms:created xsi:type="dcterms:W3CDTF">2016-03-23T11:11:00Z</dcterms:created>
  <dcterms:modified xsi:type="dcterms:W3CDTF">2016-11-15T18:49:30Z</dcterms:modified>
</cp:coreProperties>
</file>