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3" r:id="rId4"/>
    <p:sldId id="264" r:id="rId5"/>
    <p:sldId id="260" r:id="rId6"/>
    <p:sldId id="258" r:id="rId7"/>
    <p:sldId id="259" r:id="rId8"/>
    <p:sldId id="265" r:id="rId9"/>
    <p:sldId id="267" r:id="rId10"/>
    <p:sldId id="268" r:id="rId11"/>
    <p:sldId id="269" r:id="rId12"/>
    <p:sldId id="274" r:id="rId13"/>
    <p:sldId id="273" r:id="rId14"/>
    <p:sldId id="270" r:id="rId15"/>
    <p:sldId id="271" r:id="rId16"/>
    <p:sldId id="275" r:id="rId17"/>
    <p:sldId id="276" r:id="rId18"/>
    <p:sldId id="277" r:id="rId19"/>
    <p:sldId id="272" r:id="rId20"/>
    <p:sldId id="262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24" autoAdjust="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18864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ФГОУ ВО «БГПУ </a:t>
            </a:r>
            <a:r>
              <a:rPr lang="ru-RU" sz="2000" dirty="0" err="1" smtClean="0">
                <a:solidFill>
                  <a:schemeClr val="bg1"/>
                </a:solidFill>
              </a:rPr>
              <a:t>им.М.Акмуллы</a:t>
            </a:r>
            <a:r>
              <a:rPr lang="ru-RU" sz="2000" dirty="0" smtClean="0">
                <a:solidFill>
                  <a:schemeClr val="bg1"/>
                </a:solidFill>
              </a:rPr>
              <a:t>»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И</a:t>
            </a:r>
            <a:r>
              <a:rPr lang="ru-RU" sz="2000" dirty="0" smtClean="0">
                <a:solidFill>
                  <a:schemeClr val="bg1"/>
                </a:solidFill>
              </a:rPr>
              <a:t>нститут Педагогики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980728"/>
            <a:ext cx="7846640" cy="1440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Отчет о прохождении педагогической практики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67544" y="2564904"/>
            <a:ext cx="828092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МБДОУ Детский сад №326 в г.Уфа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3212976"/>
            <a:ext cx="464400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</a:rPr>
              <a:t>Выполнили:</a:t>
            </a:r>
          </a:p>
          <a:p>
            <a:r>
              <a:rPr lang="ru-RU" sz="2100" dirty="0" smtClean="0">
                <a:solidFill>
                  <a:schemeClr val="bg1"/>
                </a:solidFill>
              </a:rPr>
              <a:t>студенты 4 курса СДО </a:t>
            </a:r>
            <a:r>
              <a:rPr lang="ru-RU" sz="2100" dirty="0" err="1" smtClean="0">
                <a:solidFill>
                  <a:schemeClr val="bg1"/>
                </a:solidFill>
              </a:rPr>
              <a:t>гр.СОЛОГ</a:t>
            </a:r>
            <a:r>
              <a:rPr lang="ru-RU" sz="2100" dirty="0" smtClean="0">
                <a:solidFill>
                  <a:schemeClr val="bg1"/>
                </a:solidFill>
              </a:rPr>
              <a:t> 41-13</a:t>
            </a:r>
          </a:p>
          <a:p>
            <a:r>
              <a:rPr lang="ru-RU" sz="2100" dirty="0" err="1" smtClean="0">
                <a:solidFill>
                  <a:schemeClr val="bg1"/>
                </a:solidFill>
              </a:rPr>
              <a:t>Адельгареева</a:t>
            </a:r>
            <a:r>
              <a:rPr lang="ru-RU" sz="2100" dirty="0" smtClean="0">
                <a:solidFill>
                  <a:schemeClr val="bg1"/>
                </a:solidFill>
              </a:rPr>
              <a:t> М.Р.,  </a:t>
            </a:r>
            <a:r>
              <a:rPr lang="ru-RU" sz="2100" dirty="0" err="1" smtClean="0">
                <a:solidFill>
                  <a:schemeClr val="bg1"/>
                </a:solidFill>
              </a:rPr>
              <a:t>Гаар</a:t>
            </a:r>
            <a:r>
              <a:rPr lang="ru-RU" sz="2100" dirty="0" smtClean="0">
                <a:solidFill>
                  <a:schemeClr val="bg1"/>
                </a:solidFill>
              </a:rPr>
              <a:t> Л.А.</a:t>
            </a:r>
          </a:p>
          <a:p>
            <a:r>
              <a:rPr lang="ru-RU" sz="2100" dirty="0" smtClean="0">
                <a:solidFill>
                  <a:schemeClr val="bg1"/>
                </a:solidFill>
              </a:rPr>
              <a:t>Грачева В.О. ,   </a:t>
            </a:r>
            <a:r>
              <a:rPr lang="ru-RU" sz="2100" dirty="0" err="1" smtClean="0">
                <a:solidFill>
                  <a:schemeClr val="bg1"/>
                </a:solidFill>
              </a:rPr>
              <a:t>Мазова</a:t>
            </a:r>
            <a:r>
              <a:rPr lang="ru-RU" sz="2100" dirty="0" smtClean="0">
                <a:solidFill>
                  <a:schemeClr val="bg1"/>
                </a:solidFill>
              </a:rPr>
              <a:t> Е.А.</a:t>
            </a:r>
          </a:p>
          <a:p>
            <a:r>
              <a:rPr lang="ru-RU" sz="2100" dirty="0" smtClean="0">
                <a:solidFill>
                  <a:schemeClr val="bg1"/>
                </a:solidFill>
              </a:rPr>
              <a:t>Хафизова Э. Р., </a:t>
            </a:r>
            <a:r>
              <a:rPr lang="ru-RU" sz="2100" dirty="0" err="1" smtClean="0">
                <a:solidFill>
                  <a:schemeClr val="bg1"/>
                </a:solidFill>
              </a:rPr>
              <a:t>Шагалиева</a:t>
            </a:r>
            <a:r>
              <a:rPr lang="ru-RU" sz="2100" dirty="0" smtClean="0">
                <a:solidFill>
                  <a:schemeClr val="bg1"/>
                </a:solidFill>
              </a:rPr>
              <a:t> А. Д.</a:t>
            </a:r>
          </a:p>
          <a:p>
            <a:r>
              <a:rPr lang="ru-RU" sz="2100" b="1" dirty="0" smtClean="0">
                <a:solidFill>
                  <a:schemeClr val="bg1"/>
                </a:solidFill>
              </a:rPr>
              <a:t>Руководитель-методист</a:t>
            </a:r>
            <a:r>
              <a:rPr lang="ru-RU" sz="2100" dirty="0" smtClean="0">
                <a:solidFill>
                  <a:schemeClr val="bg1"/>
                </a:solidFill>
              </a:rPr>
              <a:t>: </a:t>
            </a:r>
          </a:p>
          <a:p>
            <a:r>
              <a:rPr lang="ru-RU" sz="2100" dirty="0" smtClean="0">
                <a:solidFill>
                  <a:schemeClr val="bg1"/>
                </a:solidFill>
              </a:rPr>
              <a:t>Мустаева Е.Р., к.п.н., доцент</a:t>
            </a:r>
            <a:endParaRPr lang="ru-RU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59" cy="496855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smtClean="0">
                <a:solidFill>
                  <a:schemeClr val="tx1"/>
                </a:solidFill>
              </a:rPr>
              <a:t>Хафизова Эльвира</a:t>
            </a:r>
            <a:endParaRPr lang="ru-RU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А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втоматизации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звука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[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]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открытых слогах, словах»</a:t>
            </a:r>
            <a:endParaRPr lang="ru-RU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Индивидуальное занятие</a:t>
            </a:r>
            <a:endParaRPr lang="ru-RU" dirty="0"/>
          </a:p>
        </p:txBody>
      </p:sp>
      <p:pic>
        <p:nvPicPr>
          <p:cNvPr id="2052" name="Picture 4" descr="https://pp.vk.me/c836522/v836522160/db16/FB5pK4Ca83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59" cy="496855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err="1" smtClean="0">
                <a:solidFill>
                  <a:schemeClr val="tx1"/>
                </a:solidFill>
              </a:rPr>
              <a:t>Адельгареева</a:t>
            </a:r>
            <a:r>
              <a:rPr lang="ru-RU" dirty="0" smtClean="0">
                <a:solidFill>
                  <a:schemeClr val="tx1"/>
                </a:solidFill>
              </a:rPr>
              <a:t> Маргарита</a:t>
            </a:r>
          </a:p>
          <a:p>
            <a:pPr lvl="0">
              <a:buClr>
                <a:srgbClr val="31B6FD"/>
              </a:buCl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« </a:t>
            </a:r>
            <a:r>
              <a:rPr lang="ru-RU" dirty="0" smtClean="0">
                <a:solidFill>
                  <a:schemeClr val="tx1"/>
                </a:solidFill>
              </a:rPr>
              <a:t>Автоматизация звука </a:t>
            </a:r>
            <a:r>
              <a:rPr lang="en-US" dirty="0" smtClean="0">
                <a:solidFill>
                  <a:schemeClr val="tx1"/>
                </a:solidFill>
              </a:rPr>
              <a:t>[ </a:t>
            </a:r>
            <a:r>
              <a:rPr lang="ru-RU" dirty="0" smtClean="0">
                <a:solidFill>
                  <a:schemeClr val="tx1"/>
                </a:solidFill>
              </a:rPr>
              <a:t>Р </a:t>
            </a:r>
            <a:r>
              <a:rPr lang="en-US" dirty="0" smtClean="0">
                <a:solidFill>
                  <a:schemeClr val="tx1"/>
                </a:solidFill>
              </a:rPr>
              <a:t>]</a:t>
            </a:r>
            <a:r>
              <a:rPr lang="ru-RU" dirty="0" smtClean="0">
                <a:solidFill>
                  <a:schemeClr val="tx1"/>
                </a:solidFill>
              </a:rPr>
              <a:t> в слогах</a:t>
            </a:r>
            <a:r>
              <a:rPr lang="ru-RU" b="1" dirty="0" smtClean="0">
                <a:solidFill>
                  <a:schemeClr val="tx1"/>
                </a:solidFill>
              </a:rPr>
              <a:t>,</a:t>
            </a:r>
            <a:r>
              <a:rPr lang="ru-RU" dirty="0">
                <a:solidFill>
                  <a:prstClr val="black"/>
                </a:solidFill>
              </a:rPr>
              <a:t> в структуре слова, словосочетания и предложения»</a:t>
            </a:r>
            <a:endParaRPr lang="ru-RU" b="1" dirty="0">
              <a:solidFill>
                <a:prstClr val="black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Индивидуальное занятие</a:t>
            </a:r>
            <a:endParaRPr lang="ru-RU" dirty="0"/>
          </a:p>
        </p:txBody>
      </p:sp>
      <p:pic>
        <p:nvPicPr>
          <p:cNvPr id="2050" name="Picture 2" descr="C:\Users\Маргарита\Desktop\2pHkqE7fcX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118" y="2924944"/>
            <a:ext cx="5810551" cy="35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196752"/>
            <a:ext cx="8640959" cy="511256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err="1" smtClean="0">
                <a:solidFill>
                  <a:schemeClr val="tx1"/>
                </a:solidFill>
              </a:rPr>
              <a:t>Гаар</a:t>
            </a:r>
            <a:r>
              <a:rPr lang="ru-RU" dirty="0" smtClean="0">
                <a:solidFill>
                  <a:schemeClr val="tx1"/>
                </a:solidFill>
              </a:rPr>
              <a:t> Лилия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 </a:t>
            </a:r>
            <a:r>
              <a:rPr lang="ru-RU" dirty="0">
                <a:solidFill>
                  <a:schemeClr val="tx1"/>
                </a:solidFill>
                <a:latin typeface="Candara (Основной текст)"/>
              </a:rPr>
              <a:t>Автоматизация звука [Ш] в самостоятельной речи ребенка.</a:t>
            </a:r>
            <a:endParaRPr lang="ru-RU" dirty="0" smtClean="0">
              <a:solidFill>
                <a:schemeClr val="tx1"/>
              </a:solidFill>
              <a:latin typeface="Candara (Основной текст)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ru-RU" dirty="0" smtClean="0"/>
              <a:t>Индивидуальное занятие</a:t>
            </a:r>
            <a:endParaRPr lang="ru-RU" dirty="0"/>
          </a:p>
        </p:txBody>
      </p:sp>
      <p:pic>
        <p:nvPicPr>
          <p:cNvPr id="5" name="Рисунок 4" descr="IMG_306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t="11158" b="10326"/>
          <a:stretch>
            <a:fillRect/>
          </a:stretch>
        </p:blipFill>
        <p:spPr>
          <a:xfrm>
            <a:off x="971600" y="2469502"/>
            <a:ext cx="7452320" cy="4388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268760"/>
            <a:ext cx="8640959" cy="5184576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smtClean="0">
                <a:solidFill>
                  <a:schemeClr val="tx1"/>
                </a:solidFill>
              </a:rPr>
              <a:t>Грачева Вера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 «</a:t>
            </a:r>
            <a:r>
              <a:rPr lang="ru-RU" dirty="0" smtClean="0">
                <a:solidFill>
                  <a:schemeClr val="tx1"/>
                </a:solidFill>
              </a:rPr>
              <a:t>Автоматизация звука </a:t>
            </a:r>
            <a:r>
              <a:rPr lang="en-US" dirty="0" smtClean="0">
                <a:solidFill>
                  <a:schemeClr val="tx1"/>
                </a:solidFill>
              </a:rPr>
              <a:t>[</a:t>
            </a:r>
            <a:r>
              <a:rPr lang="ru-RU" dirty="0" smtClean="0">
                <a:solidFill>
                  <a:schemeClr val="tx1"/>
                </a:solidFill>
              </a:rPr>
              <a:t>Р</a:t>
            </a:r>
            <a:r>
              <a:rPr lang="en-US" dirty="0" smtClean="0">
                <a:solidFill>
                  <a:schemeClr val="tx1"/>
                </a:solidFill>
              </a:rPr>
              <a:t>] </a:t>
            </a:r>
            <a:r>
              <a:rPr lang="ru-RU" dirty="0" smtClean="0">
                <a:solidFill>
                  <a:schemeClr val="tx1"/>
                </a:solidFill>
              </a:rPr>
              <a:t>в слогах, в структуре слова, словосочетания и предложения»</a:t>
            </a:r>
            <a:endParaRPr lang="ru-RU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ru-RU" dirty="0" smtClean="0"/>
              <a:t>Индивидуальное занятие</a:t>
            </a:r>
            <a:endParaRPr lang="ru-RU" dirty="0"/>
          </a:p>
        </p:txBody>
      </p:sp>
      <p:pic>
        <p:nvPicPr>
          <p:cNvPr id="4" name="Содержимое 3" descr="IMG_3196.PN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13445" b="12605"/>
          <a:stretch>
            <a:fillRect/>
          </a:stretch>
        </p:blipFill>
        <p:spPr>
          <a:xfrm>
            <a:off x="683568" y="2504844"/>
            <a:ext cx="7848872" cy="4353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268760"/>
            <a:ext cx="8640959" cy="504056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err="1" smtClean="0">
                <a:solidFill>
                  <a:schemeClr val="tx1"/>
                </a:solidFill>
              </a:rPr>
              <a:t>Мазова</a:t>
            </a:r>
            <a:r>
              <a:rPr lang="ru-RU" dirty="0" smtClean="0">
                <a:solidFill>
                  <a:schemeClr val="tx1"/>
                </a:solidFill>
              </a:rPr>
              <a:t> Екатерина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« Автоматизация звука </a:t>
            </a:r>
            <a:r>
              <a:rPr lang="en-US" b="1" dirty="0" smtClean="0">
                <a:solidFill>
                  <a:schemeClr val="tx1"/>
                </a:solidFill>
              </a:rPr>
              <a:t>[</a:t>
            </a:r>
            <a:r>
              <a:rPr lang="ru-RU" b="1" dirty="0">
                <a:solidFill>
                  <a:schemeClr val="tx1"/>
                </a:solidFill>
              </a:rPr>
              <a:t>Л</a:t>
            </a:r>
            <a:r>
              <a:rPr lang="en-US" b="1" dirty="0" smtClean="0">
                <a:solidFill>
                  <a:schemeClr val="tx1"/>
                </a:solidFill>
              </a:rPr>
              <a:t>]</a:t>
            </a:r>
            <a:r>
              <a:rPr lang="ru-RU" b="1" dirty="0" smtClean="0">
                <a:solidFill>
                  <a:schemeClr val="tx1"/>
                </a:solidFill>
              </a:rPr>
              <a:t> в слогах, в начале слова»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ru-RU" dirty="0" smtClean="0"/>
              <a:t>Индивидуальное занятие</a:t>
            </a:r>
            <a:endParaRPr lang="ru-RU" dirty="0"/>
          </a:p>
        </p:txBody>
      </p:sp>
      <p:pic>
        <p:nvPicPr>
          <p:cNvPr id="4" name="Picture 2" descr="C:\Users\Маргарита\Desktop\uu8nDaIpiw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85" b="16332"/>
          <a:stretch>
            <a:fillRect/>
          </a:stretch>
        </p:blipFill>
        <p:spPr bwMode="auto">
          <a:xfrm>
            <a:off x="899592" y="2444673"/>
            <a:ext cx="7440826" cy="44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268760"/>
            <a:ext cx="8640959" cy="525658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smtClean="0">
                <a:solidFill>
                  <a:schemeClr val="tx1"/>
                </a:solidFill>
              </a:rPr>
              <a:t>Хафизова Эльвира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«Образование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 множественного числа существительных и глаголов настоящего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времени».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Фронтальное занятие</a:t>
            </a:r>
            <a:endParaRPr lang="ru-RU" dirty="0"/>
          </a:p>
        </p:txBody>
      </p:sp>
      <p:pic>
        <p:nvPicPr>
          <p:cNvPr id="4100" name="Picture 4" descr="https://pp.vk.me/c836621/v836621339/7fd9/vBhkZZVxx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21488"/>
            <a:ext cx="6936705" cy="400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59" cy="4824536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err="1" smtClean="0">
                <a:solidFill>
                  <a:schemeClr val="tx1"/>
                </a:solidFill>
              </a:rPr>
              <a:t>Адельгареева</a:t>
            </a:r>
            <a:r>
              <a:rPr lang="ru-RU" dirty="0" smtClean="0">
                <a:solidFill>
                  <a:schemeClr val="tx1"/>
                </a:solidFill>
              </a:rPr>
              <a:t> Маргарита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Тема: « Овощи. Описательный рассказ»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Фронтальное занятие</a:t>
            </a:r>
            <a:endParaRPr lang="ru-RU" dirty="0"/>
          </a:p>
        </p:txBody>
      </p:sp>
      <p:pic>
        <p:nvPicPr>
          <p:cNvPr id="1026" name="Picture 2" descr="C:\Users\Маргарита\Desktop\yCEaE7-eU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90235"/>
            <a:ext cx="5688632" cy="391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484784"/>
            <a:ext cx="8640959" cy="504056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err="1" smtClean="0">
                <a:solidFill>
                  <a:schemeClr val="tx1"/>
                </a:solidFill>
              </a:rPr>
              <a:t>Гаар</a:t>
            </a:r>
            <a:r>
              <a:rPr lang="ru-RU" dirty="0" smtClean="0">
                <a:solidFill>
                  <a:schemeClr val="tx1"/>
                </a:solidFill>
              </a:rPr>
              <a:t> Лилия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 </a:t>
            </a:r>
            <a:r>
              <a:rPr lang="ru-RU" dirty="0">
                <a:solidFill>
                  <a:schemeClr val="tx1"/>
                </a:solidFill>
              </a:rPr>
              <a:t>Сложносочиненные предложения с союзами «а» и «и».</a:t>
            </a:r>
          </a:p>
          <a:p>
            <a:pPr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52728"/>
          </a:xfrm>
        </p:spPr>
        <p:txBody>
          <a:bodyPr/>
          <a:lstStyle/>
          <a:p>
            <a:r>
              <a:rPr lang="ru-RU" dirty="0" smtClean="0"/>
              <a:t>Фронтальное занятие</a:t>
            </a:r>
            <a:endParaRPr lang="ru-RU" dirty="0"/>
          </a:p>
        </p:txBody>
      </p:sp>
      <p:pic>
        <p:nvPicPr>
          <p:cNvPr id="4" name="Рисунок 3" descr="IMG_308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19550" r="5901" b="18102"/>
          <a:stretch>
            <a:fillRect/>
          </a:stretch>
        </p:blipFill>
        <p:spPr>
          <a:xfrm>
            <a:off x="323528" y="2348880"/>
            <a:ext cx="8604448" cy="4275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412776"/>
            <a:ext cx="8640959" cy="511256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smtClean="0">
                <a:solidFill>
                  <a:schemeClr val="tx1"/>
                </a:solidFill>
              </a:rPr>
              <a:t>Грачева Вера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 </a:t>
            </a:r>
            <a:r>
              <a:rPr lang="ru-RU" dirty="0" smtClean="0">
                <a:solidFill>
                  <a:schemeClr val="tx1"/>
                </a:solidFill>
              </a:rPr>
              <a:t>«Относительные прилагательные»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52728"/>
          </a:xfrm>
        </p:spPr>
        <p:txBody>
          <a:bodyPr/>
          <a:lstStyle/>
          <a:p>
            <a:r>
              <a:rPr lang="ru-RU" dirty="0" smtClean="0"/>
              <a:t>Фронтальное занятие</a:t>
            </a:r>
            <a:endParaRPr lang="ru-RU" dirty="0"/>
          </a:p>
        </p:txBody>
      </p:sp>
      <p:pic>
        <p:nvPicPr>
          <p:cNvPr id="5" name="Рисунок 4" descr="IMG_3056.JPG"/>
          <p:cNvPicPr>
            <a:picLocks noChangeAspect="1"/>
          </p:cNvPicPr>
          <p:nvPr/>
        </p:nvPicPr>
        <p:blipFill>
          <a:blip r:embed="rId2" cstate="print"/>
          <a:srcRect t="14300" r="6289" b="24800"/>
          <a:stretch>
            <a:fillRect/>
          </a:stretch>
        </p:blipFill>
        <p:spPr>
          <a:xfrm>
            <a:off x="323528" y="2420888"/>
            <a:ext cx="8568952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59" cy="489654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err="1" smtClean="0">
                <a:solidFill>
                  <a:schemeClr val="tx1"/>
                </a:solidFill>
              </a:rPr>
              <a:t>Мазова</a:t>
            </a:r>
            <a:r>
              <a:rPr lang="ru-RU" dirty="0" smtClean="0">
                <a:solidFill>
                  <a:schemeClr val="tx1"/>
                </a:solidFill>
              </a:rPr>
              <a:t> Екатерина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 </a:t>
            </a:r>
            <a:r>
              <a:rPr lang="ru-RU" dirty="0" smtClean="0">
                <a:solidFill>
                  <a:schemeClr val="tx1"/>
                </a:solidFill>
              </a:rPr>
              <a:t>Звук и </a:t>
            </a:r>
            <a:r>
              <a:rPr lang="ru-RU" dirty="0" smtClean="0">
                <a:solidFill>
                  <a:schemeClr val="tx1"/>
                </a:solidFill>
              </a:rPr>
              <a:t>буква О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Фронтальное занятие</a:t>
            </a:r>
            <a:endParaRPr lang="ru-RU" dirty="0"/>
          </a:p>
        </p:txBody>
      </p:sp>
      <p:pic>
        <p:nvPicPr>
          <p:cNvPr id="4" name="Picture 2" descr="C:\Users\Маргарита\Desktop\uhYNVgg6MK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80" b="5818"/>
          <a:stretch>
            <a:fillRect/>
          </a:stretch>
        </p:blipFill>
        <p:spPr bwMode="auto">
          <a:xfrm>
            <a:off x="971600" y="2708920"/>
            <a:ext cx="7128792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44824"/>
            <a:ext cx="8892480" cy="4752528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ru-RU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Наименование учреждения:</a:t>
            </a:r>
          </a:p>
          <a:p>
            <a:pPr marL="514350" indent="-514350">
              <a:buNone/>
            </a:pP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326 городского округа город Уфа Республики Башкортостан</a:t>
            </a:r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Адрес: 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450022, Республика Башкортостан, г.Уфа,</a:t>
            </a:r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Советский район, ул. М. Губайдуллина, 29</a:t>
            </a:r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Телефон: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(83472) 28-27-50</a:t>
            </a:r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ds326raduga@mail.ru</a:t>
            </a:r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Заведующая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Хамидова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Асия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Занфировна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ru-RU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Основные сведения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591056"/>
            <a:ext cx="8640959" cy="486228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«ОСЕННЯЯ СКАЗКА»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1252728"/>
          </a:xfrm>
        </p:spPr>
        <p:txBody>
          <a:bodyPr>
            <a:normAutofit/>
          </a:bodyPr>
          <a:lstStyle/>
          <a:p>
            <a:r>
              <a:rPr lang="ru-RU" dirty="0" smtClean="0"/>
              <a:t>Мероприятие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050861"/>
            <a:ext cx="6408712" cy="442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R53br9su1o.jpg"/>
          <p:cNvPicPr>
            <a:picLocks noChangeAspect="1"/>
          </p:cNvPicPr>
          <p:nvPr/>
        </p:nvPicPr>
        <p:blipFill>
          <a:blip r:embed="rId2" cstate="print"/>
          <a:srcRect b="5282"/>
          <a:stretch>
            <a:fillRect/>
          </a:stretch>
        </p:blipFill>
        <p:spPr>
          <a:xfrm>
            <a:off x="0" y="188640"/>
            <a:ext cx="5768710" cy="3068960"/>
          </a:xfrm>
          <a:prstGeom prst="rect">
            <a:avLst/>
          </a:prstGeom>
        </p:spPr>
      </p:pic>
      <p:pic>
        <p:nvPicPr>
          <p:cNvPr id="5" name="Рисунок 4" descr="D7JpE93_YWo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b="5212"/>
          <a:stretch>
            <a:fillRect/>
          </a:stretch>
        </p:blipFill>
        <p:spPr>
          <a:xfrm>
            <a:off x="2699792" y="3238502"/>
            <a:ext cx="6444208" cy="343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2060848"/>
            <a:ext cx="8892480" cy="46085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tx1"/>
                </a:solidFill>
              </a:rPr>
              <a:t>осуществление комплекса мер, направленных на сохранение и укрепление физического и психического здоровья воспитанников;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tx1"/>
                </a:solidFill>
              </a:rPr>
              <a:t>физическое, интеллектуальное и личностное развитие: становление общечеловеческих ценностей;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tx1"/>
                </a:solidFill>
              </a:rPr>
              <a:t>развитие воображения и творческих способностей воспитанника;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tx1"/>
                </a:solidFill>
              </a:rPr>
              <a:t>взаимодействие с семьей для обеспечения полноценного развития воспитанника;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solidFill>
                  <a:schemeClr val="tx1"/>
                </a:solidFill>
              </a:rPr>
              <a:t>осуществление социальной защиты личности воспитанника.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8328"/>
            <a:ext cx="9144000" cy="14344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Основной целью деятельности МБДОУ «Детский сад № 326» является: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5445224"/>
          </a:xfrm>
        </p:spPr>
        <p:txBody>
          <a:bodyPr>
            <a:noAutofit/>
          </a:bodyPr>
          <a:lstStyle/>
          <a:p>
            <a:pPr marL="82550" indent="273050">
              <a:buClrTx/>
              <a:buFont typeface="+mj-lt"/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охрана жизни и укрепление физического и психического здоровья воспитанников; </a:t>
            </a:r>
          </a:p>
          <a:p>
            <a:pPr marL="82550" indent="273050">
              <a:buClrTx/>
              <a:buFont typeface="+mj-lt"/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познавательно-речевого, социально-личностного, художественно-эстетического и физического развития воспитанников;</a:t>
            </a:r>
          </a:p>
          <a:p>
            <a:pPr marL="82550" indent="273050">
              <a:buClrTx/>
              <a:buFont typeface="+mj-lt"/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уважения к языкам, национальным ценностям страны, в которой воспитанник проживает;</a:t>
            </a:r>
          </a:p>
          <a:p>
            <a:pPr marL="82550" indent="273050">
              <a:buClrTx/>
              <a:buFont typeface="+mj-lt"/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воспитанника  к сознательной жизни в свободном обществе в духе понимания мира, толерантности, чувства собственного достоинства;</a:t>
            </a:r>
          </a:p>
          <a:p>
            <a:pPr marL="82550" indent="273050">
              <a:buClrTx/>
              <a:buFont typeface="+mj-lt"/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с учетом возрастных особенностей воспитанников гражданственности, уважения к правам и свободам человека, любви к Родине, семье;</a:t>
            </a:r>
          </a:p>
          <a:p>
            <a:pPr marL="82550" indent="273050">
              <a:buClrTx/>
              <a:buFont typeface="+mj-lt"/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необходимой коррекции недостатков в физическом и (или) психическом развитии воспитанников;</a:t>
            </a:r>
          </a:p>
          <a:p>
            <a:pPr marL="82550" indent="273050">
              <a:buClrTx/>
              <a:buFont typeface="+mj-lt"/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семьями воспитанников для обеспечения полноценного развития воспитанников;</a:t>
            </a:r>
          </a:p>
          <a:p>
            <a:pPr marL="82550" indent="273050">
              <a:buClrTx/>
              <a:buFont typeface="+mj-lt"/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оказание консультативной и методической помощи родителям (законным представителям) по вопросам воспитания, обучения и развития воспитанников.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8328"/>
            <a:ext cx="8712968" cy="1578504"/>
          </a:xfrm>
        </p:spPr>
        <p:txBody>
          <a:bodyPr>
            <a:normAutofit fontScale="90000"/>
          </a:bodyPr>
          <a:lstStyle/>
          <a:p>
            <a:pPr algn="l"/>
            <a:r>
              <a:rPr lang="ru-RU" sz="4200" dirty="0" smtClean="0"/>
              <a:t>Основными задачами Учреждения являются: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2420888"/>
            <a:ext cx="8712967" cy="424847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Образовательная программа дошкольного учреждения на основе программы «От рождения до школы»»  под редакцией М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tx1"/>
                </a:solidFill>
              </a:rPr>
              <a:t>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Вераксы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dirty="0" smtClean="0">
                <a:solidFill>
                  <a:schemeClr val="tx1"/>
                </a:solidFill>
              </a:rPr>
              <a:t> Т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tx1"/>
                </a:solidFill>
              </a:rPr>
              <a:t> С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tx1"/>
                </a:solidFill>
              </a:rPr>
              <a:t> Комаровой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800" dirty="0" smtClean="0">
                <a:solidFill>
                  <a:schemeClr val="tx1"/>
                </a:solidFill>
              </a:rPr>
              <a:t>М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tx1"/>
                </a:solidFill>
              </a:rPr>
              <a:t> 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tx1"/>
                </a:solidFill>
              </a:rPr>
              <a:t> Васильевой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Реализуемые образовательные программы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40345"/>
            <a:ext cx="8784976" cy="492901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000" b="1" dirty="0" err="1" smtClean="0">
                <a:solidFill>
                  <a:schemeClr val="tx1"/>
                </a:solidFill>
              </a:rPr>
              <a:t>Гизетдинова</a:t>
            </a:r>
            <a:r>
              <a:rPr lang="ru-RU" sz="3000" b="1" dirty="0" smtClean="0">
                <a:solidFill>
                  <a:schemeClr val="tx1"/>
                </a:solidFill>
              </a:rPr>
              <a:t> </a:t>
            </a:r>
            <a:r>
              <a:rPr lang="ru-RU" sz="3000" b="1" dirty="0" err="1" smtClean="0">
                <a:solidFill>
                  <a:schemeClr val="tx1"/>
                </a:solidFill>
              </a:rPr>
              <a:t>Айсылу</a:t>
            </a:r>
            <a:r>
              <a:rPr lang="ru-RU" sz="3000" b="1" dirty="0" smtClean="0">
                <a:solidFill>
                  <a:schemeClr val="tx1"/>
                </a:solidFill>
              </a:rPr>
              <a:t> </a:t>
            </a:r>
            <a:r>
              <a:rPr lang="ru-RU" sz="3000" b="1" dirty="0" err="1" smtClean="0">
                <a:solidFill>
                  <a:schemeClr val="tx1"/>
                </a:solidFill>
              </a:rPr>
              <a:t>Хакимовна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</a:p>
          <a:p>
            <a:pPr marL="993775" indent="-993775">
              <a:buNone/>
            </a:pPr>
            <a:r>
              <a:rPr lang="ru-RU" sz="3000" dirty="0" smtClean="0">
                <a:solidFill>
                  <a:schemeClr val="tx1"/>
                </a:solidFill>
              </a:rPr>
              <a:t>            Учитель-логопед высшей категории</a:t>
            </a:r>
          </a:p>
          <a:p>
            <a:pPr marL="361950" indent="-346075">
              <a:buFont typeface="Wingdings" pitchFamily="2" charset="2"/>
              <a:buChar char="v"/>
            </a:pPr>
            <a:r>
              <a:rPr lang="ru-RU" sz="3000" b="1" dirty="0" smtClean="0">
                <a:solidFill>
                  <a:schemeClr val="tx1"/>
                </a:solidFill>
              </a:rPr>
              <a:t>Мустаева Лилия </a:t>
            </a:r>
            <a:r>
              <a:rPr lang="ru-RU" sz="3000" b="1" dirty="0" err="1" smtClean="0">
                <a:solidFill>
                  <a:schemeClr val="tx1"/>
                </a:solidFill>
              </a:rPr>
              <a:t>Рашитовна</a:t>
            </a:r>
            <a:r>
              <a:rPr lang="ru-RU" sz="3000" b="1" dirty="0" smtClean="0">
                <a:solidFill>
                  <a:schemeClr val="tx1"/>
                </a:solidFill>
              </a:rPr>
              <a:t> </a:t>
            </a:r>
          </a:p>
          <a:p>
            <a:pPr marL="993775" indent="-977900">
              <a:buNone/>
            </a:pPr>
            <a:r>
              <a:rPr lang="ru-RU" sz="3000" dirty="0" smtClean="0">
                <a:solidFill>
                  <a:schemeClr val="tx1"/>
                </a:solidFill>
              </a:rPr>
              <a:t>            Воспитатель</a:t>
            </a:r>
          </a:p>
          <a:p>
            <a:pPr marL="361950" indent="-361950">
              <a:buFont typeface="Wingdings" pitchFamily="2" charset="2"/>
              <a:buChar char="v"/>
            </a:pPr>
            <a:r>
              <a:rPr lang="ru-RU" sz="3000" b="1" dirty="0" smtClean="0">
                <a:solidFill>
                  <a:schemeClr val="tx1"/>
                </a:solidFill>
              </a:rPr>
              <a:t>Горбунова Людмила Михайловна</a:t>
            </a:r>
          </a:p>
          <a:p>
            <a:pPr marL="1071563" indent="-346075">
              <a:buNone/>
            </a:pPr>
            <a:r>
              <a:rPr lang="ru-RU" sz="3000" dirty="0" smtClean="0">
                <a:solidFill>
                  <a:schemeClr val="tx1"/>
                </a:solidFill>
              </a:rPr>
              <a:t>    Воспитатель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892480" cy="1479697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Педагогический состав старшей логопедической группы 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10«Пчелка»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2852936"/>
            <a:ext cx="2594309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988840"/>
            <a:ext cx="8640959" cy="4137323"/>
          </a:xfrm>
        </p:spPr>
        <p:txBody>
          <a:bodyPr>
            <a:normAutofit/>
          </a:bodyPr>
          <a:lstStyle/>
          <a:p>
            <a:pPr marL="361950" indent="-346075">
              <a:buFont typeface="Wingdings" pitchFamily="2" charset="2"/>
              <a:buChar char="v"/>
            </a:pPr>
            <a:r>
              <a:rPr lang="ru-RU" sz="3000" b="1" dirty="0" err="1" smtClean="0">
                <a:solidFill>
                  <a:schemeClr val="tx1"/>
                </a:solidFill>
              </a:rPr>
              <a:t>Абдрахманова</a:t>
            </a:r>
            <a:r>
              <a:rPr lang="ru-RU" sz="3000" b="1" dirty="0" smtClean="0">
                <a:solidFill>
                  <a:schemeClr val="tx1"/>
                </a:solidFill>
              </a:rPr>
              <a:t> Эльвира Робертовна </a:t>
            </a:r>
          </a:p>
          <a:p>
            <a:pPr marL="1071563" indent="-346075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Учитель-логопед высшей категории</a:t>
            </a:r>
          </a:p>
          <a:p>
            <a:pPr marL="361950" indent="-346075">
              <a:buFont typeface="Wingdings" pitchFamily="2" charset="2"/>
              <a:buChar char="v"/>
            </a:pPr>
            <a:r>
              <a:rPr lang="ru-RU" sz="3000" b="1" dirty="0" err="1" smtClean="0">
                <a:solidFill>
                  <a:schemeClr val="tx1"/>
                </a:solidFill>
              </a:rPr>
              <a:t>Селуянова</a:t>
            </a:r>
            <a:r>
              <a:rPr lang="ru-RU" sz="3000" b="1" dirty="0" smtClean="0">
                <a:solidFill>
                  <a:schemeClr val="tx1"/>
                </a:solidFill>
              </a:rPr>
              <a:t> Гузель </a:t>
            </a:r>
            <a:r>
              <a:rPr lang="ru-RU" sz="3000" b="1" dirty="0" err="1" smtClean="0">
                <a:solidFill>
                  <a:schemeClr val="tx1"/>
                </a:solidFill>
              </a:rPr>
              <a:t>Рафиковна</a:t>
            </a:r>
            <a:endParaRPr lang="ru-RU" sz="3000" b="1" dirty="0" smtClean="0">
              <a:solidFill>
                <a:schemeClr val="tx1"/>
              </a:solidFill>
            </a:endParaRPr>
          </a:p>
          <a:p>
            <a:pPr marL="1071563" indent="-346075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Воспитатель</a:t>
            </a:r>
          </a:p>
          <a:p>
            <a:pPr marL="361950" indent="-361950">
              <a:buFont typeface="Wingdings" pitchFamily="2" charset="2"/>
              <a:buChar char="v"/>
            </a:pPr>
            <a:r>
              <a:rPr lang="ru-RU" sz="3000" b="1" dirty="0" err="1" smtClean="0">
                <a:solidFill>
                  <a:schemeClr val="tx1"/>
                </a:solidFill>
              </a:rPr>
              <a:t>Гарифуллина</a:t>
            </a:r>
            <a:r>
              <a:rPr lang="ru-RU" sz="3000" b="1" dirty="0" smtClean="0">
                <a:solidFill>
                  <a:schemeClr val="tx1"/>
                </a:solidFill>
              </a:rPr>
              <a:t> Наталья Николаевна</a:t>
            </a:r>
          </a:p>
          <a:p>
            <a:pPr marL="1071563" indent="-346075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Воспитатель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1506496"/>
          </a:xfrm>
        </p:spPr>
        <p:txBody>
          <a:bodyPr>
            <a:noAutofit/>
          </a:bodyPr>
          <a:lstStyle/>
          <a:p>
            <a:r>
              <a:rPr lang="ru-RU" sz="3700" dirty="0" smtClean="0"/>
              <a:t>Педагогический состав логопедической подготовительной к школе группы №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9</a:t>
            </a:r>
            <a:br>
              <a:rPr lang="ru-RU" sz="3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                                     «Речецветик» </a:t>
            </a:r>
            <a:endParaRPr lang="ru-RU" sz="3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35442"/>
            <a:ext cx="6696744" cy="476191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Обследование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700808"/>
            <a:ext cx="8712967" cy="496855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Проводит:  </a:t>
            </a:r>
            <a:r>
              <a:rPr lang="ru-RU" dirty="0" err="1" smtClean="0">
                <a:solidFill>
                  <a:schemeClr val="tx1"/>
                </a:solidFill>
              </a:rPr>
              <a:t>Шагалиева</a:t>
            </a:r>
            <a:r>
              <a:rPr lang="ru-RU" dirty="0" smtClean="0">
                <a:solidFill>
                  <a:schemeClr val="tx1"/>
                </a:solidFill>
              </a:rPr>
              <a:t> Алина</a:t>
            </a:r>
            <a:endParaRPr lang="ru-RU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Тема:  </a:t>
            </a:r>
            <a:r>
              <a:rPr lang="ru-RU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Постановка звука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/>
          <a:lstStyle/>
          <a:p>
            <a:r>
              <a:rPr lang="ru-RU" dirty="0" smtClean="0"/>
              <a:t>Индивидуальное занятие</a:t>
            </a:r>
            <a:endParaRPr lang="ru-RU" dirty="0"/>
          </a:p>
        </p:txBody>
      </p:sp>
      <p:pic>
        <p:nvPicPr>
          <p:cNvPr id="4" name="Picture 2" descr="https://pp.vk.me/c836621/v836621339/7ff7/LyvFvAH-H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41558"/>
            <a:ext cx="5472608" cy="388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375</TotalTime>
  <Words>442</Words>
  <Application>Microsoft Office PowerPoint</Application>
  <PresentationFormat>Экран (4:3)</PresentationFormat>
  <Paragraphs>87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Тема1</vt:lpstr>
      <vt:lpstr>Слайд 1</vt:lpstr>
      <vt:lpstr>Слайд 2</vt:lpstr>
      <vt:lpstr> Основной целью деятельности МБДОУ «Детский сад № 326» является: </vt:lpstr>
      <vt:lpstr>Основными задачами Учреждения являются: </vt:lpstr>
      <vt:lpstr>Реализуемые образовательные программы</vt:lpstr>
      <vt:lpstr>Педагогический состав старшей логопедической группы № 10«Пчелка»</vt:lpstr>
      <vt:lpstr>Педагогический состав логопедической подготовительной к школе группы № 9                                      «Речецветик» </vt:lpstr>
      <vt:lpstr>Обследование</vt:lpstr>
      <vt:lpstr>Индивидуальное занятие</vt:lpstr>
      <vt:lpstr>Индивидуальное занятие</vt:lpstr>
      <vt:lpstr>Индивидуальное занятие</vt:lpstr>
      <vt:lpstr>Индивидуальное занятие</vt:lpstr>
      <vt:lpstr>Индивидуальное занятие</vt:lpstr>
      <vt:lpstr>Индивидуальное занятие</vt:lpstr>
      <vt:lpstr>Фронтальное занятие</vt:lpstr>
      <vt:lpstr>Фронтальное занятие</vt:lpstr>
      <vt:lpstr>Фронтальное занятие</vt:lpstr>
      <vt:lpstr>Фронтальное занятие</vt:lpstr>
      <vt:lpstr>Фронтальное занятие</vt:lpstr>
      <vt:lpstr>Мероприятие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Vera</dc:creator>
  <cp:lastModifiedBy>777</cp:lastModifiedBy>
  <cp:revision>42</cp:revision>
  <dcterms:created xsi:type="dcterms:W3CDTF">2016-10-19T16:42:38Z</dcterms:created>
  <dcterms:modified xsi:type="dcterms:W3CDTF">2016-12-27T05:17:52Z</dcterms:modified>
</cp:coreProperties>
</file>