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30"/>
  </p:notesMasterIdLst>
  <p:sldIdLst>
    <p:sldId id="256" r:id="rId2"/>
    <p:sldId id="261" r:id="rId3"/>
    <p:sldId id="274" r:id="rId4"/>
    <p:sldId id="286" r:id="rId5"/>
    <p:sldId id="279" r:id="rId6"/>
    <p:sldId id="258" r:id="rId7"/>
    <p:sldId id="281" r:id="rId8"/>
    <p:sldId id="300" r:id="rId9"/>
    <p:sldId id="282" r:id="rId10"/>
    <p:sldId id="291" r:id="rId11"/>
    <p:sldId id="268" r:id="rId12"/>
    <p:sldId id="298" r:id="rId13"/>
    <p:sldId id="289" r:id="rId14"/>
    <p:sldId id="294" r:id="rId15"/>
    <p:sldId id="290" r:id="rId16"/>
    <p:sldId id="309" r:id="rId17"/>
    <p:sldId id="301" r:id="rId18"/>
    <p:sldId id="302" r:id="rId19"/>
    <p:sldId id="304" r:id="rId20"/>
    <p:sldId id="306" r:id="rId21"/>
    <p:sldId id="307" r:id="rId22"/>
    <p:sldId id="303" r:id="rId23"/>
    <p:sldId id="293" r:id="rId24"/>
    <p:sldId id="295" r:id="rId25"/>
    <p:sldId id="292" r:id="rId26"/>
    <p:sldId id="296" r:id="rId27"/>
    <p:sldId id="297" r:id="rId28"/>
    <p:sldId id="308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82" autoAdjust="0"/>
    <p:restoredTop sz="94660"/>
  </p:normalViewPr>
  <p:slideViewPr>
    <p:cSldViewPr>
      <p:cViewPr varScale="1">
        <p:scale>
          <a:sx n="69" d="100"/>
          <a:sy n="69" d="100"/>
        </p:scale>
        <p:origin x="-14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ECA7DF-86B1-41FA-9D9C-2F2BC6E33D82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15B9AA-32E1-4BB8-978C-9D0BB80B55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429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15B9AA-32E1-4BB8-978C-9D0BB80B551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400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43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967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340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2822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182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257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0794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0731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398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242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2972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mailto:davlscl3@mail.ru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oprb.ru/template/admin/school/index.php?id=69" TargetMode="External"/><Relationship Id="rId4" Type="http://schemas.openxmlformats.org/officeDocument/2006/relationships/hyperlink" Target="http://davlsc3.edusite.ru/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вика\Desktop\фон для\imgpreview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411760" y="116632"/>
            <a:ext cx="6408712" cy="3862683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b="1" dirty="0">
                <a:solidFill>
                  <a:schemeClr val="tx1"/>
                </a:solidFill>
              </a:rPr>
              <a:t>Муниципальное общеобразовательное бюджетное учреждение башкирская гимназия-интернат №3 муниципального района </a:t>
            </a:r>
            <a:r>
              <a:rPr lang="ru-RU" sz="3600" b="1" dirty="0" smtClean="0">
                <a:solidFill>
                  <a:schemeClr val="tx1"/>
                </a:solidFill>
              </a:rPr>
              <a:t>в городе Давлеканово </a:t>
            </a:r>
            <a:r>
              <a:rPr lang="ru-RU" sz="3600" b="1" dirty="0">
                <a:solidFill>
                  <a:schemeClr val="tx1"/>
                </a:solidFill>
              </a:rPr>
              <a:t>Республики Башкортостан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589240"/>
            <a:ext cx="3960440" cy="1584176"/>
          </a:xfrm>
        </p:spPr>
        <p:txBody>
          <a:bodyPr>
            <a:normAutofit/>
          </a:bodyPr>
          <a:lstStyle/>
          <a:p>
            <a:pPr algn="l"/>
            <a:r>
              <a:rPr lang="ru-RU" sz="2200" b="1" dirty="0" smtClean="0">
                <a:solidFill>
                  <a:schemeClr val="bg1"/>
                </a:solidFill>
                <a:cs typeface="Aharoni" pitchFamily="2" charset="-79"/>
              </a:rPr>
              <a:t>Выполнила </a:t>
            </a:r>
            <a:r>
              <a:rPr lang="ru-RU" sz="2200" b="1" dirty="0">
                <a:solidFill>
                  <a:schemeClr val="bg1"/>
                </a:solidFill>
                <a:cs typeface="Aharoni" pitchFamily="2" charset="-79"/>
              </a:rPr>
              <a:t>студентка 4 курса  </a:t>
            </a:r>
          </a:p>
          <a:p>
            <a:pPr algn="l"/>
            <a:r>
              <a:rPr lang="ru-RU" sz="2200" b="1" dirty="0">
                <a:solidFill>
                  <a:schemeClr val="bg1"/>
                </a:solidFill>
                <a:cs typeface="Aharoni" pitchFamily="2" charset="-79"/>
              </a:rPr>
              <a:t>СДО профиль Логопедия:  Михайлова В.В.</a:t>
            </a:r>
          </a:p>
          <a:p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3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вика\Desktop\фон для\Abstract Wallpaper (4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Спальный корпус </a:t>
            </a:r>
            <a:r>
              <a:rPr lang="ru-RU" smtClean="0"/>
              <a:t>, </a:t>
            </a:r>
            <a:r>
              <a:rPr lang="ru-RU" smtClean="0"/>
              <a:t>столовая </a:t>
            </a:r>
            <a:r>
              <a:rPr lang="ru-RU" dirty="0" smtClean="0"/>
              <a:t>и </a:t>
            </a:r>
            <a:r>
              <a:rPr lang="ru-RU" dirty="0" smtClean="0"/>
              <a:t>актовый зал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E:\фото 3 школы\44422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12776"/>
            <a:ext cx="4536504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6.09.16\Camera\P_20161005_10452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294" y="1412776"/>
            <a:ext cx="4354194" cy="50193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6.09.16\Camera\P_20160930_1418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610" y="1350705"/>
            <a:ext cx="8835877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31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Picture 5" descr="C:\Users\вика\Desktop\фон для\81216337_x_9d4362d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00"/>
            <a:ext cx="9144000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вика\Desktop\6.09.16\P_20160927_14083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812558"/>
            <a:ext cx="6264696" cy="5232884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194" name="Picture 2" descr="C:\Users\вика\Desktop\6.09.16\P_20160920_10284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453" y="839701"/>
            <a:ext cx="6304173" cy="5199811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91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chemeClr val="bg1"/>
                </a:solidFill>
                <a:cs typeface="Aharoni" pitchFamily="2" charset="-79"/>
              </a:rPr>
              <a:t>В школе </a:t>
            </a:r>
            <a:r>
              <a:rPr lang="ru-RU" sz="3600" b="1" dirty="0">
                <a:solidFill>
                  <a:schemeClr val="bg1"/>
                </a:solidFill>
                <a:cs typeface="Aharoni" pitchFamily="2" charset="-79"/>
              </a:rPr>
              <a:t>функционируют</a:t>
            </a:r>
            <a:r>
              <a:rPr lang="ru-RU" sz="3100" b="1" dirty="0">
                <a:solidFill>
                  <a:schemeClr val="bg1"/>
                </a:solidFill>
                <a:cs typeface="Aharoni" pitchFamily="2" charset="-79"/>
              </a:rPr>
              <a:t>:</a:t>
            </a:r>
            <a:r>
              <a:rPr lang="ru-RU" dirty="0"/>
              <a:t/>
            </a:r>
            <a:br>
              <a:rPr lang="ru-RU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5853572"/>
            <a:ext cx="8856984" cy="7239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кружки </a:t>
            </a:r>
            <a:r>
              <a:rPr lang="ru-RU" sz="2800" b="1" dirty="0">
                <a:solidFill>
                  <a:schemeClr val="bg1"/>
                </a:solidFill>
              </a:rPr>
              <a:t>и спортивные </a:t>
            </a:r>
            <a:r>
              <a:rPr lang="ru-RU" sz="2800" b="1" dirty="0" err="1" smtClean="0">
                <a:solidFill>
                  <a:schemeClr val="bg1"/>
                </a:solidFill>
              </a:rPr>
              <a:t>секции;историкокраеведческий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dirty="0">
                <a:solidFill>
                  <a:schemeClr val="bg1"/>
                </a:solidFill>
              </a:rPr>
              <a:t>музей.</a:t>
            </a:r>
          </a:p>
          <a:p>
            <a:endParaRPr lang="ru-RU" dirty="0"/>
          </a:p>
        </p:txBody>
      </p:sp>
      <p:pic>
        <p:nvPicPr>
          <p:cNvPr id="4" name="Picture 2" descr="C:\Users\вика\Desktop\фото 3 школы\muycyvchyif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339" y="941899"/>
            <a:ext cx="6231370" cy="5097613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456138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вика\Desktop\фон для\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6287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5121"/>
            <a:ext cx="5554960" cy="1143000"/>
          </a:xfrm>
        </p:spPr>
        <p:txBody>
          <a:bodyPr/>
          <a:lstStyle/>
          <a:p>
            <a:r>
              <a:rPr lang="ru-RU" dirty="0" smtClean="0"/>
              <a:t>Клуб «</a:t>
            </a:r>
            <a:r>
              <a:rPr lang="ru-RU" dirty="0" err="1" smtClean="0"/>
              <a:t>Вауровец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1028" name="Picture 4" descr="E:\фото 3 школы\kal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6872" y="2060848"/>
            <a:ext cx="3681552" cy="433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520" y="1165097"/>
            <a:ext cx="3491880" cy="553591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b="1" dirty="0"/>
              <a:t>1985 г.</a:t>
            </a:r>
            <a:r>
              <a:rPr lang="ru-RU" dirty="0"/>
              <a:t> - зарождение </a:t>
            </a:r>
            <a:r>
              <a:rPr lang="ru-RU" dirty="0" err="1"/>
              <a:t>историко</a:t>
            </a:r>
            <a:r>
              <a:rPr lang="ru-RU" dirty="0"/>
              <a:t> - краеведческого кружка  под руководством учителя истории </a:t>
            </a:r>
            <a:r>
              <a:rPr lang="ru-RU" dirty="0" err="1"/>
              <a:t>Шафигуллиной</a:t>
            </a:r>
            <a:r>
              <a:rPr lang="ru-RU" dirty="0"/>
              <a:t> </a:t>
            </a:r>
            <a:r>
              <a:rPr lang="ru-RU" dirty="0" err="1"/>
              <a:t>Римы</a:t>
            </a:r>
            <a:r>
              <a:rPr lang="ru-RU" dirty="0"/>
              <a:t> </a:t>
            </a:r>
            <a:r>
              <a:rPr lang="ru-RU" dirty="0" err="1"/>
              <a:t>Юнусовны</a:t>
            </a:r>
            <a:r>
              <a:rPr lang="ru-RU" dirty="0"/>
              <a:t>. Началась эта работа в дни подготовки к 40-летию Победы. Ребята собрали и записали богатый интересный материал о биографии своих дедов, бабушек, отцов и матерей. Это воодушевило, сплотило ребят. Так возник краеведческий кружок.</a:t>
            </a:r>
          </a:p>
          <a:p>
            <a:pPr marL="0" indent="0">
              <a:buNone/>
            </a:pPr>
            <a:r>
              <a:rPr lang="ru-RU" dirty="0"/>
              <a:t>В ходе работы кружковцев было выяснено, что в 1942 - 1945 годах в нашем городе Давлеканово было сформировано и действовало единственное в Советском Союзе Военное авиационное училище разведчиков (ВАУР). Появилось новое направление в работе кружка.</a:t>
            </a:r>
          </a:p>
          <a:p>
            <a:endParaRPr lang="ru-RU" dirty="0"/>
          </a:p>
        </p:txBody>
      </p:sp>
      <p:pic>
        <p:nvPicPr>
          <p:cNvPr id="1027" name="Picture 3" descr="E:\фото 3 школы\p2_vau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1386" y="-12539"/>
            <a:ext cx="2919611" cy="267299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7379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C:\Users\вика\Desktop\фон для\3573206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91909"/>
            <a:ext cx="7772400" cy="936104"/>
          </a:xfrm>
        </p:spPr>
        <p:txBody>
          <a:bodyPr>
            <a:normAutofit fontScale="90000"/>
          </a:bodyPr>
          <a:lstStyle/>
          <a:p>
            <a:r>
              <a:rPr lang="ru-RU" sz="2800" b="1" dirty="0"/>
              <a:t>Обустроенные </a:t>
            </a:r>
            <a:r>
              <a:rPr lang="ru-RU" sz="2800" b="1" dirty="0" smtClean="0"/>
              <a:t>кабинеты : уголок учителя </a:t>
            </a:r>
            <a:r>
              <a:rPr lang="ru-RU" sz="2800" b="1" dirty="0"/>
              <a:t>- </a:t>
            </a:r>
            <a:r>
              <a:rPr lang="ru-RU" sz="2800" b="1" dirty="0" err="1" smtClean="0"/>
              <a:t>логопеда,педагога</a:t>
            </a:r>
            <a:r>
              <a:rPr lang="ru-RU" sz="2800" b="1" dirty="0" smtClean="0"/>
              <a:t>- психолога, </a:t>
            </a:r>
            <a:r>
              <a:rPr lang="ru-RU" sz="2800" b="1" dirty="0"/>
              <a:t>учебные кабинеты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6" name="Picture 4" descr="E:\6.09.16\Camera\P_20161005_11495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28800"/>
            <a:ext cx="6817660" cy="453036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6.09.16\апрпшпщокещ\P_20160920_1042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279" y="1896709"/>
            <a:ext cx="4587569" cy="320699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8195" name="Picture 3" descr="E:\6.09.16\апрпшпщокещ\P_20160920_10315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6089">
            <a:off x="4779570" y="1438876"/>
            <a:ext cx="4190741" cy="453142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92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вика\Desktop\фон для\0_72707_4b5bd3ab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64907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Медицинский блог и карты детей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471338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4340" name="Picture 4" descr="E:\6.09.16\Camera\P_20160929_1145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24745"/>
            <a:ext cx="4176464" cy="48965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6.09.16\Camera\P_20160929_12162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124745"/>
            <a:ext cx="4176464" cy="50405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990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вика\Desktop\фон для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8229600" cy="224377"/>
          </a:xfrm>
        </p:spPr>
        <p:txBody>
          <a:bodyPr>
            <a:normAutofit fontScale="90000"/>
          </a:bodyPr>
          <a:lstStyle/>
          <a:p>
            <a:r>
              <a:rPr lang="ru-RU" sz="3600" b="1" i="1" dirty="0"/>
              <a:t>Электронные образовательные ресурсы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836711"/>
            <a:ext cx="8892480" cy="1800201"/>
          </a:xfrm>
        </p:spPr>
        <p:txBody>
          <a:bodyPr>
            <a:normAutofit fontScale="55000" lnSpcReduction="20000"/>
          </a:bodyPr>
          <a:lstStyle/>
          <a:p>
            <a:r>
              <a:rPr lang="ru-RU" b="1" dirty="0"/>
              <a:t>Электронными образовательными ресурсами называют учебные материалы, для воспроизведения которых используются электронные устройства.</a:t>
            </a:r>
          </a:p>
          <a:p>
            <a:r>
              <a:rPr lang="ru-RU" b="1" dirty="0"/>
              <a:t>В самом общем случае к ЭОР относят учебные видеофильмы и звукозаписи, для воспроизведения которых достаточно бытового магнитофона или CD-плеера.</a:t>
            </a:r>
          </a:p>
          <a:p>
            <a:r>
              <a:rPr lang="ru-RU" b="1" dirty="0"/>
              <a:t>Наиболее современные и эффективные для образования цифровые образовательные ресурсы (ЦОР) воспроизводятся на компьютере.</a:t>
            </a:r>
          </a:p>
          <a:p>
            <a:endParaRPr lang="ru-RU" dirty="0"/>
          </a:p>
        </p:txBody>
      </p:sp>
      <p:pic>
        <p:nvPicPr>
          <p:cNvPr id="11266" name="Picture 2" descr="E:\6.09.16\апрпшпщокещ\P_20160926_1043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636912"/>
            <a:ext cx="3923928" cy="37734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6.09.16\апрпшпщокещ\P_20160922_1421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564904"/>
            <a:ext cx="3600400" cy="3743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534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а\Desktop\фон для\anim_text - копия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14401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Мероприятие </a:t>
            </a:r>
            <a:r>
              <a:rPr lang="ru-RU" b="1" dirty="0"/>
              <a:t>«Солнце дружбы нашего класса»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96752"/>
            <a:ext cx="8964488" cy="132474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b="1" dirty="0"/>
              <a:t>Цель занятия: </a:t>
            </a:r>
            <a:r>
              <a:rPr lang="ru-RU" dirty="0"/>
              <a:t>создание дружеской атмосферы взаимопонимания, доверия, доброжелательного и открытого общения детей друг с другом, сплочение классного коллектива.</a:t>
            </a:r>
          </a:p>
          <a:p>
            <a:endParaRPr lang="ru-RU" dirty="0"/>
          </a:p>
        </p:txBody>
      </p:sp>
      <p:pic>
        <p:nvPicPr>
          <p:cNvPr id="13315" name="Picture 3" descr="E:\6.09.16\апрпшпщокещ\P_20160922_14284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204864"/>
            <a:ext cx="4499992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E:\6.09.16\апрпшпщокещ\P_20160922_14264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204864"/>
            <a:ext cx="4067944" cy="44644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019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вика\Desktop\фон для\1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7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2073" y="188640"/>
            <a:ext cx="7560840" cy="850106"/>
          </a:xfrm>
        </p:spPr>
        <p:txBody>
          <a:bodyPr>
            <a:normAutofit fontScale="90000"/>
          </a:bodyPr>
          <a:lstStyle/>
          <a:p>
            <a:pPr algn="l"/>
            <a:r>
              <a:rPr lang="ru-RU" dirty="0" smtClean="0"/>
              <a:t>Мероприятие ко Дню пожилых !   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 descr="E:\6.09.16\Camera\P_20160930_1450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153" y="1412776"/>
            <a:ext cx="8352928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6.09.16\Camera\P_20160930_1414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51" y="1425174"/>
            <a:ext cx="8532440" cy="51435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вика\Desktop\фон для\Логотип акции Пусть осень жизни будет золотой_200x189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648" y="836712"/>
            <a:ext cx="3756632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20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ка\Desktop\фон для\WNziRUlhJR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-603448"/>
            <a:ext cx="9144000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78" y="6237312"/>
            <a:ext cx="8731161" cy="9361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 smtClean="0"/>
              <a:t>Мероприятие ко Дню Учителя</a:t>
            </a:r>
            <a:endParaRPr lang="ru-RU" dirty="0"/>
          </a:p>
        </p:txBody>
      </p:sp>
      <p:pic>
        <p:nvPicPr>
          <p:cNvPr id="4098" name="Picture 2" descr="E:\6.09.16\Camera\P_20160930_14334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196752"/>
            <a:ext cx="4176464" cy="504056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04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вика\Desktop\фон для\8d9a67703dcf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8640" y="-891480"/>
            <a:ext cx="13753528" cy="8280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7056784" cy="936104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Индивидуального занятия </a:t>
            </a:r>
            <a:r>
              <a:rPr lang="ru-RU" sz="2400" b="1" dirty="0"/>
              <a:t>“В цирке. Автоматизация звука и буквы [ш] ”.</a:t>
            </a: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9036496" cy="51454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b="1" dirty="0">
                <a:cs typeface="Microsoft Tai Le" pitchFamily="34" charset="0"/>
              </a:rPr>
              <a:t>Цель:</a:t>
            </a:r>
            <a:r>
              <a:rPr lang="ru-RU" sz="2000" dirty="0">
                <a:cs typeface="Microsoft Tai Le" pitchFamily="34" charset="0"/>
              </a:rPr>
              <a:t> автоматизация звука и буквы  </a:t>
            </a:r>
            <a:r>
              <a:rPr lang="ru-RU" sz="2000" b="1" dirty="0">
                <a:cs typeface="Microsoft Tai Le" pitchFamily="34" charset="0"/>
              </a:rPr>
              <a:t>[ш]</a:t>
            </a:r>
            <a:r>
              <a:rPr lang="ru-RU" sz="2000" dirty="0">
                <a:cs typeface="Microsoft Tai Le" pitchFamily="34" charset="0"/>
              </a:rPr>
              <a:t>.</a:t>
            </a:r>
          </a:p>
          <a:p>
            <a:pPr marL="0" indent="0">
              <a:buNone/>
            </a:pPr>
            <a:r>
              <a:rPr lang="ru-RU" sz="2000" b="1" dirty="0">
                <a:cs typeface="Microsoft Tai Le" pitchFamily="34" charset="0"/>
              </a:rPr>
              <a:t>Задачи</a:t>
            </a:r>
            <a:r>
              <a:rPr lang="ru-RU" sz="2000" b="1" dirty="0" smtClean="0">
                <a:cs typeface="Microsoft Tai Le" pitchFamily="34" charset="0"/>
              </a:rPr>
              <a:t>:</a:t>
            </a:r>
            <a:r>
              <a:rPr lang="ru-RU" sz="2000" dirty="0" smtClean="0">
                <a:cs typeface="Microsoft Tai Le" pitchFamily="34" charset="0"/>
              </a:rPr>
              <a:t>-</a:t>
            </a:r>
            <a:r>
              <a:rPr lang="ru-RU" sz="2000" dirty="0">
                <a:cs typeface="Microsoft Tai Le" pitchFamily="34" charset="0"/>
              </a:rPr>
              <a:t>закрепить артикуляцию и изолированное произношение звука [Ш];</a:t>
            </a:r>
          </a:p>
          <a:p>
            <a:pPr marL="0" indent="0">
              <a:buNone/>
            </a:pPr>
            <a:r>
              <a:rPr lang="ru-RU" sz="2000" dirty="0">
                <a:cs typeface="Microsoft Tai Le" pitchFamily="34" charset="0"/>
              </a:rPr>
              <a:t>-учить произносить звук [Ш] в слогах, словах, словосочетаниях, предложениях, связном тексте </a:t>
            </a:r>
            <a:r>
              <a:rPr lang="ru-RU" sz="2000" dirty="0" smtClean="0">
                <a:cs typeface="Microsoft Tai Le" pitchFamily="34" charset="0"/>
              </a:rPr>
              <a:t>…</a:t>
            </a:r>
            <a:endParaRPr lang="ru-RU" sz="2000" dirty="0">
              <a:cs typeface="Microsoft Tai Le" pitchFamily="34" charset="0"/>
            </a:endParaRPr>
          </a:p>
        </p:txBody>
      </p:sp>
      <p:pic>
        <p:nvPicPr>
          <p:cNvPr id="3077" name="Picture 5" descr="E:\6.09.16\Camera\P_20161005_11495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492896"/>
            <a:ext cx="6120680" cy="41310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661045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а\Desktop\фон для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315416"/>
            <a:ext cx="10297144" cy="741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вика\Desktop\фон для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258" y="595224"/>
            <a:ext cx="4697110" cy="66458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C:\Users\вика\Desktop\6.09.16\P_20160920_1214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111198"/>
            <a:ext cx="4467666" cy="555540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4" descr="C:\Users\вика\Desktop\фото 3 школы\p21_s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713" y="1111198"/>
            <a:ext cx="4610200" cy="561386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cs typeface="Aharoni" pitchFamily="2" charset="-79"/>
              </a:rPr>
              <a:t>Летопись гимназии</a:t>
            </a:r>
            <a:endParaRPr lang="ru-RU" b="1" dirty="0">
              <a:cs typeface="Aharoni" pitchFamily="2" charset="-79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4331777" cy="52894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1935 год - началось строительство школы.</a:t>
            </a:r>
            <a:endParaRPr lang="ru-RU" sz="1800" b="1" dirty="0" smtClean="0"/>
          </a:p>
          <a:p>
            <a:pPr marL="0" indent="0">
              <a:buNone/>
            </a:pPr>
            <a:r>
              <a:rPr lang="ru-RU" sz="1800" b="1" dirty="0" smtClean="0"/>
              <a:t>1936 </a:t>
            </a:r>
            <a:r>
              <a:rPr lang="ru-RU" sz="1800" b="1" dirty="0"/>
              <a:t>год - открытие средней башкирской школы, директором назначен </a:t>
            </a:r>
            <a:r>
              <a:rPr lang="ru-RU" sz="1800" b="1" dirty="0" err="1"/>
              <a:t>Яфаев</a:t>
            </a:r>
            <a:r>
              <a:rPr lang="ru-RU" sz="1800" b="1" dirty="0"/>
              <a:t> </a:t>
            </a:r>
            <a:r>
              <a:rPr lang="ru-RU" sz="1800" b="1" dirty="0" err="1"/>
              <a:t>Самигулла</a:t>
            </a:r>
            <a:r>
              <a:rPr lang="ru-RU" sz="1800" b="1" dirty="0"/>
              <a:t> </a:t>
            </a:r>
            <a:r>
              <a:rPr lang="ru-RU" sz="1800" b="1" dirty="0" err="1"/>
              <a:t>Хабибуллович</a:t>
            </a:r>
            <a:r>
              <a:rPr lang="ru-RU" sz="1800" b="1" dirty="0"/>
              <a:t>.</a:t>
            </a:r>
          </a:p>
          <a:p>
            <a:pPr marL="0" indent="0">
              <a:buNone/>
            </a:pPr>
            <a:r>
              <a:rPr lang="ru-RU" sz="1800" b="1" dirty="0"/>
              <a:t>1942-1944 </a:t>
            </a:r>
            <a:r>
              <a:rPr lang="ru-RU" sz="1800" b="1" dirty="0" err="1"/>
              <a:t>г.г</a:t>
            </a:r>
            <a:r>
              <a:rPr lang="ru-RU" sz="1800" b="1" dirty="0"/>
              <a:t> в здании школы размещалась казарма девушек-курсантов Военного Авиационного училища разведчиков (ВАУР). Занятия учащихся проводились в здании нынешнего Дома детского творчества г. Давлеканово.</a:t>
            </a:r>
          </a:p>
          <a:p>
            <a:pPr marL="0" indent="0">
              <a:buNone/>
            </a:pPr>
            <a:r>
              <a:rPr lang="ru-RU" sz="1800" b="1" dirty="0"/>
              <a:t>После войны занятия возобновились в здании школы.</a:t>
            </a:r>
          </a:p>
          <a:p>
            <a:pPr marL="0" indent="0">
              <a:buNone/>
            </a:pPr>
            <a:r>
              <a:rPr lang="ru-RU" sz="1800" b="1" dirty="0"/>
              <a:t>1952 год -  состоялся первый выпуск средней школы №3. </a:t>
            </a:r>
          </a:p>
          <a:p>
            <a:pPr marL="0" indent="0">
              <a:buNone/>
            </a:pPr>
            <a:r>
              <a:rPr lang="ru-RU" sz="1800" b="1" dirty="0"/>
              <a:t>1971-72 г. - построен пришкольный интернат.</a:t>
            </a:r>
          </a:p>
          <a:p>
            <a:endParaRPr lang="ru-RU" sz="1800" dirty="0"/>
          </a:p>
        </p:txBody>
      </p:sp>
      <p:pic>
        <p:nvPicPr>
          <p:cNvPr id="5" name="Picture 5" descr="C:\Users\вика\Desktop\фото 3 школы\p21_s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24" y="1215921"/>
            <a:ext cx="4777778" cy="5610356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34354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2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вика\Desktop\фон для\02825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Методика по формированию каллиграфического навыка письма учащихся “Письмо с секретом” </a:t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В. А. </a:t>
            </a:r>
            <a:r>
              <a:rPr lang="ru-RU" sz="2800" b="1" dirty="0" err="1">
                <a:latin typeface="Times New Roman" pitchFamily="18" charset="0"/>
                <a:cs typeface="Times New Roman" pitchFamily="18" charset="0"/>
              </a:rPr>
              <a:t>Илюхиной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28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3" name="Picture 3" descr="E:\6.09.16\Camera\P_20161003_11114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6948264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84718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вика\Desktop\фон для\02825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birkwy etbax 1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592" y="620688"/>
            <a:ext cx="7488832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0400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C:\Users\вика\Desktop\фон для\02825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E:\6.09.16\Camera\P_20161005_1037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64904"/>
            <a:ext cx="7920880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Фронтальное занятие по развитию связной речи “Транспорт”</a:t>
            </a: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3"/>
            <a:ext cx="9144000" cy="864095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Цели:</a:t>
            </a:r>
            <a:r>
              <a:rPr lang="ru-RU" dirty="0" smtClean="0"/>
              <a:t> Преодоление речевого нарушения путём развития и коррекции двигательной сферы. </a:t>
            </a:r>
            <a:endParaRPr lang="ru-RU" b="1" dirty="0"/>
          </a:p>
        </p:txBody>
      </p:sp>
      <p:pic>
        <p:nvPicPr>
          <p:cNvPr id="13314" name="Picture 2" descr="E:\6.09.16\.thumbnails\147452963783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2348880"/>
            <a:ext cx="7920880" cy="4104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805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вика\Desktop\фон для\14231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Autofit/>
          </a:bodyPr>
          <a:lstStyle/>
          <a:p>
            <a:r>
              <a:rPr lang="ru-RU" sz="2800" b="1" i="1" dirty="0"/>
              <a:t>Методическая работа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052736"/>
            <a:ext cx="3754760" cy="5328592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i="1" dirty="0" smtClean="0"/>
              <a:t>«Совершенствование </a:t>
            </a:r>
            <a:r>
              <a:rPr lang="ru-RU" b="1" i="1" dirty="0"/>
              <a:t>качества образования через  освоение </a:t>
            </a:r>
            <a:r>
              <a:rPr lang="ru-RU" b="1" i="1" dirty="0" err="1"/>
              <a:t>компетентностного</a:t>
            </a:r>
            <a:r>
              <a:rPr lang="ru-RU" b="1" i="1" dirty="0"/>
              <a:t> подхода в обучении, воспитании, развитии обучающихся</a:t>
            </a:r>
            <a:r>
              <a:rPr lang="ru-RU" b="1" i="1" dirty="0" smtClean="0"/>
              <a:t>».</a:t>
            </a:r>
          </a:p>
          <a:p>
            <a:pPr marL="0" indent="0">
              <a:buNone/>
            </a:pPr>
            <a:r>
              <a:rPr lang="ru-RU" dirty="0"/>
              <a:t>Для решения этих задач была разработана программа развития и перспективный план гимназии, которые включают в себя внедрение новых педагогических, информационных, здоровье сберегающих технологий, преподавание по альтернативным учебникам и программам, углубленное изучение предметов через профильное обучение </a:t>
            </a:r>
            <a:r>
              <a:rPr lang="ru-RU" dirty="0" err="1"/>
              <a:t>идовузовская</a:t>
            </a:r>
            <a:r>
              <a:rPr lang="ru-RU" dirty="0"/>
              <a:t> подготовка гимназистов.</a:t>
            </a:r>
          </a:p>
        </p:txBody>
      </p:sp>
      <p:pic>
        <p:nvPicPr>
          <p:cNvPr id="15362" name="Picture 2" descr="E:\фото 3 школы\img_127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8355" y="1052736"/>
            <a:ext cx="4464496" cy="53837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399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вика\Desktop\фон для\142319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59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Дистанционное обучение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144000" cy="56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3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вика\Desktop\фон для\50679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" y="0"/>
            <a:ext cx="9142218" cy="685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9227368" cy="562074"/>
          </a:xfrm>
        </p:spPr>
        <p:txBody>
          <a:bodyPr>
            <a:normAutofit fontScale="90000"/>
          </a:bodyPr>
          <a:lstStyle/>
          <a:p>
            <a:r>
              <a:rPr lang="ru-RU" sz="3600" b="1" dirty="0"/>
              <a:t>Достижения гимназии:</a:t>
            </a: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908720"/>
            <a:ext cx="6696744" cy="5760640"/>
          </a:xfrm>
        </p:spPr>
        <p:txBody>
          <a:bodyPr>
            <a:normAutofit fontScale="32500" lnSpcReduction="20000"/>
          </a:bodyPr>
          <a:lstStyle/>
          <a:p>
            <a:pPr marL="0" indent="0">
              <a:buNone/>
            </a:pPr>
            <a:r>
              <a:rPr lang="ru-RU" sz="5100" b="1" dirty="0"/>
              <a:t>2008 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победитель</a:t>
            </a:r>
            <a:r>
              <a:rPr lang="ru-RU" sz="5100" dirty="0"/>
              <a:t> Приоритетного Национального   проекта «Образование»</a:t>
            </a:r>
          </a:p>
          <a:p>
            <a:pPr marL="0" indent="0">
              <a:buNone/>
            </a:pPr>
            <a:r>
              <a:rPr lang="ru-RU" sz="5100" b="1" dirty="0"/>
              <a:t>2010 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почетная </a:t>
            </a:r>
            <a:r>
              <a:rPr lang="ru-RU" sz="5100" dirty="0"/>
              <a:t>грамота Министерства природопользования и экологии Республики Башкортостан участник республиканского конкурса «Зелёный наряд школы 2010»</a:t>
            </a:r>
          </a:p>
          <a:p>
            <a:pPr marL="0" indent="0">
              <a:buNone/>
            </a:pPr>
            <a:r>
              <a:rPr lang="ru-RU" sz="5100" dirty="0"/>
              <a:t>диплом Министерства Образования Республики Башкортостан. Дипломант Республиканской выставки «Юннат–2010»</a:t>
            </a:r>
          </a:p>
          <a:p>
            <a:pPr marL="0" indent="0">
              <a:buNone/>
            </a:pPr>
            <a:r>
              <a:rPr lang="ru-RU" sz="5100" b="1" dirty="0"/>
              <a:t>2011 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почетная </a:t>
            </a:r>
            <a:r>
              <a:rPr lang="ru-RU" sz="5100" dirty="0"/>
              <a:t>грамота Министерства природопользования и экологии Республики Башкортостан. За активное участие в республиканской акции «Марш парков–2011»</a:t>
            </a:r>
          </a:p>
          <a:p>
            <a:pPr marL="0" indent="0">
              <a:buNone/>
            </a:pPr>
            <a:r>
              <a:rPr lang="ru-RU" sz="5100" b="1" dirty="0"/>
              <a:t>2013</a:t>
            </a:r>
            <a:r>
              <a:rPr lang="ru-RU" sz="5100" dirty="0"/>
              <a:t>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победитель </a:t>
            </a:r>
            <a:r>
              <a:rPr lang="ru-RU" sz="5100" dirty="0"/>
              <a:t>при подготовке  гимназии к новому учебному году</a:t>
            </a:r>
          </a:p>
          <a:p>
            <a:pPr marL="0" indent="0">
              <a:buNone/>
            </a:pPr>
            <a:r>
              <a:rPr lang="ru-RU" sz="5100" b="1" dirty="0"/>
              <a:t>2014</a:t>
            </a:r>
            <a:r>
              <a:rPr lang="ru-RU" sz="5100" dirty="0"/>
              <a:t>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призер </a:t>
            </a:r>
            <a:r>
              <a:rPr lang="ru-RU" sz="5100" dirty="0"/>
              <a:t>при подготовке  гимназии к новому учебному году,</a:t>
            </a:r>
          </a:p>
          <a:p>
            <a:pPr marL="0" indent="0">
              <a:buNone/>
            </a:pPr>
            <a:r>
              <a:rPr lang="ru-RU" sz="5100" dirty="0"/>
              <a:t>победитель Республиканского конкурса боевых листов, посвященного 69 годовщине Победы в Великой Отечественной войне, 25-летию вывода советских войск из Афганистана и 84 годовщине создания ВДВ РФ,</a:t>
            </a:r>
          </a:p>
          <a:p>
            <a:pPr marL="0" indent="0">
              <a:buNone/>
            </a:pPr>
            <a:r>
              <a:rPr lang="ru-RU" sz="5100" dirty="0"/>
              <a:t>по итогам открытого интернет-голосования </a:t>
            </a:r>
            <a:r>
              <a:rPr lang="ru-RU" sz="5100" b="1" dirty="0"/>
              <a:t> </a:t>
            </a:r>
            <a:r>
              <a:rPr lang="ru-RU" sz="5100" dirty="0"/>
              <a:t>в Республиканском конкурсе "ЛУЧШИЙ ОБРАЗОВАТЕЛЬНЫЙ САЙТ"</a:t>
            </a:r>
            <a:r>
              <a:rPr lang="ru-RU" sz="5100" b="1" dirty="0"/>
              <a:t> </a:t>
            </a:r>
            <a:r>
              <a:rPr lang="ru-RU" sz="5100" dirty="0"/>
              <a:t>призерами стали сайт гимназии в номинации «Школьный сайт» и «Виртуальный сайт музей» в номинации «Сайт научной тематики».</a:t>
            </a:r>
          </a:p>
          <a:p>
            <a:pPr marL="0" indent="0">
              <a:buNone/>
            </a:pPr>
            <a:r>
              <a:rPr lang="ru-RU" sz="5100" b="1" dirty="0"/>
              <a:t>2015</a:t>
            </a:r>
            <a:r>
              <a:rPr lang="ru-RU" sz="5100" dirty="0"/>
              <a:t> </a:t>
            </a:r>
            <a:r>
              <a:rPr lang="ru-RU" sz="5100" b="1" dirty="0" smtClean="0"/>
              <a:t>год</a:t>
            </a:r>
            <a:r>
              <a:rPr lang="ru-RU" sz="5100" dirty="0"/>
              <a:t> </a:t>
            </a:r>
            <a:r>
              <a:rPr lang="ru-RU" sz="5100" dirty="0" smtClean="0"/>
              <a:t>победитель </a:t>
            </a:r>
            <a:r>
              <a:rPr lang="ru-RU" sz="5100" dirty="0"/>
              <a:t>II слета инновационных общеобразовательных организаций с родным языком обучения Республики Башкортостан,</a:t>
            </a:r>
          </a:p>
          <a:p>
            <a:pPr marL="0" indent="0">
              <a:buNone/>
            </a:pPr>
            <a:r>
              <a:rPr lang="ru-RU" sz="5100" dirty="0"/>
              <a:t>победитель при подготовке гимназии к новому учебному году в номинации "За лучший учебно-опытный участок"</a:t>
            </a:r>
          </a:p>
          <a:p>
            <a:endParaRPr lang="ru-RU" dirty="0"/>
          </a:p>
        </p:txBody>
      </p:sp>
      <p:pic>
        <p:nvPicPr>
          <p:cNvPr id="13315" name="Picture 3" descr="C:\Users\вика\Desktop\фон для\1463659218_din-din-din - копия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387424"/>
            <a:ext cx="4534521" cy="330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267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вика\Desktop\фон для\0_72707_4b5bd3ab_XX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864096"/>
          </a:xfrm>
        </p:spPr>
        <p:txBody>
          <a:bodyPr/>
          <a:lstStyle/>
          <a:p>
            <a:r>
              <a:rPr lang="ru-RU" b="1" dirty="0"/>
              <a:t>Ю</a:t>
            </a:r>
            <a:r>
              <a:rPr lang="ru-RU" b="1" dirty="0" smtClean="0"/>
              <a:t>неско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8064" y="1052736"/>
            <a:ext cx="3312368" cy="453650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i="1" dirty="0">
                <a:cs typeface="Aharoni" pitchFamily="2" charset="-79"/>
              </a:rPr>
              <a:t> </a:t>
            </a:r>
            <a:r>
              <a:rPr lang="ru-RU" sz="2000" b="1" i="1" dirty="0">
                <a:cs typeface="Aharoni" pitchFamily="2" charset="-79"/>
              </a:rPr>
              <a:t>Направления клуба Юнеско:</a:t>
            </a:r>
            <a:endParaRPr lang="ru-RU" sz="2000" b="1" dirty="0">
              <a:cs typeface="Aharoni" pitchFamily="2" charset="-79"/>
            </a:endParaRPr>
          </a:p>
          <a:p>
            <a:pPr marL="0" indent="0">
              <a:buNone/>
            </a:pPr>
            <a:r>
              <a:rPr lang="ru-RU" sz="2000" dirty="0">
                <a:cs typeface="Aharoni" pitchFamily="2" charset="-79"/>
              </a:rPr>
              <a:t>образование для устойчивого развития;</a:t>
            </a:r>
          </a:p>
          <a:p>
            <a:pPr marL="0" indent="0">
              <a:buNone/>
            </a:pPr>
            <a:r>
              <a:rPr lang="ru-RU" sz="2000" dirty="0">
                <a:cs typeface="Aharoni" pitchFamily="2" charset="-79"/>
              </a:rPr>
              <a:t>окружающая среда, методы её сохранения и развития;</a:t>
            </a:r>
          </a:p>
          <a:p>
            <a:pPr marL="0" indent="0">
              <a:buNone/>
            </a:pPr>
            <a:r>
              <a:rPr lang="ru-RU" sz="2000" dirty="0">
                <a:cs typeface="Aharoni" pitchFamily="2" charset="-79"/>
              </a:rPr>
              <a:t>права человека, демократия, ненасилие, толерантность;</a:t>
            </a:r>
          </a:p>
          <a:p>
            <a:pPr marL="0" indent="0">
              <a:buNone/>
            </a:pPr>
            <a:r>
              <a:rPr lang="ru-RU" sz="2000" dirty="0" err="1">
                <a:cs typeface="Aharoni" pitchFamily="2" charset="-79"/>
              </a:rPr>
              <a:t>здоровьесберегающее</a:t>
            </a:r>
            <a:r>
              <a:rPr lang="ru-RU" sz="2000" dirty="0">
                <a:cs typeface="Aharoni" pitchFamily="2" charset="-79"/>
              </a:rPr>
              <a:t>;</a:t>
            </a:r>
          </a:p>
          <a:p>
            <a:pPr marL="0" indent="0">
              <a:buNone/>
            </a:pPr>
            <a:r>
              <a:rPr lang="ru-RU" sz="2000" dirty="0">
                <a:cs typeface="Aharoni" pitchFamily="2" charset="-79"/>
              </a:rPr>
              <a:t>патриотическое;</a:t>
            </a:r>
          </a:p>
          <a:p>
            <a:pPr marL="0" indent="0">
              <a:buNone/>
            </a:pPr>
            <a:r>
              <a:rPr lang="ru-RU" sz="2000" dirty="0">
                <a:cs typeface="Aharoni" pitchFamily="2" charset="-79"/>
              </a:rPr>
              <a:t>развитие творческой молодёжи. </a:t>
            </a:r>
          </a:p>
          <a:p>
            <a:pPr marL="0" indent="0">
              <a:buNone/>
            </a:pPr>
            <a:r>
              <a:rPr lang="ru-RU" sz="2000" dirty="0"/>
              <a:t/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17410" name="Picture 2" descr="E:\фото 3 школы\p23_risunok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908720"/>
            <a:ext cx="3960440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51520" y="5877272"/>
            <a:ext cx="88924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С апреля 2011 года гимназия является базовой школой Клуба ЮНЕСКО в </a:t>
            </a:r>
            <a:r>
              <a:rPr lang="ru-RU" b="1" dirty="0" err="1"/>
              <a:t>Давлекановском</a:t>
            </a:r>
            <a:r>
              <a:rPr lang="ru-RU" b="1" dirty="0"/>
              <a:t> районе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18438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вика\Desktop\фон для\fon-v-liniyu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188640"/>
            <a:ext cx="8229600" cy="1143000"/>
          </a:xfrm>
        </p:spPr>
        <p:txBody>
          <a:bodyPr/>
          <a:lstStyle/>
          <a:p>
            <a:r>
              <a:rPr lang="ru-RU" b="1" dirty="0" smtClean="0"/>
              <a:t>Контакт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340768"/>
            <a:ext cx="7380819" cy="4536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/>
              <a:t>Адрес</a:t>
            </a:r>
            <a:r>
              <a:rPr lang="ru-RU" sz="2800" dirty="0"/>
              <a:t>: </a:t>
            </a:r>
            <a:r>
              <a:rPr lang="ru-RU" sz="2800" b="1" dirty="0"/>
              <a:t>453400, Республика Башкортостан, г. Давлеканово, ул. Ворошилова, 17</a:t>
            </a:r>
            <a:endParaRPr lang="ru-RU" sz="2800" dirty="0"/>
          </a:p>
          <a:p>
            <a:pPr marL="0" indent="0">
              <a:buNone/>
            </a:pPr>
            <a:r>
              <a:rPr lang="ru-RU" sz="2800" b="1" dirty="0"/>
              <a:t>E-</a:t>
            </a:r>
            <a:r>
              <a:rPr lang="ru-RU" sz="2800" b="1" dirty="0" err="1"/>
              <a:t>mail</a:t>
            </a:r>
            <a:r>
              <a:rPr lang="ru-RU" sz="2800" b="1" dirty="0"/>
              <a:t>: </a:t>
            </a:r>
            <a:r>
              <a:rPr lang="ru-RU" sz="2800" b="1" dirty="0">
                <a:hlinkClick r:id="rId3"/>
              </a:rPr>
              <a:t>davlscl3@mail.ru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/>
              <a:t>Сайт: </a:t>
            </a:r>
            <a:r>
              <a:rPr lang="ru-RU" sz="2800" b="1" dirty="0">
                <a:hlinkClick r:id="rId4"/>
              </a:rPr>
              <a:t>http://davlsc3.edusite.ru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 smtClean="0"/>
              <a:t>Страница </a:t>
            </a:r>
            <a:r>
              <a:rPr lang="ru-RU" sz="2800" b="1" dirty="0"/>
              <a:t>на образовательном </a:t>
            </a:r>
            <a:r>
              <a:rPr lang="ru-RU" sz="2800" b="1" dirty="0" smtClean="0"/>
              <a:t>портале РБ                          </a:t>
            </a:r>
          </a:p>
          <a:p>
            <a:pPr marL="0" indent="0">
              <a:buNone/>
            </a:pPr>
            <a:r>
              <a:rPr lang="ru-RU" sz="2800" b="1" dirty="0" smtClean="0"/>
              <a:t>          (ОПРБ</a:t>
            </a:r>
            <a:r>
              <a:rPr lang="ru-RU" sz="2800" b="1" dirty="0"/>
              <a:t>): </a:t>
            </a:r>
            <a:r>
              <a:rPr lang="ru-RU" sz="2800" b="1" dirty="0">
                <a:hlinkClick r:id="rId5"/>
              </a:rPr>
              <a:t>http://oprb.ru/template/admin/school/index.php?id=69</a:t>
            </a:r>
            <a:endParaRPr lang="ru-RU" sz="2800" b="1" dirty="0"/>
          </a:p>
          <a:p>
            <a:pPr marL="0" indent="0">
              <a:buNone/>
            </a:pPr>
            <a:r>
              <a:rPr lang="ru-RU" sz="2800" b="1" dirty="0" smtClean="0"/>
              <a:t>                Телефон</a:t>
            </a:r>
            <a:r>
              <a:rPr lang="ru-RU" sz="2800" dirty="0"/>
              <a:t>: </a:t>
            </a:r>
            <a:r>
              <a:rPr lang="ru-RU" sz="2800" b="1" dirty="0"/>
              <a:t>+7(34768)32461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016121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C:\Users\вика\Desktop\104106471_large_1376737879_0014014Spasibozavniman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вика\Desktop\bigstock_take_a_bow_13765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564904"/>
            <a:ext cx="403244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381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вика\Desktop\фон для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-459432"/>
            <a:ext cx="9793088" cy="74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вика\Desktop\фон для\0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0"/>
            <a:ext cx="5328592" cy="6624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3528" y="332656"/>
            <a:ext cx="3995936" cy="6297563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/>
              <a:t>2006-2007г.г. - реконструкция здания школы.</a:t>
            </a:r>
          </a:p>
          <a:p>
            <a:r>
              <a:rPr lang="ru-RU" b="1" dirty="0"/>
              <a:t>2007 г. -средней школе №3 присвоен  статус инновационного учреждения, статус гимназия.</a:t>
            </a:r>
          </a:p>
          <a:p>
            <a:r>
              <a:rPr lang="ru-RU" b="1" dirty="0"/>
              <a:t>2008 г. - гимназия стала победителем приоритетного национального проекта «Образование» и получила грант в один миллион рублей,  что позволило укрепить материально-техническую базу.</a:t>
            </a:r>
          </a:p>
          <a:p>
            <a:r>
              <a:rPr lang="ru-RU" b="1" dirty="0"/>
              <a:t>2008 г. - создание сайта гимназии</a:t>
            </a:r>
          </a:p>
          <a:p>
            <a:r>
              <a:rPr lang="ru-RU" b="1" dirty="0"/>
              <a:t>2010г. - гимназии присвоен статус гимназии-интернат</a:t>
            </a:r>
          </a:p>
          <a:p>
            <a:r>
              <a:rPr lang="ru-RU" b="1" dirty="0"/>
              <a:t>2011 г. -открытие на базе гимназии-интерната клуба ЮНЕСКО</a:t>
            </a:r>
          </a:p>
          <a:p>
            <a:r>
              <a:rPr lang="ru-RU" b="1" dirty="0"/>
              <a:t>2011 г. - создание сайта музея гимназии-интернат</a:t>
            </a:r>
          </a:p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12940" y="1700808"/>
            <a:ext cx="4038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E:\6.09.16\апрпшпщокещ\P_20160920_1213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5084" y="190289"/>
            <a:ext cx="4958916" cy="618938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10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6" name="Picture 8" descr="C:\Users\вика\Desktop\фон для\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6.09.16\апрпшпщокещ\P_20160920_1027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9678"/>
            <a:ext cx="9144000" cy="66083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6.09.16\апрпшпщокещ\P_20160920_1029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88"/>
            <a:ext cx="9324528" cy="67986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E:\6.09.16\апрпшпщокещ\P_20160920_12112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" y="29688"/>
            <a:ext cx="9036496" cy="6840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6.09.16\апрпшпщокещ\P_20160920_1213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688"/>
            <a:ext cx="8640960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946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C:\Users\вика\Desktop\imgpreview (3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92088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Директор 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836712"/>
            <a:ext cx="4104456" cy="602128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4500" b="1" dirty="0">
                <a:cs typeface="Aharoni" pitchFamily="2" charset="-79"/>
              </a:rPr>
              <a:t>Давлетова </a:t>
            </a:r>
            <a:r>
              <a:rPr lang="ru-RU" sz="4500" b="1" dirty="0" err="1">
                <a:cs typeface="Aharoni" pitchFamily="2" charset="-79"/>
              </a:rPr>
              <a:t>Райля</a:t>
            </a:r>
            <a:r>
              <a:rPr lang="ru-RU" sz="4500" b="1" dirty="0">
                <a:cs typeface="Aharoni" pitchFamily="2" charset="-79"/>
              </a:rPr>
              <a:t> </a:t>
            </a:r>
            <a:r>
              <a:rPr lang="ru-RU" sz="4500" b="1" dirty="0" err="1" smtClean="0">
                <a:cs typeface="Aharoni" pitchFamily="2" charset="-79"/>
              </a:rPr>
              <a:t>Сагитовна</a:t>
            </a:r>
            <a:endParaRPr lang="ru-RU" sz="4500" b="1" dirty="0"/>
          </a:p>
          <a:p>
            <a:pPr marL="0" indent="0">
              <a:buNone/>
            </a:pPr>
            <a:r>
              <a:rPr lang="ru-RU" sz="4500" b="1" dirty="0" smtClean="0"/>
              <a:t>Почетный </a:t>
            </a:r>
            <a:r>
              <a:rPr lang="ru-RU" sz="4500" b="1" dirty="0"/>
              <a:t>работник общего образования РФ, Отличник образования РБ; Преподаваемые дисциплины: география</a:t>
            </a:r>
          </a:p>
          <a:p>
            <a:pPr marL="0" indent="0">
              <a:buNone/>
            </a:pPr>
            <a:r>
              <a:rPr lang="ru-RU" sz="4500" b="1" dirty="0"/>
              <a:t>Общий стаж: 37 / Педагогический стаж: 37 / Стаж по специальности: 37</a:t>
            </a:r>
            <a:br>
              <a:rPr lang="ru-RU" sz="4500" b="1" dirty="0"/>
            </a:br>
            <a:r>
              <a:rPr lang="ru-RU" sz="4500" b="1" dirty="0"/>
              <a:t>Уровень образования: высшее, БГУ, 1987 г.</a:t>
            </a:r>
            <a:br>
              <a:rPr lang="ru-RU" sz="4500" b="1" dirty="0"/>
            </a:br>
            <a:r>
              <a:rPr lang="ru-RU" sz="4500" b="1" dirty="0"/>
              <a:t>Категория: соответствие занимаемой должности</a:t>
            </a: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Picture 2" descr="C:\Users\вика\Desktop\фото 3 школы\2055e48d-2693-42ad-820c-600310ddc2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692696"/>
            <a:ext cx="4536504" cy="57150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157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вика\Desktop\фон для\230cc92c71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9411" y="-14777"/>
            <a:ext cx="10081120" cy="74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ru-RU" sz="3600" b="1" dirty="0">
                <a:cs typeface="Aharoni" pitchFamily="2" charset="-79"/>
              </a:rPr>
              <a:t>Заместитель директора по учебно-воспитательной работе</a:t>
            </a:r>
            <a:r>
              <a:rPr lang="ru-RU" b="1" dirty="0">
                <a:cs typeface="Aharoni" pitchFamily="2" charset="-79"/>
              </a:rPr>
              <a:t/>
            </a:r>
            <a:br>
              <a:rPr lang="ru-RU" b="1" dirty="0">
                <a:cs typeface="Aharoni" pitchFamily="2" charset="-79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217693"/>
            <a:ext cx="4330824" cy="535871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sz="3500" b="1" dirty="0" err="1">
                <a:cs typeface="Aharoni" pitchFamily="2" charset="-79"/>
              </a:rPr>
              <a:t>Саломатина</a:t>
            </a:r>
            <a:r>
              <a:rPr lang="ru-RU" sz="3500" b="1" dirty="0">
                <a:cs typeface="Aharoni" pitchFamily="2" charset="-79"/>
              </a:rPr>
              <a:t> Елена Владимировна</a:t>
            </a:r>
            <a:br>
              <a:rPr lang="ru-RU" sz="3500" b="1" dirty="0">
                <a:cs typeface="Aharoni" pitchFamily="2" charset="-79"/>
              </a:rPr>
            </a:br>
            <a:r>
              <a:rPr lang="ru-RU" dirty="0" smtClean="0"/>
              <a:t>учитель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>высшая категория</a:t>
            </a:r>
            <a:br>
              <a:rPr lang="ru-RU" dirty="0"/>
            </a:br>
            <a:r>
              <a:rPr lang="ru-RU" dirty="0"/>
              <a:t>Преподаваемые дисциплины: изобразительное искусство и черчение</a:t>
            </a:r>
            <a:br>
              <a:rPr lang="ru-RU" dirty="0"/>
            </a:br>
            <a:r>
              <a:rPr lang="ru-RU" dirty="0"/>
              <a:t>Общий стаж: 13 / Педагогический стаж: 11 / Стаж по специальности: 11</a:t>
            </a:r>
            <a:br>
              <a:rPr lang="ru-RU" dirty="0"/>
            </a:br>
            <a:r>
              <a:rPr lang="ru-RU" dirty="0"/>
              <a:t>Уровень образования: высшее, БГПУ, 2007 г.</a:t>
            </a:r>
            <a:br>
              <a:rPr lang="ru-RU" dirty="0"/>
            </a:br>
            <a:r>
              <a:rPr lang="ru-RU" dirty="0"/>
              <a:t>Категория: соответствие занимаемой должности</a:t>
            </a:r>
          </a:p>
        </p:txBody>
      </p:sp>
      <p:pic>
        <p:nvPicPr>
          <p:cNvPr id="3074" name="Picture 2" descr="C:\Users\вика\Desktop\фото 3 школы\06d4d181-5b2f-4fd3-bc47-ac08a9c51b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196752"/>
            <a:ext cx="4038195" cy="554461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51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вика\Desktop\фон для\506792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0609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Учитель-логопед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59632" y="1124744"/>
            <a:ext cx="3024336" cy="4680520"/>
          </a:xfrm>
        </p:spPr>
        <p:txBody>
          <a:bodyPr>
            <a:normAutofit lnSpcReduction="10000"/>
          </a:bodyPr>
          <a:lstStyle/>
          <a:p>
            <a:pPr marL="0" indent="0" fontAlgn="base">
              <a:buNone/>
            </a:pPr>
            <a:r>
              <a:rPr lang="ru-RU" dirty="0" err="1" smtClean="0"/>
              <a:t>Нигматулина</a:t>
            </a:r>
            <a:r>
              <a:rPr lang="ru-RU" dirty="0" smtClean="0"/>
              <a:t> Лилия </a:t>
            </a:r>
            <a:r>
              <a:rPr lang="ru-RU" dirty="0" err="1" smtClean="0"/>
              <a:t>Тагировна</a:t>
            </a:r>
            <a:r>
              <a:rPr lang="ru-RU" dirty="0" smtClean="0"/>
              <a:t>.</a:t>
            </a:r>
            <a:endParaRPr lang="ru-RU" dirty="0"/>
          </a:p>
          <a:p>
            <a:pPr marL="0" indent="0" fontAlgn="base">
              <a:buNone/>
            </a:pPr>
            <a:r>
              <a:rPr lang="ru-RU" dirty="0"/>
              <a:t>ОБРАЗОВАНИЕ: Высшее, дефектологическое МГПУ</a:t>
            </a:r>
            <a:r>
              <a:rPr lang="ru-RU" dirty="0" smtClean="0"/>
              <a:t>.</a:t>
            </a:r>
            <a:endParaRPr lang="ru-RU" dirty="0"/>
          </a:p>
          <a:p>
            <a:pPr marL="0" indent="0" fontAlgn="base">
              <a:buNone/>
            </a:pPr>
            <a:r>
              <a:rPr lang="ru-RU" dirty="0"/>
              <a:t>Должность: </a:t>
            </a:r>
            <a:r>
              <a:rPr lang="ru-RU" dirty="0" smtClean="0"/>
              <a:t>учитель-логопед.</a:t>
            </a:r>
            <a:endParaRPr lang="ru-RU" dirty="0"/>
          </a:p>
          <a:p>
            <a:endParaRPr lang="ru-RU" dirty="0"/>
          </a:p>
        </p:txBody>
      </p:sp>
      <p:pic>
        <p:nvPicPr>
          <p:cNvPr id="8194" name="Picture 2" descr="E:\фото 3 школы\23d6323e-a62f-4313-bb42-852349142ac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1553" y="980728"/>
            <a:ext cx="3888432" cy="52565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40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:\Users\вика\Desktop\фон для\0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188641"/>
            <a:ext cx="7772400" cy="648072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cs typeface="Aharoni" pitchFamily="2" charset="-79"/>
              </a:rPr>
              <a:t>Юбилей гимназии</a:t>
            </a:r>
            <a:endParaRPr lang="ru-RU" dirty="0">
              <a:cs typeface="Aharoni" pitchFamily="2" charset="-79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764704"/>
            <a:ext cx="8784976" cy="5976664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ru-RU" sz="2800" dirty="0">
                <a:solidFill>
                  <a:schemeClr val="tx1"/>
                </a:solidFill>
                <a:latin typeface="+mj-lt"/>
                <a:cs typeface="Aharoni" pitchFamily="2" charset="-79"/>
              </a:rPr>
              <a:t>18 октября 2012года встреча состоялась на 75-летнем юбилее башкирской 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cs typeface="Aharoni" pitchFamily="2" charset="-79"/>
              </a:rPr>
              <a:t>гимназии-интерната </a:t>
            </a:r>
            <a:r>
              <a:rPr lang="ru-RU" sz="2800" dirty="0">
                <a:solidFill>
                  <a:schemeClr val="tx1"/>
                </a:solidFill>
                <a:latin typeface="+mj-lt"/>
                <a:cs typeface="Aharoni" pitchFamily="2" charset="-79"/>
              </a:rPr>
              <a:t>№3</a:t>
            </a:r>
            <a:r>
              <a:rPr lang="ru-RU" sz="2800" dirty="0" smtClean="0">
                <a:solidFill>
                  <a:schemeClr val="tx1"/>
                </a:solidFill>
                <a:latin typeface="+mj-lt"/>
                <a:cs typeface="Aharoni" pitchFamily="2" charset="-79"/>
              </a:rPr>
              <a:t>.</a:t>
            </a:r>
          </a:p>
          <a:p>
            <a:pPr algn="l"/>
            <a:endParaRPr lang="ru-RU" sz="2800" dirty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endParaRPr lang="ru-RU" sz="2800" dirty="0" smtClean="0">
              <a:solidFill>
                <a:schemeClr val="tx1"/>
              </a:solidFill>
              <a:latin typeface="+mj-lt"/>
              <a:cs typeface="Aharoni" pitchFamily="2" charset="-79"/>
            </a:endParaRPr>
          </a:p>
          <a:p>
            <a:pPr algn="l"/>
            <a:r>
              <a:rPr lang="ru-RU" sz="2800" dirty="0" smtClean="0">
                <a:solidFill>
                  <a:schemeClr val="tx1"/>
                </a:solidFill>
                <a:latin typeface="+mj-lt"/>
                <a:cs typeface="Aharoni" pitchFamily="2" charset="-79"/>
              </a:rPr>
              <a:t>                      Торжественная часть и поздравления …</a:t>
            </a:r>
            <a:endParaRPr lang="ru-RU" sz="2800" dirty="0">
              <a:solidFill>
                <a:schemeClr val="tx1"/>
              </a:solidFill>
              <a:latin typeface="+mj-lt"/>
              <a:cs typeface="Aharoni" pitchFamily="2" charset="-79"/>
            </a:endParaRPr>
          </a:p>
        </p:txBody>
      </p:sp>
      <p:pic>
        <p:nvPicPr>
          <p:cNvPr id="3074" name="Picture 2" descr="E:\фото 3 школы\аа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496855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E:\фото 3 школы\p38_dscf214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556792"/>
            <a:ext cx="4968552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84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вика\Desktop\фон для\Abstract Wallpaper (4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528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6.09.16\апрпшпщокещ\P_20160920_1214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423" y="1397643"/>
            <a:ext cx="86764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6.09.16\апрпшпщокещ\P_20160920_12135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27" y="1412776"/>
            <a:ext cx="865844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6632"/>
            <a:ext cx="7931224" cy="1224136"/>
          </a:xfrm>
        </p:spPr>
        <p:txBody>
          <a:bodyPr>
            <a:normAutofit/>
          </a:bodyPr>
          <a:lstStyle/>
          <a:p>
            <a:r>
              <a:rPr lang="ru-RU" sz="2400" b="1" i="1" dirty="0"/>
              <a:t>На пришкольном участке была проделана большая работа по благоустройству участка: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2" name="Picture 2" descr="E:\6.09.16\апрпшпщокещ\P_20160920_1214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867645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6885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927</TotalTime>
  <Words>286</Words>
  <Application>Microsoft Office PowerPoint</Application>
  <PresentationFormat>Экран (4:3)</PresentationFormat>
  <Paragraphs>97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Муниципальное общеобразовательное бюджетное учреждение башкирская гимназия-интернат №3 муниципального района в городе Давлеканово Республики Башкортостан</vt:lpstr>
      <vt:lpstr>Летопись гимназии</vt:lpstr>
      <vt:lpstr>Презентация PowerPoint</vt:lpstr>
      <vt:lpstr>Презентация PowerPoint</vt:lpstr>
      <vt:lpstr>Директор  </vt:lpstr>
      <vt:lpstr>Заместитель директора по учебно-воспитательной работе </vt:lpstr>
      <vt:lpstr>Учитель-логопед</vt:lpstr>
      <vt:lpstr>Юбилей гимназии</vt:lpstr>
      <vt:lpstr>На пришкольном участке была проделана большая работа по благоустройству участка:</vt:lpstr>
      <vt:lpstr>Спальный корпус , столовая и актовый зал </vt:lpstr>
      <vt:lpstr>В школе функционируют: </vt:lpstr>
      <vt:lpstr>Клуб «Вауровец»</vt:lpstr>
      <vt:lpstr>Обустроенные кабинеты : уголок учителя - логопеда,педагога- психолога, учебные кабинеты</vt:lpstr>
      <vt:lpstr>Медицинский блог и карты детей</vt:lpstr>
      <vt:lpstr>Электронные образовательные ресурсы</vt:lpstr>
      <vt:lpstr>Мероприятие «Солнце дружбы нашего класса» </vt:lpstr>
      <vt:lpstr>Мероприятие ко Дню пожилых !        </vt:lpstr>
      <vt:lpstr>Презентация PowerPoint</vt:lpstr>
      <vt:lpstr>Индивидуального занятия “В цирке. Автоматизация звука и буквы [ш] ”.  </vt:lpstr>
      <vt:lpstr>Методика по формированию каллиграфического навыка письма учащихся “Письмо с секретом”  В. А. Илюхиной. </vt:lpstr>
      <vt:lpstr>Презентация PowerPoint</vt:lpstr>
      <vt:lpstr>Фронтальное занятие по развитию связной речи “Транспорт”  </vt:lpstr>
      <vt:lpstr>Методическая работа</vt:lpstr>
      <vt:lpstr>Дистанционное обучение</vt:lpstr>
      <vt:lpstr>Достижения гимназии:</vt:lpstr>
      <vt:lpstr>Юнеско</vt:lpstr>
      <vt:lpstr>Контакт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общеобразовательное бюджетное учреждение башкирская гимназия-интернат №3 муниципального района в городе Давлеканово Республики Башкортостан</dc:title>
  <dc:creator>вика</dc:creator>
  <cp:lastModifiedBy>вика</cp:lastModifiedBy>
  <cp:revision>71</cp:revision>
  <dcterms:created xsi:type="dcterms:W3CDTF">2016-10-18T13:29:21Z</dcterms:created>
  <dcterms:modified xsi:type="dcterms:W3CDTF">2016-12-27T04:48:30Z</dcterms:modified>
</cp:coreProperties>
</file>