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  <p:sldMasterId id="2147484171" r:id="rId2"/>
  </p:sldMasterIdLst>
  <p:notesMasterIdLst>
    <p:notesMasterId r:id="rId12"/>
  </p:notesMasterIdLst>
  <p:handoutMasterIdLst>
    <p:handoutMasterId r:id="rId13"/>
  </p:handoutMasterIdLst>
  <p:sldIdLst>
    <p:sldId id="729" r:id="rId3"/>
    <p:sldId id="742" r:id="rId4"/>
    <p:sldId id="807" r:id="rId5"/>
    <p:sldId id="808" r:id="rId6"/>
    <p:sldId id="796" r:id="rId7"/>
    <p:sldId id="811" r:id="rId8"/>
    <p:sldId id="739" r:id="rId9"/>
    <p:sldId id="799" r:id="rId10"/>
    <p:sldId id="809" r:id="rId11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00"/>
    <a:srgbClr val="FF5050"/>
    <a:srgbClr val="CC0000"/>
    <a:srgbClr val="FF9999"/>
    <a:srgbClr val="FFFFCC"/>
    <a:srgbClr val="1F497D"/>
    <a:srgbClr val="FF7C80"/>
    <a:srgbClr val="DA9710"/>
    <a:srgbClr val="B45608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3020" autoAdjust="0"/>
  </p:normalViewPr>
  <p:slideViewPr>
    <p:cSldViewPr>
      <p:cViewPr>
        <p:scale>
          <a:sx n="70" d="100"/>
          <a:sy n="70" d="100"/>
        </p:scale>
        <p:origin x="-2814" y="-14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747" y="-82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образования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Дошкольные образовательные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Учреждения дополнительного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/>
        <c:axId val="78711808"/>
        <c:axId val="78742272"/>
      </c:barChart>
      <c:catAx>
        <c:axId val="78711808"/>
        <c:scaling>
          <c:orientation val="minMax"/>
        </c:scaling>
        <c:delete val="1"/>
        <c:axPos val="b"/>
        <c:majorTickMark val="none"/>
        <c:tickLblPos val="none"/>
        <c:crossAx val="78742272"/>
        <c:crosses val="autoZero"/>
        <c:auto val="1"/>
        <c:lblAlgn val="ctr"/>
        <c:lblOffset val="100"/>
      </c:catAx>
      <c:valAx>
        <c:axId val="78742272"/>
        <c:scaling>
          <c:orientation val="minMax"/>
        </c:scaling>
        <c:delete val="1"/>
        <c:axPos val="l"/>
        <c:minorGridlines/>
        <c:numFmt formatCode="General" sourceLinked="1"/>
        <c:majorTickMark val="none"/>
        <c:tickLblPos val="none"/>
        <c:crossAx val="78711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18.05.2022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15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4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5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4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2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75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1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2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7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5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0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77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4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567" indent="0">
              <a:buNone/>
              <a:defRPr sz="2400" b="1"/>
            </a:lvl2pPr>
            <a:lvl3pPr marL="1075137" indent="0">
              <a:buNone/>
              <a:defRPr sz="2100" b="1"/>
            </a:lvl3pPr>
            <a:lvl4pPr marL="1612705" indent="0">
              <a:buNone/>
              <a:defRPr sz="1900" b="1"/>
            </a:lvl4pPr>
            <a:lvl5pPr marL="2150273" indent="0">
              <a:buNone/>
              <a:defRPr sz="1900" b="1"/>
            </a:lvl5pPr>
            <a:lvl6pPr marL="2687839" indent="0">
              <a:buNone/>
              <a:defRPr sz="1900" b="1"/>
            </a:lvl6pPr>
            <a:lvl7pPr marL="3225407" indent="0">
              <a:buNone/>
              <a:defRPr sz="1900" b="1"/>
            </a:lvl7pPr>
            <a:lvl8pPr marL="3762974" indent="0">
              <a:buNone/>
              <a:defRPr sz="1900" b="1"/>
            </a:lvl8pPr>
            <a:lvl9pPr marL="43005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567" indent="0">
              <a:buNone/>
              <a:defRPr sz="2400" b="1"/>
            </a:lvl2pPr>
            <a:lvl3pPr marL="1075137" indent="0">
              <a:buNone/>
              <a:defRPr sz="2100" b="1"/>
            </a:lvl3pPr>
            <a:lvl4pPr marL="1612705" indent="0">
              <a:buNone/>
              <a:defRPr sz="1900" b="1"/>
            </a:lvl4pPr>
            <a:lvl5pPr marL="2150273" indent="0">
              <a:buNone/>
              <a:defRPr sz="1900" b="1"/>
            </a:lvl5pPr>
            <a:lvl6pPr marL="2687839" indent="0">
              <a:buNone/>
              <a:defRPr sz="1900" b="1"/>
            </a:lvl6pPr>
            <a:lvl7pPr marL="3225407" indent="0">
              <a:buNone/>
              <a:defRPr sz="1900" b="1"/>
            </a:lvl7pPr>
            <a:lvl8pPr marL="3762974" indent="0">
              <a:buNone/>
              <a:defRPr sz="1900" b="1"/>
            </a:lvl8pPr>
            <a:lvl9pPr marL="430054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6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79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62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51"/>
            <a:ext cx="5111750" cy="438983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37567" indent="0">
              <a:buNone/>
              <a:defRPr sz="1400"/>
            </a:lvl2pPr>
            <a:lvl3pPr marL="1075137" indent="0">
              <a:buNone/>
              <a:defRPr sz="1200"/>
            </a:lvl3pPr>
            <a:lvl4pPr marL="1612705" indent="0">
              <a:buNone/>
              <a:defRPr sz="1100"/>
            </a:lvl4pPr>
            <a:lvl5pPr marL="2150273" indent="0">
              <a:buNone/>
              <a:defRPr sz="1100"/>
            </a:lvl5pPr>
            <a:lvl6pPr marL="2687839" indent="0">
              <a:buNone/>
              <a:defRPr sz="1100"/>
            </a:lvl6pPr>
            <a:lvl7pPr marL="3225407" indent="0">
              <a:buNone/>
              <a:defRPr sz="1100"/>
            </a:lvl7pPr>
            <a:lvl8pPr marL="3762974" indent="0">
              <a:buNone/>
              <a:defRPr sz="1100"/>
            </a:lvl8pPr>
            <a:lvl9pPr marL="43005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9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54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7567" indent="0">
              <a:buNone/>
              <a:defRPr sz="3300"/>
            </a:lvl2pPr>
            <a:lvl3pPr marL="1075137" indent="0">
              <a:buNone/>
              <a:defRPr sz="2800"/>
            </a:lvl3pPr>
            <a:lvl4pPr marL="1612705" indent="0">
              <a:buNone/>
              <a:defRPr sz="2400"/>
            </a:lvl4pPr>
            <a:lvl5pPr marL="2150273" indent="0">
              <a:buNone/>
              <a:defRPr sz="2400"/>
            </a:lvl5pPr>
            <a:lvl6pPr marL="2687839" indent="0">
              <a:buNone/>
              <a:defRPr sz="2400"/>
            </a:lvl6pPr>
            <a:lvl7pPr marL="3225407" indent="0">
              <a:buNone/>
              <a:defRPr sz="2400"/>
            </a:lvl7pPr>
            <a:lvl8pPr marL="3762974" indent="0">
              <a:buNone/>
              <a:defRPr sz="2400"/>
            </a:lvl8pPr>
            <a:lvl9pPr marL="4300543" indent="0">
              <a:buNone/>
              <a:defRPr sz="24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67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37567" indent="0">
              <a:buNone/>
              <a:defRPr sz="1400"/>
            </a:lvl2pPr>
            <a:lvl3pPr marL="1075137" indent="0">
              <a:buNone/>
              <a:defRPr sz="1200"/>
            </a:lvl3pPr>
            <a:lvl4pPr marL="1612705" indent="0">
              <a:buNone/>
              <a:defRPr sz="1100"/>
            </a:lvl4pPr>
            <a:lvl5pPr marL="2150273" indent="0">
              <a:buNone/>
              <a:defRPr sz="1100"/>
            </a:lvl5pPr>
            <a:lvl6pPr marL="2687839" indent="0">
              <a:buNone/>
              <a:defRPr sz="1100"/>
            </a:lvl6pPr>
            <a:lvl7pPr marL="3225407" indent="0">
              <a:buNone/>
              <a:defRPr sz="1100"/>
            </a:lvl7pPr>
            <a:lvl8pPr marL="3762974" indent="0">
              <a:buNone/>
              <a:defRPr sz="1100"/>
            </a:lvl8pPr>
            <a:lvl9pPr marL="43005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71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58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25"/>
            <a:ext cx="2057400" cy="43886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25"/>
            <a:ext cx="6019800" cy="43886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0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48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3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04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5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57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44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2" indent="0">
              <a:buNone/>
              <a:defRPr sz="2400"/>
            </a:lvl3pPr>
            <a:lvl4pPr marL="1371288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9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3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9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9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8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2" indent="-3428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1" indent="-2856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0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6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2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5" tIns="53757" rIns="107515" bIns="537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5" tIns="53757" rIns="107515" bIns="53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09"/>
            <a:ext cx="2133600" cy="273845"/>
          </a:xfrm>
          <a:prstGeom prst="rect">
            <a:avLst/>
          </a:prstGeom>
        </p:spPr>
        <p:txBody>
          <a:bodyPr vert="horz" lIns="107515" tIns="53757" rIns="107515" bIns="5375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75137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5137">
                <a:defRPr/>
              </a:pPr>
              <a:t>18.05.2022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09"/>
            <a:ext cx="2895600" cy="273845"/>
          </a:xfrm>
          <a:prstGeom prst="rect">
            <a:avLst/>
          </a:prstGeom>
        </p:spPr>
        <p:txBody>
          <a:bodyPr vert="horz" lIns="107515" tIns="53757" rIns="107515" bIns="5375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75137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09"/>
            <a:ext cx="2133600" cy="273845"/>
          </a:xfrm>
          <a:prstGeom prst="rect">
            <a:avLst/>
          </a:prstGeom>
        </p:spPr>
        <p:txBody>
          <a:bodyPr vert="horz" lIns="107515" tIns="53757" rIns="107515" bIns="5375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075137"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51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756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513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1270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5027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3176" indent="-4031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3549" indent="-3359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3921" indent="-268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487" indent="-268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9056" indent="-26878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6622" indent="-268783" algn="l" defTabSz="10751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94192" indent="-268783" algn="l" defTabSz="10751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759" indent="-268783" algn="l" defTabSz="10751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69326" indent="-268783" algn="l" defTabSz="10751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567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137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705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273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839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407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2974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543" algn="l" defTabSz="10751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mteacher.edu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1560" y="843558"/>
            <a:ext cx="8640960" cy="22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отдел образования муниципального района </a:t>
            </a:r>
          </a:p>
          <a:p>
            <a:pPr algn="ctr" eaLnBrk="1" hangingPunct="1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Учалинский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xmlns="" val="28203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1024838"/>
              </p:ext>
            </p:extLst>
          </p:nvPr>
        </p:nvGraphicFramePr>
        <p:xfrm>
          <a:off x="457200" y="267494"/>
          <a:ext cx="8229600" cy="43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705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Кадровая потребность на 2022-2023 уч. год образовательных организаций в Учалинском районе РБ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– 4 ставки;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 – 7 ставок;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 – 2 ставки;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информатики – 2 ставки;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технологии – 1 ставка;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русского языка  и литературы – 5 ставок;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физики  - 5 ставок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43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Потребность в кадрах в новую среднюю общеобразовательную школу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Педагогический состав: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 – 4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математики - 4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информатики -1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истории и обществознания - 2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географии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физики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химии и биологии -2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музыки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изобразительного искусства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технологии (мальчики, девочки) - 2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физической культуры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английского языка - 2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башкирского языка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начальных классов - 6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физической культуры в начальных классах - 2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английского языка в начальных классах - 1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Учитель башкирского языка в начальных классах - 1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1539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2318" y="84355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молодых специалистов, окончившие педагогические учреждения и приступившие в том же году к работе, единовременные выплаты в размере четырех должностных окладов.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2.Для молодых специалистов до 30-ти лет ежемесячная доплата к должностному окладу в размере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3.Сельским учителям установлены и выплачиваются компенсационные выплаты за работу в сельской местности к заработной плате в размере 25%.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4.Для молодых специалистов, прибывших из других районов и имеющих прописку в другом регионе по ходатайству образовательной организации, где приступил к трудовой деятельности педагог, выделяется муниципальное жилье при наличии свободного жилья в муниципалитете.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1632" y="104314"/>
            <a:ext cx="5026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1744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91" y="411510"/>
            <a:ext cx="8229600" cy="699541"/>
          </a:xfrm>
        </p:spPr>
        <p:txBody>
          <a:bodyPr/>
          <a:lstStyle/>
          <a:p>
            <a:r>
              <a:rPr lang="ru-RU" sz="2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молодым учителям, работающим в сельской местности Республики Башкортостан</a:t>
            </a:r>
            <a:endParaRPr lang="ru-RU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1707654"/>
            <a:ext cx="8634851" cy="1631216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60000">
                <a:srgbClr val="85C2FF"/>
              </a:gs>
              <a:gs pos="79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в размере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рублей каждый присуждаются один раз в год на конкурсной основе 100 лучшим молодым учителям государственных и муниципальных общеобразовательных организаций, находящихся в сельской местности Республики Башкортостан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738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949" y="160338"/>
            <a:ext cx="7217775" cy="6217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 молодого учителя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Roma\Desktop\слайд\DSCN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210" y="3003798"/>
            <a:ext cx="3163024" cy="1990559"/>
          </a:xfrm>
          <a:prstGeom prst="rect">
            <a:avLst/>
          </a:prstGeom>
          <a:noFill/>
        </p:spPr>
      </p:pic>
      <p:sp>
        <p:nvSpPr>
          <p:cNvPr id="2" name="AutoShape 2" descr="https://apf.mail.ru/cgi-bin/readmsg/%D0%A0%D0%B0%D0%B1%D0%BE%D1%82%D0%B0%20%D1%81%20%D0%BC%D0%BE%D0%BB%D0%BE%D0%B4.JPG?id=15488214770000000389%3B0%3B2&amp;x-email=13gt0586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/%D0%A0%D0%B0%D0%B1%D0%BE%D1%82%D0%B0%20%D1%81%20%D0%BC%D0%BE%D0%BB%D0%BE%D0%B4.JPG?id=15488214770000000389%3B0%3B2&amp;x-email=13gt0586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%D0%A0%D0%B0%D0%B1%D0%BE%D1%82%D0%B0%20%D1%81%20%D0%BC%D0%BE%D0%BB%D0%BE%D0%B4.JPG?id=15488214770000000389%3B0%3B2&amp;x-email=13gt0586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32" y="905475"/>
            <a:ext cx="3712972" cy="20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Desktop\фотографии все\Молодой педагог. Встреча 29.09.16. Лицей № 3\DSCN4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099" y="834802"/>
            <a:ext cx="3235285" cy="20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8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22413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Программа «Земский учитель»</a:t>
            </a:r>
            <a:endParaRPr lang="ru-RU" sz="36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08" y="2139702"/>
            <a:ext cx="89289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Ежегодный прием </a:t>
            </a:r>
            <a:r>
              <a:rPr lang="ru-RU" sz="2500" b="1" dirty="0">
                <a:solidFill>
                  <a:schemeClr val="tx1"/>
                </a:solidFill>
                <a:latin typeface="+mn-lt"/>
              </a:rPr>
              <a:t>заявок претендентов для участия в конкурсном отборе  на федеральном портале </a:t>
            </a:r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   (</a:t>
            </a:r>
            <a:r>
              <a:rPr lang="ru-RU" sz="2500" b="1" dirty="0" smtClean="0">
                <a:solidFill>
                  <a:schemeClr val="tx1"/>
                </a:solidFill>
                <a:latin typeface="+mn-lt"/>
                <a:hlinkClick r:id="rId3"/>
              </a:rPr>
              <a:t>https</a:t>
            </a:r>
            <a:r>
              <a:rPr lang="ru-RU" sz="2500" b="1" dirty="0">
                <a:solidFill>
                  <a:schemeClr val="tx1"/>
                </a:solidFill>
                <a:latin typeface="+mn-lt"/>
                <a:hlinkClick r:id="rId3"/>
              </a:rPr>
              <a:t>://zemteacher.edu.ru</a:t>
            </a:r>
            <a:r>
              <a:rPr lang="ru-RU" sz="2500" b="1" dirty="0" smtClean="0">
                <a:solidFill>
                  <a:schemeClr val="tx1"/>
                </a:solidFill>
                <a:latin typeface="+mn-lt"/>
                <a:hlinkClick r:id="rId3"/>
              </a:rPr>
              <a:t>/</a:t>
            </a:r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32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" t="10598" r="1176" b="5429"/>
          <a:stretch/>
        </p:blipFill>
        <p:spPr bwMode="auto">
          <a:xfrm>
            <a:off x="35497" y="51470"/>
            <a:ext cx="90730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2510272"/>
      </p:ext>
    </p:extLst>
  </p:cSld>
  <p:clrMapOvr>
    <a:masterClrMapping/>
  </p:clrMapOvr>
</p:sld>
</file>

<file path=ppt/theme/theme1.xml><?xml version="1.0" encoding="utf-8"?>
<a:theme xmlns:a="http://schemas.openxmlformats.org/drawingml/2006/main" name="3_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Zased_W_1</Template>
  <TotalTime>4561</TotalTime>
  <Words>340</Words>
  <Application>Microsoft Office PowerPoint</Application>
  <PresentationFormat>Экран (16:9)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3_Zased_W_1</vt:lpstr>
      <vt:lpstr>Zased_W_</vt:lpstr>
      <vt:lpstr>Слайд 1</vt:lpstr>
      <vt:lpstr>Слайд 2</vt:lpstr>
      <vt:lpstr>Кадровая потребность на 2022-2023 уч. год образовательных организаций в Учалинском районе РБ</vt:lpstr>
      <vt:lpstr>Потребность в кадрах в новую среднюю общеобразовательную школу</vt:lpstr>
      <vt:lpstr>Слайд 5</vt:lpstr>
      <vt:lpstr>Грант молодым учителям, работающим в сельской местности Республики Башкортостан</vt:lpstr>
      <vt:lpstr> Педагогическая мастерская молодого учителя  </vt:lpstr>
      <vt:lpstr>Программа «Земский учитель»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Aibylat</dc:creator>
  <cp:lastModifiedBy>207-7</cp:lastModifiedBy>
  <cp:revision>105</cp:revision>
  <cp:lastPrinted>2017-02-13T12:10:20Z</cp:lastPrinted>
  <dcterms:created xsi:type="dcterms:W3CDTF">2017-01-26T12:29:06Z</dcterms:created>
  <dcterms:modified xsi:type="dcterms:W3CDTF">2022-05-18T07:02:04Z</dcterms:modified>
</cp:coreProperties>
</file>